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2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25"/>
  </p:notesMasterIdLst>
  <p:handoutMasterIdLst>
    <p:handoutMasterId r:id="rId26"/>
  </p:handoutMasterIdLst>
  <p:sldIdLst>
    <p:sldId id="257" r:id="rId3"/>
    <p:sldId id="262" r:id="rId4"/>
    <p:sldId id="287" r:id="rId5"/>
    <p:sldId id="260" r:id="rId6"/>
    <p:sldId id="256" r:id="rId7"/>
    <p:sldId id="261" r:id="rId8"/>
    <p:sldId id="263" r:id="rId9"/>
    <p:sldId id="269" r:id="rId10"/>
    <p:sldId id="278" r:id="rId11"/>
    <p:sldId id="264" r:id="rId12"/>
    <p:sldId id="289" r:id="rId13"/>
    <p:sldId id="268" r:id="rId14"/>
    <p:sldId id="295" r:id="rId15"/>
    <p:sldId id="271" r:id="rId16"/>
    <p:sldId id="273" r:id="rId17"/>
    <p:sldId id="288" r:id="rId18"/>
    <p:sldId id="279" r:id="rId19"/>
    <p:sldId id="293" r:id="rId20"/>
    <p:sldId id="294" r:id="rId21"/>
    <p:sldId id="286" r:id="rId22"/>
    <p:sldId id="285" r:id="rId23"/>
    <p:sldId id="282" r:id="rId24"/>
  </p:sldIdLst>
  <p:sldSz cx="9144000" cy="6858000" type="screen4x3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2DE1"/>
    <a:srgbClr val="FF29E7"/>
    <a:srgbClr val="903D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7" d="100"/>
          <a:sy n="67" d="100"/>
        </p:scale>
        <p:origin x="117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9282254931467499"/>
          <c:y val="0"/>
          <c:w val="0.81540364407116295"/>
          <c:h val="0.9039321320933180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%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Sheet1!$A$2:$A$8</c:f>
              <c:strCache>
                <c:ptCount val="7"/>
                <c:pt idx="0">
                  <c:v>Moku</c:v>
                </c:pt>
                <c:pt idx="1">
                  <c:v>Slope</c:v>
                </c:pt>
                <c:pt idx="2">
                  <c:v>Depth</c:v>
                </c:pt>
                <c:pt idx="3">
                  <c:v>Aspect</c:v>
                </c:pt>
                <c:pt idx="4">
                  <c:v>Slope^2</c:v>
                </c:pt>
                <c:pt idx="5">
                  <c:v>Dist. Shore</c:v>
                </c:pt>
                <c:pt idx="6">
                  <c:v>Habitat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50.2</c:v>
                </c:pt>
                <c:pt idx="1">
                  <c:v>18.3</c:v>
                </c:pt>
                <c:pt idx="2">
                  <c:v>8.1</c:v>
                </c:pt>
                <c:pt idx="3">
                  <c:v>6.7</c:v>
                </c:pt>
                <c:pt idx="4">
                  <c:v>4.5999999999999996</c:v>
                </c:pt>
                <c:pt idx="5">
                  <c:v>3.7</c:v>
                </c:pt>
                <c:pt idx="6">
                  <c:v>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2489376"/>
        <c:axId val="162492512"/>
      </c:barChart>
      <c:catAx>
        <c:axId val="162489376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800">
                <a:solidFill>
                  <a:srgbClr val="FFFF00"/>
                </a:solidFill>
              </a:defRPr>
            </a:pPr>
            <a:endParaRPr lang="en-US"/>
          </a:p>
        </c:txPr>
        <c:crossAx val="162492512"/>
        <c:crosses val="autoZero"/>
        <c:auto val="1"/>
        <c:lblAlgn val="ctr"/>
        <c:lblOffset val="100"/>
        <c:noMultiLvlLbl val="0"/>
      </c:catAx>
      <c:valAx>
        <c:axId val="162492512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>
                <a:solidFill>
                  <a:srgbClr val="FFFF00"/>
                </a:solidFill>
                <a:latin typeface="+mn-lt"/>
              </a:defRPr>
            </a:pPr>
            <a:endParaRPr lang="en-US"/>
          </a:p>
        </c:txPr>
        <c:crossAx val="162489376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B3A5C7-2ED2-4C3A-8A76-70E2D8AAFABF}" type="datetimeFigureOut">
              <a:rPr lang="en-US" smtClean="0"/>
              <a:t>9/30/2013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F56994-DAAC-425B-8BFC-73113A5901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3037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C31421-E60D-AD41-8600-ED771143414A}" type="datetimeFigureOut">
              <a:rPr lang="en-US" smtClean="0"/>
              <a:pPr/>
              <a:t>9/30/2013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6AD1D6-15A6-5B49-AE4A-98E56B92B6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4550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21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921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5BCCB697-E050-1445-B6B2-6D1B522B0C2A}" type="slidenum">
              <a:rPr lang="en-US" sz="1200"/>
              <a:pPr eaLnBrk="1" hangingPunct="1"/>
              <a:t>1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2359053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24.96643 </a:t>
            </a:r>
            <a:r>
              <a:rPr lang="en-US" dirty="0" err="1" smtClean="0"/>
              <a:t>degress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914802-03CD-794C-A11A-D108B4EDD1E2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866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6AD1D6-15A6-5B49-AE4A-98E56B92B6F5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4686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6AD1D6-15A6-5B49-AE4A-98E56B92B6F5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573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6AD1D6-15A6-5B49-AE4A-98E56B92B6F5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7950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6AD1D6-15A6-5B49-AE4A-98E56B92B6F5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4495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6AD1D6-15A6-5B49-AE4A-98E56B92B6F5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9509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6AD1D6-15A6-5B49-AE4A-98E56B92B6F5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6195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6AD1D6-15A6-5B49-AE4A-98E56B92B6F5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684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07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607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6C3005-5E1D-49C2-AFB3-585167A65F84}" type="slidenum">
              <a:rPr lang="en-US" smtClean="0"/>
              <a:pPr/>
              <a:t>22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429276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6AD1D6-15A6-5B49-AE4A-98E56B92B6F5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8157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72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>
                <a:latin typeface="Calibri" charset="0"/>
              </a:rPr>
              <a:t>11 datasets</a:t>
            </a:r>
            <a:endParaRPr lang="en-US" dirty="0">
              <a:latin typeface="Calibri" charset="0"/>
            </a:endParaRPr>
          </a:p>
        </p:txBody>
      </p:sp>
      <p:sp>
        <p:nvSpPr>
          <p:cNvPr id="972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4A54D63D-610F-BE47-9644-0E7CD3F8D5B2}" type="slidenum">
              <a:rPr lang="en-US" sz="1200"/>
              <a:pPr eaLnBrk="1" hangingPunct="1"/>
              <a:t>4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049043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Actual</a:t>
            </a:r>
            <a:r>
              <a:rPr lang="en-US" baseline="0" dirty="0" smtClean="0"/>
              <a:t> DAR Hawaii is 8138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6AD1D6-15A6-5B49-AE4A-98E56B92B6F5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5456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Our map</a:t>
            </a:r>
            <a:r>
              <a:rPr lang="en-US" baseline="0" dirty="0" smtClean="0"/>
              <a:t> should be updated…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6AD1D6-15A6-5B49-AE4A-98E56B92B6F5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7064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6AD1D6-15A6-5B49-AE4A-98E56B92B6F5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9905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MDS</a:t>
            </a:r>
            <a:r>
              <a:rPr lang="en-US" baseline="0" dirty="0" smtClean="0"/>
              <a:t> Ordinations based on entire species assemblages.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6AD1D6-15A6-5B49-AE4A-98E56B92B6F5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5249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These data were complied by an</a:t>
            </a:r>
            <a:r>
              <a:rPr lang="en-US" baseline="0" dirty="0" smtClean="0"/>
              <a:t> international working group lead by </a:t>
            </a:r>
            <a:r>
              <a:rPr lang="en-US" baseline="0" dirty="0" err="1" smtClean="0"/>
              <a:t>Micheal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Kulbicki</a:t>
            </a:r>
            <a:r>
              <a:rPr lang="en-US" baseline="0" dirty="0" smtClean="0"/>
              <a:t> based on checklists from169 locations around the globe.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914802-03CD-794C-A11A-D108B4EDD1E2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0975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6AD1D6-15A6-5B49-AE4A-98E56B92B6F5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3438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E4B5E-9A9C-FD4B-B776-880BC186FCB7}" type="datetimeFigureOut">
              <a:rPr lang="en-US" smtClean="0"/>
              <a:pPr/>
              <a:t>9/30/2013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05812-1C2A-8144-8E1D-622765D019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9948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E4B5E-9A9C-FD4B-B776-880BC186FCB7}" type="datetimeFigureOut">
              <a:rPr lang="en-US" smtClean="0"/>
              <a:pPr/>
              <a:t>9/30/2013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05812-1C2A-8144-8E1D-622765D019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8728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E4B5E-9A9C-FD4B-B776-880BC186FCB7}" type="datetimeFigureOut">
              <a:rPr lang="en-US" smtClean="0"/>
              <a:pPr/>
              <a:t>9/30/2013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05812-1C2A-8144-8E1D-622765D019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6745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B846F-B8A2-F24F-8590-98F3B572DA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894E-B195-8945-8FAE-E29197995B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3061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B846F-B8A2-F24F-8590-98F3B572DA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894E-B195-8945-8FAE-E29197995B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6126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B846F-B8A2-F24F-8590-98F3B572DA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894E-B195-8945-8FAE-E29197995B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6116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B846F-B8A2-F24F-8590-98F3B572DA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894E-B195-8945-8FAE-E29197995B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531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B846F-B8A2-F24F-8590-98F3B572DA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894E-B195-8945-8FAE-E29197995B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8243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B846F-B8A2-F24F-8590-98F3B572DA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894E-B195-8945-8FAE-E29197995B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2211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B846F-B8A2-F24F-8590-98F3B572DA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894E-B195-8945-8FAE-E29197995B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1372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B846F-B8A2-F24F-8590-98F3B572DA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894E-B195-8945-8FAE-E29197995B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251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E4B5E-9A9C-FD4B-B776-880BC186FCB7}" type="datetimeFigureOut">
              <a:rPr lang="en-US" smtClean="0"/>
              <a:pPr/>
              <a:t>9/30/2013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05812-1C2A-8144-8E1D-622765D019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7141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B846F-B8A2-F24F-8590-98F3B572DA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894E-B195-8945-8FAE-E29197995B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5112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B846F-B8A2-F24F-8590-98F3B572DA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894E-B195-8945-8FAE-E29197995B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1189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B846F-B8A2-F24F-8590-98F3B572DA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894E-B195-8945-8FAE-E29197995B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384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E4B5E-9A9C-FD4B-B776-880BC186FCB7}" type="datetimeFigureOut">
              <a:rPr lang="en-US" smtClean="0"/>
              <a:pPr/>
              <a:t>9/30/2013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05812-1C2A-8144-8E1D-622765D019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640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E4B5E-9A9C-FD4B-B776-880BC186FCB7}" type="datetimeFigureOut">
              <a:rPr lang="en-US" smtClean="0"/>
              <a:pPr/>
              <a:t>9/30/2013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05812-1C2A-8144-8E1D-622765D019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941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E4B5E-9A9C-FD4B-B776-880BC186FCB7}" type="datetimeFigureOut">
              <a:rPr lang="en-US" smtClean="0"/>
              <a:pPr/>
              <a:t>9/30/2013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05812-1C2A-8144-8E1D-622765D019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535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E4B5E-9A9C-FD4B-B776-880BC186FCB7}" type="datetimeFigureOut">
              <a:rPr lang="en-US" smtClean="0"/>
              <a:pPr/>
              <a:t>9/30/2013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05812-1C2A-8144-8E1D-622765D019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0891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E4B5E-9A9C-FD4B-B776-880BC186FCB7}" type="datetimeFigureOut">
              <a:rPr lang="en-US" smtClean="0"/>
              <a:pPr/>
              <a:t>9/30/2013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05812-1C2A-8144-8E1D-622765D019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741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E4B5E-9A9C-FD4B-B776-880BC186FCB7}" type="datetimeFigureOut">
              <a:rPr lang="en-US" smtClean="0"/>
              <a:pPr/>
              <a:t>9/30/2013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05812-1C2A-8144-8E1D-622765D019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297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E4B5E-9A9C-FD4B-B776-880BC186FCB7}" type="datetimeFigureOut">
              <a:rPr lang="en-US" smtClean="0"/>
              <a:pPr/>
              <a:t>9/30/2013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05812-1C2A-8144-8E1D-622765D019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634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8E4B5E-9A9C-FD4B-B776-880BC186FCB7}" type="datetimeFigureOut">
              <a:rPr lang="en-US" smtClean="0"/>
              <a:pPr/>
              <a:t>9/30/2013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905812-1C2A-8144-8E1D-622765D019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946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BB846F-B8A2-F24F-8590-98F3B572DA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A0894E-B195-8945-8FAE-E29197995B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875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audio" Target="../media/media10.wma"/><Relationship Id="rId16" Type="http://schemas.openxmlformats.org/officeDocument/2006/relationships/image" Target="../media/image2.png"/><Relationship Id="rId1" Type="http://schemas.microsoft.com/office/2007/relationships/media" Target="../media/media10.wma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jpe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1.wma"/><Relationship Id="rId7" Type="http://schemas.openxmlformats.org/officeDocument/2006/relationships/image" Target="../media/image26.png"/><Relationship Id="rId2" Type="http://schemas.microsoft.com/office/2007/relationships/media" Target="../media/media11.wma"/><Relationship Id="rId1" Type="http://schemas.openxmlformats.org/officeDocument/2006/relationships/tags" Target="../tags/tag2.xml"/><Relationship Id="rId6" Type="http://schemas.openxmlformats.org/officeDocument/2006/relationships/image" Target="../media/image25.jpe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3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png"/><Relationship Id="rId12" Type="http://schemas.microsoft.com/office/2007/relationships/hdphoto" Target="../media/hdphoto3.wdp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6" Type="http://schemas.openxmlformats.org/officeDocument/2006/relationships/image" Target="../media/image28.jpeg"/><Relationship Id="rId11" Type="http://schemas.openxmlformats.org/officeDocument/2006/relationships/image" Target="../media/image31.png"/><Relationship Id="rId5" Type="http://schemas.openxmlformats.org/officeDocument/2006/relationships/image" Target="../media/image27.png"/><Relationship Id="rId15" Type="http://schemas.openxmlformats.org/officeDocument/2006/relationships/image" Target="../media/image2.png"/><Relationship Id="rId10" Type="http://schemas.microsoft.com/office/2007/relationships/hdphoto" Target="../media/hdphoto2.wdp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30.png"/><Relationship Id="rId1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6" Type="http://schemas.openxmlformats.org/officeDocument/2006/relationships/image" Target="../media/image2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6" Type="http://schemas.openxmlformats.org/officeDocument/2006/relationships/image" Target="../media/image2.png"/><Relationship Id="rId5" Type="http://schemas.openxmlformats.org/officeDocument/2006/relationships/image" Target="../media/image34.jpe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5" Type="http://schemas.openxmlformats.org/officeDocument/2006/relationships/image" Target="../media/image2.png"/><Relationship Id="rId4" Type="http://schemas.openxmlformats.org/officeDocument/2006/relationships/chart" Target="../charts/char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8.wma"/><Relationship Id="rId1" Type="http://schemas.microsoft.com/office/2007/relationships/media" Target="../media/media18.wma"/><Relationship Id="rId5" Type="http://schemas.openxmlformats.org/officeDocument/2006/relationships/image" Target="../media/image2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wma"/><Relationship Id="rId1" Type="http://schemas.microsoft.com/office/2007/relationships/media" Target="../media/media19.wma"/><Relationship Id="rId6" Type="http://schemas.openxmlformats.org/officeDocument/2006/relationships/image" Target="../media/image2.png"/><Relationship Id="rId5" Type="http://schemas.openxmlformats.org/officeDocument/2006/relationships/image" Target="../media/image39.png"/><Relationship Id="rId4" Type="http://schemas.openxmlformats.org/officeDocument/2006/relationships/image" Target="../media/image3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wma"/><Relationship Id="rId1" Type="http://schemas.microsoft.com/office/2007/relationships/media" Target="../media/media20.wma"/><Relationship Id="rId6" Type="http://schemas.openxmlformats.org/officeDocument/2006/relationships/image" Target="../media/image2.png"/><Relationship Id="rId5" Type="http://schemas.openxmlformats.org/officeDocument/2006/relationships/image" Target="../media/image40.jpeg"/><Relationship Id="rId4" Type="http://schemas.openxmlformats.org/officeDocument/2006/relationships/notesSlide" Target="../notesSlides/notesSlide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wma"/><Relationship Id="rId1" Type="http://schemas.microsoft.com/office/2007/relationships/media" Target="../media/media21.wma"/><Relationship Id="rId6" Type="http://schemas.openxmlformats.org/officeDocument/2006/relationships/image" Target="../media/image2.png"/><Relationship Id="rId5" Type="http://schemas.openxmlformats.org/officeDocument/2006/relationships/image" Target="../media/image41.jpeg"/><Relationship Id="rId4" Type="http://schemas.openxmlformats.org/officeDocument/2006/relationships/notesSlide" Target="../notesSlides/notesSlide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wma"/><Relationship Id="rId1" Type="http://schemas.microsoft.com/office/2007/relationships/media" Target="../media/media22.wma"/><Relationship Id="rId6" Type="http://schemas.openxmlformats.org/officeDocument/2006/relationships/image" Target="../media/image2.png"/><Relationship Id="rId5" Type="http://schemas.openxmlformats.org/officeDocument/2006/relationships/image" Target="../media/image42.jpeg"/><Relationship Id="rId4" Type="http://schemas.openxmlformats.org/officeDocument/2006/relationships/notesSlide" Target="../notesSlides/notesSlide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2.png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6" Type="http://schemas.openxmlformats.org/officeDocument/2006/relationships/image" Target="../media/image2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jpeg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wma"/><Relationship Id="rId7" Type="http://schemas.openxmlformats.org/officeDocument/2006/relationships/image" Target="../media/image2.png"/><Relationship Id="rId2" Type="http://schemas.microsoft.com/office/2007/relationships/media" Target="../media/media9.wma"/><Relationship Id="rId1" Type="http://schemas.openxmlformats.org/officeDocument/2006/relationships/tags" Target="../tags/tag1.xml"/><Relationship Id="rId6" Type="http://schemas.openxmlformats.org/officeDocument/2006/relationships/image" Target="../media/image13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38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2590800"/>
          </a:xfrm>
        </p:spPr>
        <p:txBody>
          <a:bodyPr/>
          <a:lstStyle/>
          <a:p>
            <a:pPr eaLnBrk="1" hangingPunct="1"/>
            <a:r>
              <a:rPr lang="en-US" sz="3600">
                <a:solidFill>
                  <a:schemeClr val="bg1"/>
                </a:solidFill>
                <a:latin typeface="Calibri" charset="0"/>
              </a:rPr>
              <a:t>Meta-analysis of reef fish data in Hawaii to examine natural and anthropogenic processes</a:t>
            </a:r>
            <a:br>
              <a:rPr lang="en-US" sz="3600">
                <a:solidFill>
                  <a:schemeClr val="bg1"/>
                </a:solidFill>
                <a:latin typeface="Calibri" charset="0"/>
              </a:rPr>
            </a:br>
            <a:endParaRPr lang="en-US" sz="360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495800"/>
            <a:ext cx="9144000" cy="1752600"/>
          </a:xfrm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 smtClean="0">
                <a:solidFill>
                  <a:schemeClr val="bg1"/>
                </a:solidFill>
                <a:ea typeface="+mn-ea"/>
                <a:cs typeface="+mn-cs"/>
              </a:rPr>
              <a:t>Alan Friedlander</a:t>
            </a:r>
            <a:r>
              <a:rPr lang="en-US" sz="2800" baseline="30000" dirty="0" smtClean="0">
                <a:solidFill>
                  <a:schemeClr val="bg1"/>
                </a:solidFill>
                <a:ea typeface="+mn-ea"/>
                <a:cs typeface="+mn-cs"/>
              </a:rPr>
              <a:t>1</a:t>
            </a:r>
            <a:r>
              <a:rPr lang="en-US" sz="2800" dirty="0" smtClean="0">
                <a:solidFill>
                  <a:schemeClr val="bg1"/>
                </a:solidFill>
                <a:ea typeface="+mn-ea"/>
                <a:cs typeface="+mn-cs"/>
              </a:rPr>
              <a:t>, Mary Donovan</a:t>
            </a:r>
            <a:r>
              <a:rPr lang="en-US" sz="2800" baseline="30000" dirty="0" smtClean="0">
                <a:solidFill>
                  <a:schemeClr val="bg1"/>
                </a:solidFill>
                <a:ea typeface="+mn-ea"/>
                <a:cs typeface="+mn-cs"/>
              </a:rPr>
              <a:t>1</a:t>
            </a:r>
            <a:r>
              <a:rPr lang="en-US" sz="2800" dirty="0" smtClean="0">
                <a:solidFill>
                  <a:schemeClr val="bg1"/>
                </a:solidFill>
                <a:ea typeface="+mn-ea"/>
                <a:cs typeface="+mn-cs"/>
              </a:rPr>
              <a:t>,</a:t>
            </a:r>
          </a:p>
          <a:p>
            <a:pPr>
              <a:defRPr/>
            </a:pPr>
            <a:r>
              <a:rPr lang="en-US" sz="2800" dirty="0" err="1" smtClean="0">
                <a:solidFill>
                  <a:schemeClr val="bg1"/>
                </a:solidFill>
              </a:rPr>
              <a:t>Kosta</a:t>
            </a:r>
            <a:r>
              <a:rPr lang="en-US" sz="2800" dirty="0" smtClean="0">
                <a:solidFill>
                  <a:schemeClr val="bg1"/>
                </a:solidFill>
              </a:rPr>
              <a:t> Stamoulis</a:t>
            </a:r>
            <a:r>
              <a:rPr lang="en-US" sz="2800" baseline="30000" dirty="0" smtClean="0">
                <a:solidFill>
                  <a:schemeClr val="bg1"/>
                </a:solidFill>
              </a:rPr>
              <a:t>1</a:t>
            </a:r>
            <a:r>
              <a:rPr lang="en-US" sz="2800" dirty="0" smtClean="0">
                <a:solidFill>
                  <a:schemeClr val="bg1"/>
                </a:solidFill>
              </a:rPr>
              <a:t>, </a:t>
            </a:r>
            <a:r>
              <a:rPr lang="en-US" sz="2800" dirty="0">
                <a:solidFill>
                  <a:schemeClr val="bg1"/>
                </a:solidFill>
              </a:rPr>
              <a:t>Ivor Williams</a:t>
            </a:r>
            <a:r>
              <a:rPr lang="en-US" sz="2800" baseline="30000" dirty="0">
                <a:solidFill>
                  <a:schemeClr val="bg1"/>
                </a:solidFill>
              </a:rPr>
              <a:t>2</a:t>
            </a:r>
            <a:r>
              <a:rPr lang="en-US" sz="2800" dirty="0">
                <a:solidFill>
                  <a:schemeClr val="bg1"/>
                </a:solidFill>
              </a:rPr>
              <a:t>, </a:t>
            </a:r>
            <a:endParaRPr lang="en-US" sz="2800" baseline="30000" dirty="0" smtClean="0">
              <a:solidFill>
                <a:schemeClr val="bg1"/>
              </a:solidFill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aseline="30000" dirty="0" smtClean="0">
                <a:solidFill>
                  <a:schemeClr val="bg1"/>
                </a:solidFill>
                <a:ea typeface="+mn-ea"/>
                <a:cs typeface="+mn-cs"/>
              </a:rPr>
              <a:t>1</a:t>
            </a:r>
            <a:r>
              <a:rPr lang="en-US" sz="2800" dirty="0" smtClean="0">
                <a:solidFill>
                  <a:schemeClr val="bg1"/>
                </a:solidFill>
                <a:ea typeface="+mn-ea"/>
                <a:cs typeface="+mn-cs"/>
              </a:rPr>
              <a:t>Fisheries Ecology Research Lab, Univ. Hawaii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aseline="30000" dirty="0" smtClean="0">
                <a:solidFill>
                  <a:schemeClr val="bg1"/>
                </a:solidFill>
                <a:ea typeface="+mn-ea"/>
                <a:cs typeface="+mn-cs"/>
              </a:rPr>
              <a:t>2</a:t>
            </a:r>
            <a:r>
              <a:rPr lang="en-US" sz="2800" dirty="0" smtClean="0">
                <a:solidFill>
                  <a:schemeClr val="bg1"/>
                </a:solidFill>
                <a:ea typeface="+mn-ea"/>
                <a:cs typeface="+mn-cs"/>
              </a:rPr>
              <a:t>CRED, PIFSC, NOAA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>
              <a:ea typeface="+mn-ea"/>
              <a:cs typeface="+mn-cs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440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127"/>
    </mc:Choice>
    <mc:Fallback>
      <p:transition spd="slow" advTm="261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island_color.jpg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1" t="2522" r="1591" b="2004"/>
          <a:stretch/>
        </p:blipFill>
        <p:spPr>
          <a:xfrm>
            <a:off x="66588" y="-206079"/>
            <a:ext cx="9144000" cy="648415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536" y="4099794"/>
            <a:ext cx="1714500" cy="13716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4662"/>
            <a:ext cx="1714500" cy="13716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4341997"/>
            <a:ext cx="1714500" cy="13716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390" y="1398028"/>
            <a:ext cx="1714500" cy="13716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088" y="2728194"/>
            <a:ext cx="1714500" cy="13716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908" y="3313826"/>
            <a:ext cx="1714500" cy="13716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010" y="557396"/>
            <a:ext cx="1714500" cy="13716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14500" cy="13716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220" y="2087756"/>
            <a:ext cx="1714500" cy="13716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00" y="5412226"/>
            <a:ext cx="1714500" cy="1371600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2371735" y="4685426"/>
            <a:ext cx="1162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CFFCC"/>
                </a:solidFill>
              </a:rPr>
              <a:t>EOO (km</a:t>
            </a:r>
            <a:r>
              <a:rPr lang="en-US" baseline="30000" dirty="0" smtClean="0">
                <a:solidFill>
                  <a:srgbClr val="CCFFCC"/>
                </a:solidFill>
              </a:rPr>
              <a:t>2</a:t>
            </a:r>
            <a:r>
              <a:rPr lang="en-US" dirty="0" smtClean="0">
                <a:solidFill>
                  <a:srgbClr val="CCFFCC"/>
                </a:solidFill>
              </a:rPr>
              <a:t>) </a:t>
            </a:r>
            <a:endParaRPr lang="en-US" dirty="0">
              <a:solidFill>
                <a:srgbClr val="CCFFCC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 rot="16200000">
            <a:off x="1006993" y="3835748"/>
            <a:ext cx="1626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FFCC"/>
                </a:solidFill>
              </a:rPr>
              <a:t>Prop of Density</a:t>
            </a:r>
            <a:endParaRPr lang="en-US" dirty="0">
              <a:solidFill>
                <a:srgbClr val="CCFFCC"/>
              </a:solidFill>
            </a:endParaRPr>
          </a:p>
        </p:txBody>
      </p:sp>
      <p:sp>
        <p:nvSpPr>
          <p:cNvPr id="42" name="Title 1"/>
          <p:cNvSpPr txBox="1">
            <a:spLocks/>
          </p:cNvSpPr>
          <p:nvPr/>
        </p:nvSpPr>
        <p:spPr>
          <a:xfrm>
            <a:off x="5180460" y="120777"/>
            <a:ext cx="3858236" cy="1143000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CCFFCC"/>
                </a:solidFill>
              </a:rPr>
              <a:t>Gradient of range size with Latitude</a:t>
            </a:r>
            <a:endParaRPr lang="en-US" dirty="0">
              <a:solidFill>
                <a:srgbClr val="CCFFCC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3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983"/>
    </mc:Choice>
    <mc:Fallback>
      <p:transition spd="slow" advTm="519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sland_color.jpg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3389" y="-1154815"/>
            <a:ext cx="7349450" cy="5334639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 flipV="1">
            <a:off x="4084284" y="1166831"/>
            <a:ext cx="562304" cy="1141514"/>
          </a:xfrm>
          <a:prstGeom prst="line">
            <a:avLst/>
          </a:prstGeom>
          <a:ln w="38100" cmpd="sng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itle 1"/>
          <p:cNvSpPr txBox="1">
            <a:spLocks/>
          </p:cNvSpPr>
          <p:nvPr/>
        </p:nvSpPr>
        <p:spPr>
          <a:xfrm>
            <a:off x="5123853" y="218988"/>
            <a:ext cx="3858236" cy="1143000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CCFFCC"/>
                </a:solidFill>
              </a:rPr>
              <a:t>Zoogeography with Latitude</a:t>
            </a:r>
            <a:endParaRPr lang="en-US" dirty="0">
              <a:solidFill>
                <a:srgbClr val="CCFFCC"/>
              </a:solidFill>
            </a:endParaRPr>
          </a:p>
        </p:txBody>
      </p:sp>
      <p:pic>
        <p:nvPicPr>
          <p:cNvPr id="5" name="Picture 4" descr="end_indo_latitude_neg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243" y="2652390"/>
            <a:ext cx="4937760" cy="41148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9511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618"/>
    </mc:Choice>
    <mc:Fallback>
      <p:transition spd="slow" advTm="526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dem_lat_neg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394" y="2283328"/>
            <a:ext cx="5489606" cy="457467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"/>
            <a:ext cx="9144000" cy="885103"/>
          </a:xfrm>
          <a:prstGeom prst="rect">
            <a:avLst/>
          </a:prstGeom>
          <a:solidFill>
            <a:srgbClr val="CCFFCC">
              <a:alpha val="82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711783" y="59074"/>
            <a:ext cx="39477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000000"/>
                </a:solidFill>
              </a:rPr>
              <a:t>Endemic species</a:t>
            </a:r>
            <a:endParaRPr lang="en-US" sz="4000" dirty="0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47108" y="2501024"/>
            <a:ext cx="3366804" cy="420838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400" dirty="0" smtClean="0">
                <a:solidFill>
                  <a:srgbClr val="CCFFCC"/>
                </a:solidFill>
                <a:latin typeface="Arial" charset="0"/>
              </a:rPr>
              <a:t>25% species endemic to Hawaii</a:t>
            </a:r>
          </a:p>
          <a:p>
            <a:pPr>
              <a:lnSpc>
                <a:spcPct val="80000"/>
              </a:lnSpc>
            </a:pPr>
            <a:endParaRPr lang="en-US" sz="2400" dirty="0" smtClean="0">
              <a:solidFill>
                <a:srgbClr val="CCFFCC"/>
              </a:solidFill>
              <a:latin typeface="Arial" charset="0"/>
            </a:endParaRPr>
          </a:p>
          <a:p>
            <a:pPr>
              <a:lnSpc>
                <a:spcPct val="80000"/>
              </a:lnSpc>
            </a:pPr>
            <a:r>
              <a:rPr lang="en-US" sz="2400" dirty="0" smtClean="0">
                <a:solidFill>
                  <a:srgbClr val="CCFFCC"/>
                </a:solidFill>
                <a:latin typeface="Arial" charset="0"/>
              </a:rPr>
              <a:t>Numerical endemism is 50% in NWHI compared to 20% in MHI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sz="2400" dirty="0" smtClean="0">
              <a:solidFill>
                <a:srgbClr val="CCFFCC"/>
              </a:solidFill>
              <a:latin typeface="Arial" charset="0"/>
            </a:endParaRPr>
          </a:p>
          <a:p>
            <a:pPr>
              <a:lnSpc>
                <a:spcPct val="80000"/>
              </a:lnSpc>
            </a:pPr>
            <a:r>
              <a:rPr lang="en-US" sz="2400" dirty="0" smtClean="0">
                <a:solidFill>
                  <a:srgbClr val="CCFFCC"/>
                </a:solidFill>
                <a:latin typeface="Arial" charset="0"/>
              </a:rPr>
              <a:t>Higher endemism at the N end of chain</a:t>
            </a:r>
            <a:endParaRPr lang="en-US" sz="2400" dirty="0">
              <a:solidFill>
                <a:srgbClr val="CCFFCC"/>
              </a:solidFill>
              <a:latin typeface="Arial" charset="0"/>
            </a:endParaRPr>
          </a:p>
        </p:txBody>
      </p:sp>
      <p:pic>
        <p:nvPicPr>
          <p:cNvPr id="8" name="Picture 7" descr="island_color.jpg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32" r="2921"/>
          <a:stretch/>
        </p:blipFill>
        <p:spPr>
          <a:xfrm>
            <a:off x="4824633" y="1808703"/>
            <a:ext cx="4319367" cy="2983313"/>
          </a:xfrm>
          <a:prstGeom prst="rect">
            <a:avLst/>
          </a:prstGeom>
        </p:spPr>
      </p:pic>
      <p:pic>
        <p:nvPicPr>
          <p:cNvPr id="9" name="Picture 8" descr="Thdup_u0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68741" y="826032"/>
            <a:ext cx="2103120" cy="1638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Chfre_u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058" b="89494" l="9836" r="100000">
                        <a14:foregroundMark x1="87869" y1="12840" x2="91475" y2="29183"/>
                        <a14:foregroundMark x1="89180" y1="15564" x2="78361" y2="9339"/>
                        <a14:foregroundMark x1="99672" y1="17899" x2="92787" y2="28016"/>
                        <a14:foregroundMark x1="94098" y1="41634" x2="99672" y2="41634"/>
                        <a14:foregroundMark x1="86885" y1="27237" x2="86885" y2="27237"/>
                        <a14:foregroundMark x1="25246" y1="37354" x2="22623" y2="50195"/>
                        <a14:foregroundMark x1="23934" y1="63813" x2="28197" y2="64981"/>
                        <a14:foregroundMark x1="92787" y1="41634" x2="89508" y2="431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6104" y="999582"/>
            <a:ext cx="1645920" cy="1384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6789">
                        <a14:foregroundMark x1="44154" y1="9764" x2="73037" y2="42088"/>
                        <a14:foregroundMark x1="28621" y1="6229" x2="32810" y2="8586"/>
                        <a14:foregroundMark x1="6370" y1="29293" x2="5148" y2="36195"/>
                        <a14:backgroundMark x1="12391" y1="88215" x2="12391" y2="88215"/>
                        <a14:backgroundMark x1="4014" y1="35185" x2="14747" y2="58249"/>
                        <a14:backgroundMark x1="15969" y1="60438" x2="32810" y2="74411"/>
                        <a14:backgroundMark x1="34031" y1="75589" x2="40576" y2="75589"/>
                        <a14:backgroundMark x1="41798" y1="75589" x2="65794" y2="83670"/>
                        <a14:backgroundMark x1="5759" y1="25926" x2="28010" y2="5051"/>
                        <a14:backgroundMark x1="28621" y1="5051" x2="43630" y2="7407"/>
                        <a14:backgroundMark x1="73037" y1="44276" x2="73037" y2="47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1861" y="1021544"/>
            <a:ext cx="2377440" cy="12358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2206" y="885104"/>
            <a:ext cx="1904574" cy="18288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42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038"/>
    </mc:Choice>
    <mc:Fallback>
      <p:transition spd="slow" advTm="310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92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Human Impacts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091" y="1600200"/>
            <a:ext cx="8617527" cy="4525963"/>
          </a:xfrm>
        </p:spPr>
        <p:txBody>
          <a:bodyPr/>
          <a:lstStyle/>
          <a:p>
            <a:pPr lvl="1">
              <a:lnSpc>
                <a:spcPct val="150000"/>
              </a:lnSpc>
            </a:pPr>
            <a:r>
              <a:rPr lang="en-US" dirty="0" smtClean="0">
                <a:solidFill>
                  <a:srgbClr val="CCFFCC"/>
                </a:solidFill>
              </a:rPr>
              <a:t>Gradient of fish biomass within the MHI</a:t>
            </a:r>
          </a:p>
          <a:p>
            <a:pPr lvl="1">
              <a:lnSpc>
                <a:spcPct val="150000"/>
              </a:lnSpc>
            </a:pPr>
            <a:r>
              <a:rPr lang="en-US" dirty="0" smtClean="0">
                <a:solidFill>
                  <a:srgbClr val="CCFFCC"/>
                </a:solidFill>
              </a:rPr>
              <a:t>Large difference in total biomass comparing NWHI and MHI</a:t>
            </a:r>
          </a:p>
          <a:p>
            <a:pPr lvl="1">
              <a:lnSpc>
                <a:spcPct val="150000"/>
              </a:lnSpc>
            </a:pPr>
            <a:r>
              <a:rPr lang="en-US" dirty="0" smtClean="0">
                <a:solidFill>
                  <a:srgbClr val="CCFFCC"/>
                </a:solidFill>
              </a:rPr>
              <a:t>Fish assemblages have high concordance with traditional Hawaiian management systems</a:t>
            </a:r>
          </a:p>
          <a:p>
            <a:pPr lvl="1">
              <a:lnSpc>
                <a:spcPct val="150000"/>
              </a:lnSpc>
            </a:pPr>
            <a:r>
              <a:rPr lang="en-US" dirty="0" smtClean="0">
                <a:solidFill>
                  <a:srgbClr val="CCFFCC"/>
                </a:solidFill>
              </a:rPr>
              <a:t>Comparison of MPAs across MHI </a:t>
            </a:r>
            <a:endParaRPr lang="en-US" dirty="0">
              <a:solidFill>
                <a:srgbClr val="CCFFCC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646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145"/>
    </mc:Choice>
    <mc:Fallback>
      <p:transition spd="slow" advTm="281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r_trophic_island_091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0"/>
            <a:ext cx="82296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371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959"/>
    </mc:Choice>
    <mc:Fallback>
      <p:transition spd="slow" advTm="489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oku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42135" y="6503633"/>
            <a:ext cx="2851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Data Source: State of Hawaii 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137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960"/>
    </mc:Choice>
    <mc:Fallback>
      <p:transition spd="slow" advTm="219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4734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Boosted Regression Tree Analysis of Fish </a:t>
            </a:r>
            <a:r>
              <a:rPr lang="en-US" sz="280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Biomass with </a:t>
            </a:r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large-scale Habitat Variables </a:t>
            </a:r>
            <a:endParaRPr lang="en-US" sz="28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25891515"/>
              </p:ext>
            </p:extLst>
          </p:nvPr>
        </p:nvGraphicFramePr>
        <p:xfrm>
          <a:off x="581891" y="1246909"/>
          <a:ext cx="7426035" cy="47659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971800" y="6248401"/>
            <a:ext cx="3583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FF00"/>
                </a:solidFill>
              </a:rPr>
              <a:t>Relative % variance explained</a:t>
            </a:r>
            <a:endParaRPr lang="en-US" sz="2000" dirty="0">
              <a:solidFill>
                <a:srgbClr val="FFFF0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68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928"/>
    </mc:Choice>
    <mc:Fallback>
      <p:transition spd="slow" advTm="319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637325"/>
            <a:ext cx="9144000" cy="6146799"/>
            <a:chOff x="0" y="152401"/>
            <a:chExt cx="8788400" cy="5867400"/>
          </a:xfrm>
        </p:grpSpPr>
        <p:pic>
          <p:nvPicPr>
            <p:cNvPr id="2" name="Picture 1" descr="bar_trophic_island_byMoku_withMPA_0918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889" b="10167"/>
            <a:stretch/>
          </p:blipFill>
          <p:spPr>
            <a:xfrm>
              <a:off x="0" y="152401"/>
              <a:ext cx="8788400" cy="58674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6"/>
            <a:srcRect l="71816"/>
            <a:stretch/>
          </p:blipFill>
          <p:spPr>
            <a:xfrm rot="16200000">
              <a:off x="4199083" y="1544780"/>
              <a:ext cx="1577576" cy="7372464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0" y="5255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Fish Biomass Gradient by </a:t>
            </a:r>
            <a:r>
              <a:rPr lang="en-US" sz="32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Moku</a:t>
            </a:r>
            <a:r>
              <a:rPr lang="en-US" sz="3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and Island</a:t>
            </a:r>
            <a:endParaRPr lang="en-US" sz="32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313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963"/>
    </mc:Choice>
    <mc:Fallback>
      <p:transition spd="slow" advTm="369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moku_po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071" y="1680426"/>
            <a:ext cx="6213089" cy="5177574"/>
          </a:xfrm>
          <a:prstGeom prst="rect">
            <a:avLst/>
          </a:prstGeom>
        </p:spPr>
      </p:pic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Fish Biomass and Human Population by </a:t>
            </a:r>
            <a:r>
              <a:rPr lang="en-US" dirty="0" err="1" smtClean="0"/>
              <a:t>Moku</a:t>
            </a: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145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967"/>
    </mc:Choice>
    <mc:Fallback>
      <p:transition spd="slow" advTm="369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MOKUs_highhuma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850" y="216724"/>
            <a:ext cx="9046464" cy="6583680"/>
          </a:xfrm>
          <a:prstGeom prst="rect">
            <a:avLst/>
          </a:prstGeom>
        </p:spPr>
      </p:pic>
      <p:pic>
        <p:nvPicPr>
          <p:cNvPr id="12" name="Picture 11" descr="moku_pop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58" y="1830349"/>
            <a:ext cx="6043763" cy="503646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06621" y="4348584"/>
            <a:ext cx="19609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latin typeface="Arial"/>
                <a:cs typeface="Arial"/>
              </a:rPr>
              <a:t>Pali</a:t>
            </a:r>
            <a:r>
              <a:rPr lang="en-US" sz="1400" dirty="0" smtClean="0">
                <a:latin typeface="Arial"/>
                <a:cs typeface="Arial"/>
              </a:rPr>
              <a:t> </a:t>
            </a:r>
            <a:r>
              <a:rPr lang="en-US" sz="1400" dirty="0" err="1" smtClean="0">
                <a:latin typeface="Arial"/>
                <a:cs typeface="Arial"/>
              </a:rPr>
              <a:t>Komohana</a:t>
            </a:r>
            <a:r>
              <a:rPr lang="en-US" sz="1400" dirty="0" smtClean="0">
                <a:latin typeface="Arial"/>
                <a:cs typeface="Arial"/>
              </a:rPr>
              <a:t> (Maui)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01556" y="5463057"/>
            <a:ext cx="12525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Kona (</a:t>
            </a:r>
            <a:r>
              <a:rPr lang="en-US" sz="1400" dirty="0" err="1" smtClean="0">
                <a:latin typeface="Arial"/>
                <a:cs typeface="Arial"/>
              </a:rPr>
              <a:t>O‘ahu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45985" y="1933911"/>
            <a:ext cx="11129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latin typeface="Arial"/>
                <a:cs typeface="Arial"/>
              </a:rPr>
              <a:t>Kaho‘olawe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45985" y="2945763"/>
            <a:ext cx="16115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latin typeface="Arial"/>
                <a:cs typeface="Arial"/>
              </a:rPr>
              <a:t>Ko‘olau</a:t>
            </a:r>
            <a:r>
              <a:rPr lang="en-US" sz="1400" dirty="0" smtClean="0">
                <a:latin typeface="Arial"/>
                <a:cs typeface="Arial"/>
              </a:rPr>
              <a:t> (</a:t>
            </a:r>
            <a:r>
              <a:rPr lang="en-US" sz="1400" dirty="0" err="1" smtClean="0">
                <a:latin typeface="Arial"/>
                <a:cs typeface="Arial"/>
              </a:rPr>
              <a:t>Moloka‘i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44437" y="3200787"/>
            <a:ext cx="13621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latin typeface="Arial"/>
                <a:cs typeface="Arial"/>
              </a:rPr>
              <a:t>Napali</a:t>
            </a:r>
            <a:r>
              <a:rPr lang="en-US" sz="1400" dirty="0" smtClean="0">
                <a:latin typeface="Arial"/>
                <a:cs typeface="Arial"/>
              </a:rPr>
              <a:t> (</a:t>
            </a:r>
            <a:r>
              <a:rPr lang="en-US" sz="1400" dirty="0" err="1" smtClean="0">
                <a:latin typeface="Arial"/>
                <a:cs typeface="Arial"/>
              </a:rPr>
              <a:t>Kaua‘i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dirty="0">
              <a:latin typeface="Arial"/>
              <a:cs typeface="Arial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678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112"/>
    </mc:Choice>
    <mc:Fallback>
      <p:transition spd="slow" advTm="241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55964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Outline &amp; Products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3250" y="1175152"/>
            <a:ext cx="5046519" cy="4963719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Data collection and breadth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Length-weight relationships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Spatial and temporal comparison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Bio-regionalization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Assemblage structure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Endemism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Human Impacts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Gradients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Spatial analysis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Modeling drivers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Comparison of methods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Modeling fish assemblages across </a:t>
            </a:r>
            <a:r>
              <a:rPr lang="en-US" dirty="0" err="1" smtClean="0">
                <a:solidFill>
                  <a:srgbClr val="FFFF00"/>
                </a:solidFill>
              </a:rPr>
              <a:t>biogeographic</a:t>
            </a:r>
            <a:r>
              <a:rPr lang="en-US" dirty="0" smtClean="0">
                <a:solidFill>
                  <a:srgbClr val="FFFF00"/>
                </a:solidFill>
              </a:rPr>
              <a:t> &amp; anthropogenic gradients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5" name="Picture 10" descr="http://latimesblogs.latimes.com/photos/uncategorized/2008/07/08/thrownet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49769" y="1175152"/>
            <a:ext cx="3173632" cy="4738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905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86"/>
    </mc:Choice>
    <mc:Fallback>
      <p:transition spd="slow" advTm="800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r_trophic_island_byMPA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616" y="180104"/>
            <a:ext cx="7847214" cy="65393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50957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Arial" pitchFamily="34" charset="0"/>
                <a:cs typeface="Arial" pitchFamily="34" charset="0"/>
              </a:rPr>
              <a:t>Fish biomass by Marine Protected area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157"/>
    </mc:Choice>
    <mc:Fallback>
      <p:transition spd="slow" advTm="341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r_trophic_island_byMPAstatu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520" y="580904"/>
            <a:ext cx="8714509" cy="62246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7602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Comparison of fish biomass by protected status &amp; island</a:t>
            </a:r>
            <a:endParaRPr lang="en-US" sz="28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139"/>
    </mc:Choice>
    <mc:Fallback>
      <p:transition spd="slow" advTm="531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952" y="0"/>
            <a:ext cx="94531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31264" y="907943"/>
            <a:ext cx="32405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i="1" dirty="0" err="1" smtClean="0">
                <a:solidFill>
                  <a:srgbClr val="CCFFCC"/>
                </a:solidFill>
                <a:latin typeface="Lucida Handwriting"/>
                <a:cs typeface="Lucida Handwriting"/>
              </a:rPr>
              <a:t>Mahalo</a:t>
            </a:r>
            <a:endParaRPr lang="en-US" sz="4800" b="1" i="1" dirty="0">
              <a:solidFill>
                <a:srgbClr val="CCFFCC"/>
              </a:solidFill>
              <a:latin typeface="Lucida Handwriting"/>
              <a:cs typeface="Lucida Handwriting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12366" y="6145162"/>
            <a:ext cx="34615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CCFFCC"/>
                </a:solidFill>
                <a:latin typeface="American Typewriter"/>
                <a:cs typeface="American Typewriter"/>
              </a:rPr>
              <a:t>mdono@hawaii.edu</a:t>
            </a:r>
            <a:endParaRPr lang="en-US" sz="2800" dirty="0">
              <a:solidFill>
                <a:srgbClr val="CCFFCC"/>
              </a:solidFill>
              <a:latin typeface="American Typewriter"/>
              <a:cs typeface="American Typewriter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956"/>
    </mc:Choice>
    <mc:Fallback>
      <p:transition spd="slow" advTm="229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545505" cy="2151382"/>
          </a:xfrm>
        </p:spPr>
        <p:txBody>
          <a:bodyPr anchor="t">
            <a:noAutofit/>
          </a:bodyPr>
          <a:lstStyle/>
          <a:p>
            <a:r>
              <a:rPr lang="en-US" sz="2800" dirty="0" smtClean="0"/>
              <a:t>Length-weight Parameters for Hawaiian Reef Fishes</a:t>
            </a:r>
            <a:endParaRPr lang="en-US" sz="2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911320"/>
            <a:ext cx="3008313" cy="4438378"/>
          </a:xfrm>
        </p:spPr>
        <p:txBody>
          <a:bodyPr>
            <a:norm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/>
              <a:t>Published for the first time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112 species total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/>
              <a:t>33 Hawaiian Endemics</a:t>
            </a:r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200" dirty="0" smtClean="0"/>
              <a:t>Subset Species used in temporal and regional comparisons</a:t>
            </a:r>
          </a:p>
          <a:p>
            <a:pPr marL="285750" indent="-285750">
              <a:buFont typeface="Arial"/>
              <a:buChar char="•"/>
            </a:pPr>
            <a:r>
              <a:rPr lang="en-US" sz="2200" dirty="0" smtClean="0"/>
              <a:t>Large differences when compared to known values from other regions</a:t>
            </a:r>
            <a:endParaRPr lang="en-US" sz="2200" dirty="0"/>
          </a:p>
        </p:txBody>
      </p:sp>
      <p:pic>
        <p:nvPicPr>
          <p:cNvPr id="5" name="Picture 4" descr="lw_final_plot1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46121" y="0"/>
            <a:ext cx="4810944" cy="6375358"/>
          </a:xfrm>
          <a:prstGeom prst="rect">
            <a:avLst/>
          </a:prstGeom>
        </p:spPr>
      </p:pic>
      <p:pic>
        <p:nvPicPr>
          <p:cNvPr id="6" name="Picture 5" descr="lw_final_plot1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03719" y="6413841"/>
            <a:ext cx="2270767" cy="482642"/>
          </a:xfrm>
          <a:prstGeom prst="rect">
            <a:avLst/>
          </a:prstGeom>
        </p:spPr>
      </p:pic>
      <p:pic>
        <p:nvPicPr>
          <p:cNvPr id="7" name="Picture 6" descr="lw_final_plot1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09252" y="6375358"/>
            <a:ext cx="2873737" cy="48264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381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928"/>
    </mc:Choice>
    <mc:Fallback>
      <p:transition spd="slow" advTm="899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3802892"/>
              </p:ext>
            </p:extLst>
          </p:nvPr>
        </p:nvGraphicFramePr>
        <p:xfrm>
          <a:off x="190500" y="686720"/>
          <a:ext cx="8763001" cy="5792740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562100"/>
                <a:gridCol w="1336964"/>
                <a:gridCol w="1284783"/>
                <a:gridCol w="2303544"/>
                <a:gridCol w="1246909"/>
                <a:gridCol w="1028701"/>
              </a:tblGrid>
              <a:tr h="35360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Program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1740" marR="7174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Contributor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1740" marR="7174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Year range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1740" marR="7174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Geographic coverage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1740" marR="7174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Method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1740" marR="7174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N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1740" marR="71740" marT="0" marB="0"/>
                </a:tc>
              </a:tr>
              <a:tr h="501469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NOAA RAMP 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CRED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1740" marR="7174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Williams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1740" marR="7174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2000-2012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1740" marR="7174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NWHI and MHI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1740" marR="7174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Belt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&lt; 2008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, SPC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2008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1740" marR="7174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7845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1740" marR="71740" marT="0" marB="0"/>
                </a:tc>
              </a:tr>
              <a:tr h="32334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TNC</a:t>
                      </a:r>
                      <a:endParaRPr lang="en-US" sz="160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1740" marR="7174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Conklin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1740" marR="7174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2008-2012</a:t>
                      </a:r>
                      <a:endParaRPr lang="en-US" sz="160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1740" marR="7174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Statewide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1740" marR="7174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Belt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1740" marR="7174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814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1740" marR="71740" marT="0" marB="0"/>
                </a:tc>
              </a:tr>
              <a:tr h="32334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DAR - Kona</a:t>
                      </a:r>
                      <a:endParaRPr lang="en-US" sz="160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1740" marR="7174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Walsh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1740" marR="7174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1999-2012</a:t>
                      </a:r>
                      <a:endParaRPr lang="en-US" sz="160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1740" marR="7174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West Hawaii</a:t>
                      </a:r>
                      <a:endParaRPr lang="en-US" sz="160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1740" marR="7174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Belt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1740" marR="71740" marT="0" marB="0"/>
                </a:tc>
                <a:tc rowSpan="3"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10240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1740" marR="71740" marT="0" marB="0" anchor="ctr"/>
                </a:tc>
              </a:tr>
              <a:tr h="32334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DAR - Maui</a:t>
                      </a:r>
                      <a:endParaRPr lang="en-US" sz="160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1740" marR="7174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Sparks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1740" marR="71740" marT="0" marB="0"/>
                </a:tc>
                <a:tc>
                  <a:txBody>
                    <a:bodyPr/>
                    <a:lstStyle/>
                    <a:p>
                      <a:pPr algn="l"/>
                      <a:endParaRPr lang="en-US" sz="160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1740" marR="7174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Maui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1740" marR="7174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Belt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1740" marR="71740" marT="0" marB="0"/>
                </a:tc>
                <a:tc vMerge="1"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1740" marR="71740" marT="0" marB="0"/>
                </a:tc>
              </a:tr>
              <a:tr h="32334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DAR - Oahu</a:t>
                      </a:r>
                      <a:endParaRPr lang="en-US" sz="160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1740" marR="7174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Schumacher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1740" marR="71740" marT="0" marB="0"/>
                </a:tc>
                <a:tc>
                  <a:txBody>
                    <a:bodyPr/>
                    <a:lstStyle/>
                    <a:p>
                      <a:pPr algn="l"/>
                      <a:endParaRPr lang="en-US" sz="160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1740" marR="7174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Oahu</a:t>
                      </a:r>
                      <a:endParaRPr lang="en-US" sz="160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1740" marR="7174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Belt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1740" marR="71740" marT="0" marB="0"/>
                </a:tc>
                <a:tc vMerge="1"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1740" marR="71740" marT="0" marB="0"/>
                </a:tc>
              </a:tr>
              <a:tr h="698712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National Park Service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1740" marR="7174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Brown, Friedlander, Beets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1740" marR="7174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2008-2012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1740" marR="7174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Kalaupapa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en-US" sz="16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Kaloko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,  Honaunau, </a:t>
                      </a:r>
                      <a:r>
                        <a:rPr lang="en-US" sz="16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Puukohola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1740" marR="7174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Belt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1740" marR="7174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501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1740" marR="71740" marT="0" marB="0"/>
                </a:tc>
              </a:tr>
              <a:tr h="51622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FHUS (NOAA Biogeography)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1740" marR="7174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Friedlander, Brown, 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1740" marR="7174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2000-2004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1740" marR="7174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12 MLCDs &amp; adjacent areas statewide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1740" marR="7174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Belt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1740" marR="71740" marT="0" marB="0"/>
                </a:tc>
                <a:tc rowSpan="2"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2021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1740" marR="71740" marT="0" marB="0" anchor="ctr"/>
                </a:tc>
              </a:tr>
              <a:tr h="51622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FHUS (NOAA Biogeography)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1740" marR="7174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Friedlander</a:t>
                      </a:r>
                      <a:r>
                        <a:rPr lang="en-US" sz="160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, Wedding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1740" marR="7174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2004-08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1740" marR="7174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Pupukea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, </a:t>
                      </a:r>
                      <a:r>
                        <a:rPr lang="en-US" sz="16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Honolua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, Kealakekua, </a:t>
                      </a:r>
                      <a:r>
                        <a:rPr lang="en-US" sz="16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Hanauma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1740" marR="7174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Belt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1740" marR="71740" marT="0" marB="0"/>
                </a:tc>
                <a:tc vMerge="1"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1740" marR="71740" marT="0" marB="0"/>
                </a:tc>
              </a:tr>
              <a:tr h="371772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FERL</a:t>
                      </a:r>
                      <a:endParaRPr lang="en-US" sz="1600" dirty="0" smtClean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1740" marR="7174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Friedlander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1740" marR="7174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1992-2012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1740" marR="7174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Hanalei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1740" marR="7174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Belt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1740" marR="7174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120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1740" marR="71740" marT="0" marB="0"/>
                </a:tc>
              </a:tr>
              <a:tr h="32334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FERL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1740" marR="7174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Friedlander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1740" marR="7174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2010, 2012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1740" marR="7174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Oahu, Lanai, Kauai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1740" marR="7174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Belt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1740" marR="7174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542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1740" marR="71740" marT="0" marB="0"/>
                </a:tc>
              </a:tr>
              <a:tr h="698712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CRAMP</a:t>
                      </a:r>
                      <a:endParaRPr lang="en-US" sz="1600" dirty="0">
                        <a:solidFill>
                          <a:srgbClr val="FFFF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1740" marR="7174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 pitchFamily="34" charset="0"/>
                          <a:cs typeface="Arial" pitchFamily="34" charset="0"/>
                        </a:rPr>
                        <a:t>Rodgers, Brown, Friedlander</a:t>
                      </a:r>
                      <a:endParaRPr lang="en-US" sz="1600" dirty="0">
                        <a:solidFill>
                          <a:srgbClr val="FFFF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1740" marR="7174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Arial" pitchFamily="34" charset="0"/>
                          <a:cs typeface="Arial" pitchFamily="34" charset="0"/>
                        </a:rPr>
                        <a:t>1998-2012</a:t>
                      </a:r>
                      <a:endParaRPr lang="en-US" sz="1600">
                        <a:solidFill>
                          <a:srgbClr val="FFFF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1740" marR="7174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 pitchFamily="34" charset="0"/>
                          <a:cs typeface="Arial" pitchFamily="34" charset="0"/>
                        </a:rPr>
                        <a:t>Statewide</a:t>
                      </a:r>
                      <a:endParaRPr lang="en-US" sz="1600" dirty="0">
                        <a:solidFill>
                          <a:srgbClr val="FFFF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1740" marR="7174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Belt</a:t>
                      </a:r>
                      <a:endParaRPr lang="en-US" sz="1600" dirty="0">
                        <a:solidFill>
                          <a:srgbClr val="FFFF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1740" marR="7174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380</a:t>
                      </a:r>
                      <a:endParaRPr lang="en-US" sz="1600" dirty="0">
                        <a:solidFill>
                          <a:srgbClr val="0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1740" marR="71740" marT="0" marB="0"/>
                </a:tc>
              </a:tr>
              <a:tr h="453703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rgbClr val="FFFF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1740" marR="7174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rgbClr val="FFFF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1740" marR="7174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>
                        <a:solidFill>
                          <a:srgbClr val="FFFF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1740" marR="7174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rgbClr val="FFFF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1740" marR="7174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FFFF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TOTAL</a:t>
                      </a:r>
                      <a:endParaRPr lang="en-US" sz="1600" b="1" dirty="0">
                        <a:solidFill>
                          <a:srgbClr val="FFFF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1740" marR="7174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FFFF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22463</a:t>
                      </a:r>
                      <a:endParaRPr lang="en-US" sz="1600" b="1" dirty="0">
                        <a:solidFill>
                          <a:srgbClr val="FFFF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1740" marR="71740" marT="0" marB="0"/>
                </a:tc>
              </a:tr>
            </a:tbl>
          </a:graphicData>
        </a:graphic>
      </p:graphicFrame>
      <p:sp>
        <p:nvSpPr>
          <p:cNvPr id="96259" name="Rectangle 2"/>
          <p:cNvSpPr>
            <a:spLocks noChangeArrowheads="1"/>
          </p:cNvSpPr>
          <p:nvPr/>
        </p:nvSpPr>
        <p:spPr bwMode="auto">
          <a:xfrm>
            <a:off x="0" y="19050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800" u="sng" dirty="0" smtClean="0">
                <a:solidFill>
                  <a:srgbClr val="FFFF00"/>
                </a:solidFill>
                <a:latin typeface="Arial" charset="0"/>
              </a:rPr>
              <a:t>Fish Survey Datasets</a:t>
            </a:r>
            <a:endParaRPr lang="en-US" sz="2800" dirty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162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220"/>
    </mc:Choice>
    <mc:Fallback>
      <p:transition spd="slow" advTm="462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r_numsamples_dataset_ALL_broken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31269" y="27710"/>
            <a:ext cx="62424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 smtClean="0">
                <a:latin typeface="Arial" pitchFamily="34" charset="0"/>
                <a:cs typeface="Arial" pitchFamily="34" charset="0"/>
              </a:rPr>
              <a:t>Number of fish surveys by Island </a:t>
            </a:r>
            <a:endParaRPr lang="en-US" sz="3200" u="sng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659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911"/>
    </mc:Choice>
    <mc:Fallback>
      <p:transition spd="slow" advTm="279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EA_pop_anal_map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2" y="1191769"/>
            <a:ext cx="3171098" cy="2450395"/>
          </a:xfrm>
          <a:prstGeom prst="rect">
            <a:avLst/>
          </a:prstGeom>
        </p:spPr>
      </p:pic>
      <p:pic>
        <p:nvPicPr>
          <p:cNvPr id="3" name="Picture 2" descr="Site_map_MHI_3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2" y="3898269"/>
            <a:ext cx="3155842" cy="24386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52534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Archipelago-level survey effort</a:t>
            </a:r>
            <a:endParaRPr lang="en-US" sz="3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8" descr="Site_map_archipelago_3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178" y="1257295"/>
            <a:ext cx="5650175" cy="43660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94868" y="1257295"/>
            <a:ext cx="17379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Williams et al. 2008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88678" y="4023545"/>
            <a:ext cx="10310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This Study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85064" y="3953230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600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718824" y="2058476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565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687795" y="4131245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575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800279" y="355751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2340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000303" y="3815831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266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278843" y="3461273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571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011758" y="3127897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32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421598" y="3049077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133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898778" y="3642164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908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827338" y="275856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60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205886" y="2654859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644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4669004" y="2994537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239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4365362" y="2545323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535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4218888" y="211562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1070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8335108" y="3690473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2508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8223519" y="4500577"/>
            <a:ext cx="769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10327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7800279" y="429398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52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3536690" y="2657471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678</a:t>
            </a: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262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105"/>
    </mc:Choice>
    <mc:Fallback>
      <p:transition spd="slow" advTm="251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9200"/>
          </a:xfrm>
        </p:spPr>
        <p:txBody>
          <a:bodyPr/>
          <a:lstStyle/>
          <a:p>
            <a:r>
              <a:rPr lang="en-US" dirty="0" err="1" smtClean="0">
                <a:solidFill>
                  <a:srgbClr val="FFFF00"/>
                </a:solidFill>
              </a:rPr>
              <a:t>Biogregionalization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091" y="1600200"/>
            <a:ext cx="8617527" cy="4525963"/>
          </a:xfrm>
        </p:spPr>
        <p:txBody>
          <a:bodyPr/>
          <a:lstStyle/>
          <a:p>
            <a:pPr lvl="1">
              <a:lnSpc>
                <a:spcPct val="150000"/>
              </a:lnSpc>
            </a:pPr>
            <a:r>
              <a:rPr lang="en-US" dirty="0" smtClean="0">
                <a:solidFill>
                  <a:srgbClr val="CCFFCC"/>
                </a:solidFill>
              </a:rPr>
              <a:t>Assemblages vary between NWHI and MHI</a:t>
            </a:r>
          </a:p>
          <a:p>
            <a:pPr lvl="1">
              <a:lnSpc>
                <a:spcPct val="150000"/>
              </a:lnSpc>
            </a:pPr>
            <a:r>
              <a:rPr lang="en-US" dirty="0" smtClean="0">
                <a:solidFill>
                  <a:srgbClr val="CCFFCC"/>
                </a:solidFill>
              </a:rPr>
              <a:t>Species composition varies along latitudinal gradient</a:t>
            </a:r>
          </a:p>
          <a:p>
            <a:pPr lvl="1">
              <a:lnSpc>
                <a:spcPct val="150000"/>
              </a:lnSpc>
            </a:pPr>
            <a:r>
              <a:rPr lang="en-US" dirty="0" smtClean="0">
                <a:solidFill>
                  <a:srgbClr val="CCFFCC"/>
                </a:solidFill>
              </a:rPr>
              <a:t>Related to geographic extent of species distributions</a:t>
            </a:r>
          </a:p>
          <a:p>
            <a:pPr lvl="1">
              <a:lnSpc>
                <a:spcPct val="150000"/>
              </a:lnSpc>
            </a:pPr>
            <a:r>
              <a:rPr lang="en-US" dirty="0" smtClean="0">
                <a:solidFill>
                  <a:srgbClr val="CCFFCC"/>
                </a:solidFill>
              </a:rPr>
              <a:t>Latitudinal correlations exist for a variety of species</a:t>
            </a:r>
          </a:p>
          <a:p>
            <a:pPr lvl="1">
              <a:lnSpc>
                <a:spcPct val="150000"/>
              </a:lnSpc>
            </a:pPr>
            <a:r>
              <a:rPr lang="en-US" dirty="0" smtClean="0">
                <a:solidFill>
                  <a:srgbClr val="CCFFCC"/>
                </a:solidFill>
              </a:rPr>
              <a:t>Higher level of endemism in NWHI</a:t>
            </a:r>
            <a:endParaRPr lang="en-US" dirty="0">
              <a:solidFill>
                <a:srgbClr val="CCFFCC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433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976"/>
    </mc:Choice>
    <mc:Fallback>
      <p:transition spd="slow" advTm="439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ds_island_biomass_0919_nogardner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73122"/>
            <a:ext cx="4572000" cy="3810000"/>
          </a:xfrm>
          <a:prstGeom prst="rect">
            <a:avLst/>
          </a:prstGeom>
        </p:spPr>
      </p:pic>
      <p:pic>
        <p:nvPicPr>
          <p:cNvPr id="3" name="Picture 2" descr="mds_island_num_0919_noGardne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373122"/>
            <a:ext cx="4572000" cy="3810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85891" y="2373122"/>
            <a:ext cx="960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Biomass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323237" y="2373122"/>
            <a:ext cx="1247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Abundance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25434" y="6309689"/>
            <a:ext cx="2544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CFFCC"/>
                </a:solidFill>
              </a:rPr>
              <a:t>ANOSIM R: 0.57, p &lt; 0.01</a:t>
            </a:r>
            <a:endParaRPr lang="en-US" dirty="0">
              <a:solidFill>
                <a:srgbClr val="CCFFCC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19365" y="6309689"/>
            <a:ext cx="2544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CFFCC"/>
                </a:solidFill>
              </a:rPr>
              <a:t>ANOSIM R: 0.47, p &lt; 0.01</a:t>
            </a:r>
            <a:endParaRPr lang="en-US" dirty="0">
              <a:solidFill>
                <a:srgbClr val="CCFFCC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1036155" y="2857661"/>
            <a:ext cx="2840907" cy="2399514"/>
            <a:chOff x="1036155" y="2857661"/>
            <a:chExt cx="2840907" cy="2399514"/>
          </a:xfrm>
        </p:grpSpPr>
        <p:sp>
          <p:nvSpPr>
            <p:cNvPr id="8" name="TextBox 7"/>
            <p:cNvSpPr txBox="1"/>
            <p:nvPr/>
          </p:nvSpPr>
          <p:spPr>
            <a:xfrm>
              <a:off x="3337794" y="2857661"/>
              <a:ext cx="49330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err="1" smtClean="0"/>
                <a:t>Nihoa</a:t>
              </a:r>
              <a:endParaRPr lang="en-US" sz="10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124724" y="5010954"/>
              <a:ext cx="60814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Molokai</a:t>
              </a:r>
              <a:endParaRPr lang="en-US" sz="10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036155" y="4031243"/>
              <a:ext cx="46807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Maro</a:t>
              </a:r>
              <a:endParaRPr lang="en-US" sz="10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665479" y="3599345"/>
              <a:ext cx="52248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Niihau</a:t>
              </a:r>
              <a:endParaRPr lang="en-US" sz="10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342673" y="4091370"/>
              <a:ext cx="53701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Laysan</a:t>
              </a:r>
              <a:endParaRPr lang="en-US" sz="10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879686" y="4290935"/>
              <a:ext cx="76168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Kahoolawe</a:t>
              </a:r>
              <a:endParaRPr lang="en-US" sz="10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332610" y="4019204"/>
              <a:ext cx="47095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Kauai</a:t>
              </a:r>
              <a:endParaRPr lang="en-US" sz="10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410268" y="3908132"/>
              <a:ext cx="46679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Oahu</a:t>
              </a:r>
              <a:endParaRPr lang="en-US" sz="10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135399" y="3805758"/>
              <a:ext cx="45397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Maui</a:t>
              </a:r>
              <a:endParaRPr lang="en-US" sz="10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241281" y="4127658"/>
              <a:ext cx="45824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Lanai</a:t>
              </a:r>
              <a:endParaRPr lang="en-US" sz="10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764119" y="3978627"/>
              <a:ext cx="53795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Hawaii</a:t>
              </a:r>
              <a:endParaRPr lang="en-US" sz="10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012750" y="3367530"/>
              <a:ext cx="42718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Kure</a:t>
              </a:r>
              <a:endParaRPr lang="en-US" sz="10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592176" y="3616560"/>
              <a:ext cx="61428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Lisianski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556584" y="3718935"/>
              <a:ext cx="55656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Necker</a:t>
              </a:r>
              <a:endParaRPr lang="en-US" sz="10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668525" y="3514185"/>
              <a:ext cx="60785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Midway</a:t>
              </a:r>
              <a:endParaRPr lang="en-US" sz="10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136576" y="3748224"/>
              <a:ext cx="41829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P&amp;H</a:t>
              </a:r>
              <a:endParaRPr lang="en-US" sz="10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763248" y="3842045"/>
              <a:ext cx="36143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FFS</a:t>
              </a:r>
              <a:endParaRPr lang="en-US" sz="1000" dirty="0"/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6009731" y="2980771"/>
            <a:ext cx="2451156" cy="1991699"/>
            <a:chOff x="6009731" y="2980771"/>
            <a:chExt cx="2451156" cy="1991699"/>
          </a:xfrm>
        </p:grpSpPr>
        <p:sp>
          <p:nvSpPr>
            <p:cNvPr id="27" name="TextBox 26"/>
            <p:cNvSpPr txBox="1"/>
            <p:nvPr/>
          </p:nvSpPr>
          <p:spPr>
            <a:xfrm>
              <a:off x="7967580" y="2980771"/>
              <a:ext cx="49330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err="1" smtClean="0"/>
                <a:t>Nihoa</a:t>
              </a:r>
              <a:endParaRPr lang="en-US" sz="1000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827082" y="3916040"/>
              <a:ext cx="60814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Molokai</a:t>
              </a:r>
              <a:endParaRPr lang="en-US" sz="10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693162" y="3554367"/>
              <a:ext cx="46807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Maro</a:t>
              </a:r>
              <a:endParaRPr lang="en-US" sz="1000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400842" y="3546709"/>
              <a:ext cx="52248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Niihau</a:t>
              </a:r>
              <a:endParaRPr lang="en-US" sz="1000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800863" y="3267173"/>
              <a:ext cx="53701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Laysan</a:t>
              </a:r>
              <a:endParaRPr lang="en-US" sz="1000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623598" y="4373879"/>
              <a:ext cx="76168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Kahoolawe</a:t>
              </a:r>
              <a:endParaRPr lang="en-US" sz="1000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032522" y="3644163"/>
              <a:ext cx="47095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Kauai</a:t>
              </a:r>
              <a:endParaRPr lang="en-US" sz="1000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789917" y="3953235"/>
              <a:ext cx="46679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Oahu</a:t>
              </a:r>
              <a:endParaRPr lang="en-US" sz="1000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052767" y="4046809"/>
              <a:ext cx="45397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Maui</a:t>
              </a:r>
              <a:endParaRPr lang="en-US" sz="1000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824288" y="4726249"/>
              <a:ext cx="45824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Lanai</a:t>
              </a:r>
              <a:endParaRPr lang="en-US" sz="1000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272984" y="3962182"/>
              <a:ext cx="53795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Hawaii</a:t>
              </a:r>
              <a:endParaRPr lang="en-US" sz="1000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265979" y="3474910"/>
              <a:ext cx="42718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Kure</a:t>
              </a:r>
              <a:endParaRPr lang="en-US" sz="1000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274150" y="3188508"/>
              <a:ext cx="61428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Lisianski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298210" y="3320301"/>
              <a:ext cx="55656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Necker</a:t>
              </a:r>
              <a:endParaRPr lang="en-US" sz="1000" dirty="0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6009731" y="3628710"/>
              <a:ext cx="60785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Midway</a:t>
              </a:r>
              <a:endParaRPr lang="en-US" sz="1000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6382572" y="3805758"/>
              <a:ext cx="41829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P&amp;H</a:t>
              </a:r>
              <a:endParaRPr lang="en-US" sz="1000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672573" y="3839072"/>
              <a:ext cx="36143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FFS</a:t>
              </a:r>
              <a:endParaRPr lang="en-US" sz="1000" dirty="0"/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26404" y="166255"/>
            <a:ext cx="9117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Multidimensional  examination of fish species assemblages</a:t>
            </a:r>
            <a:endParaRPr lang="en-US" sz="24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8177506" y="2939206"/>
            <a:ext cx="661694" cy="12311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488704" y="5197199"/>
            <a:ext cx="1369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Stress = 0.09</a:t>
            </a:r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>
            <a:off x="5095708" y="5183344"/>
            <a:ext cx="1486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Stress = 0.013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488704" y="634237"/>
            <a:ext cx="835049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Assemblages distinct between MHI &amp; NWHI</a:t>
            </a:r>
          </a:p>
          <a:p>
            <a:pPr>
              <a:lnSpc>
                <a:spcPct val="200000"/>
              </a:lnSpc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Higher concordance using biomass</a:t>
            </a:r>
          </a:p>
        </p:txBody>
      </p:sp>
      <p:pic>
        <p:nvPicPr>
          <p:cNvPr id="26" name="Audio 2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42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187"/>
    </mc:Choice>
    <mc:Fallback>
      <p:transition spd="slow" advTm="431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156981" y="2077933"/>
            <a:ext cx="36734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CCFFCC"/>
                </a:solidFill>
              </a:rPr>
              <a:t>EOO = Extent of Occurrence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9144000" cy="1298471"/>
          </a:xfrm>
          <a:prstGeom prst="rect">
            <a:avLst/>
          </a:prstGeom>
          <a:solidFill>
            <a:srgbClr val="CCFFCC">
              <a:alpha val="82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9141"/>
            <a:ext cx="8229600" cy="1143000"/>
          </a:xfrm>
        </p:spPr>
        <p:txBody>
          <a:bodyPr/>
          <a:lstStyle/>
          <a:p>
            <a:r>
              <a:rPr lang="en-US" dirty="0" smtClean="0"/>
              <a:t>Measuring species’ </a:t>
            </a:r>
            <a:r>
              <a:rPr lang="en-US" smtClean="0"/>
              <a:t>range size</a:t>
            </a:r>
            <a:endParaRPr lang="en-US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9920" y="1524000"/>
            <a:ext cx="511175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" name="5-Point Star 4"/>
          <p:cNvSpPr/>
          <p:nvPr/>
        </p:nvSpPr>
        <p:spPr>
          <a:xfrm>
            <a:off x="4765736" y="2840147"/>
            <a:ext cx="232142" cy="218473"/>
          </a:xfrm>
          <a:prstGeom prst="star5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5-Point Star 5"/>
          <p:cNvSpPr/>
          <p:nvPr/>
        </p:nvSpPr>
        <p:spPr>
          <a:xfrm>
            <a:off x="6406574" y="2801384"/>
            <a:ext cx="232142" cy="218473"/>
          </a:xfrm>
          <a:prstGeom prst="star5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5-Point Star 6"/>
          <p:cNvSpPr/>
          <p:nvPr/>
        </p:nvSpPr>
        <p:spPr>
          <a:xfrm>
            <a:off x="6791116" y="4592330"/>
            <a:ext cx="232142" cy="218473"/>
          </a:xfrm>
          <a:prstGeom prst="star5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150210" y="2075492"/>
            <a:ext cx="6873048" cy="2735311"/>
            <a:chOff x="150210" y="2075492"/>
            <a:chExt cx="6873048" cy="2735311"/>
          </a:xfrm>
        </p:grpSpPr>
        <p:sp>
          <p:nvSpPr>
            <p:cNvPr id="4" name="TextBox 3"/>
            <p:cNvSpPr txBox="1"/>
            <p:nvPr/>
          </p:nvSpPr>
          <p:spPr>
            <a:xfrm>
              <a:off x="150210" y="2075492"/>
              <a:ext cx="3831337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EOO = Extent of Occurrence</a:t>
              </a:r>
            </a:p>
            <a:p>
              <a:pPr marL="342900" indent="-342900">
                <a:buFont typeface="Arial"/>
                <a:buChar char="•"/>
              </a:pPr>
              <a:r>
                <a:rPr lang="en-US" sz="2000" dirty="0" smtClean="0">
                  <a:solidFill>
                    <a:srgbClr val="CCFFCC"/>
                  </a:solidFill>
                </a:rPr>
                <a:t>The area encompassed by the minimum convex polygon of occurrence</a:t>
              </a:r>
              <a:endParaRPr lang="en-US" sz="2000" dirty="0">
                <a:solidFill>
                  <a:srgbClr val="CCFFCC"/>
                </a:solidFill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>
              <a:off x="4793047" y="2812838"/>
              <a:ext cx="2230211" cy="1997965"/>
            </a:xfrm>
            <a:custGeom>
              <a:avLst/>
              <a:gdLst>
                <a:gd name="connsiteX0" fmla="*/ 0 w 2239486"/>
                <a:gd name="connsiteY0" fmla="*/ 68273 h 1993565"/>
                <a:gd name="connsiteX1" fmla="*/ 1788858 w 2239486"/>
                <a:gd name="connsiteY1" fmla="*/ 0 h 1993565"/>
                <a:gd name="connsiteX2" fmla="*/ 2239486 w 2239486"/>
                <a:gd name="connsiteY2" fmla="*/ 1993565 h 1993565"/>
                <a:gd name="connsiteX3" fmla="*/ 40966 w 2239486"/>
                <a:gd name="connsiteY3" fmla="*/ 136546 h 1993565"/>
                <a:gd name="connsiteX4" fmla="*/ 0 w 2239486"/>
                <a:gd name="connsiteY4" fmla="*/ 68273 h 1993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39486" h="1993565">
                  <a:moveTo>
                    <a:pt x="0" y="68273"/>
                  </a:moveTo>
                  <a:lnTo>
                    <a:pt x="1788858" y="0"/>
                  </a:lnTo>
                  <a:lnTo>
                    <a:pt x="2239486" y="1993565"/>
                  </a:lnTo>
                  <a:lnTo>
                    <a:pt x="40966" y="136546"/>
                  </a:lnTo>
                  <a:lnTo>
                    <a:pt x="0" y="68273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  <a:alpha val="63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CFFCC"/>
                </a:solidFill>
              </a:endParaRPr>
            </a:p>
          </p:txBody>
        </p:sp>
      </p:grp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210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550"/>
    </mc:Choice>
    <mc:Fallback>
      <p:transition spd="slow" advTm="30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27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2808</TotalTime>
  <Words>624</Words>
  <Application>Microsoft Office PowerPoint</Application>
  <PresentationFormat>On-screen Show (4:3)</PresentationFormat>
  <Paragraphs>222</Paragraphs>
  <Slides>22</Slides>
  <Notes>18</Notes>
  <HiddenSlides>0</HiddenSlides>
  <MMClips>22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ＭＳ Ｐゴシック</vt:lpstr>
      <vt:lpstr>American Typewriter</vt:lpstr>
      <vt:lpstr>Arial</vt:lpstr>
      <vt:lpstr>Calibri</vt:lpstr>
      <vt:lpstr>Lucida Handwriting</vt:lpstr>
      <vt:lpstr>Times New Roman</vt:lpstr>
      <vt:lpstr>Office Theme</vt:lpstr>
      <vt:lpstr>1_Office Theme</vt:lpstr>
      <vt:lpstr>Meta-analysis of reef fish data in Hawaii to examine natural and anthropogenic processes </vt:lpstr>
      <vt:lpstr>Outline &amp; Products</vt:lpstr>
      <vt:lpstr>Length-weight Parameters for Hawaiian Reef Fishes</vt:lpstr>
      <vt:lpstr>PowerPoint Presentation</vt:lpstr>
      <vt:lpstr>PowerPoint Presentation</vt:lpstr>
      <vt:lpstr>PowerPoint Presentation</vt:lpstr>
      <vt:lpstr>Biogregionalization</vt:lpstr>
      <vt:lpstr>PowerPoint Presentation</vt:lpstr>
      <vt:lpstr>Measuring species’ range size</vt:lpstr>
      <vt:lpstr>PowerPoint Presentation</vt:lpstr>
      <vt:lpstr>PowerPoint Presentation</vt:lpstr>
      <vt:lpstr>PowerPoint Presentation</vt:lpstr>
      <vt:lpstr>Human Impacts</vt:lpstr>
      <vt:lpstr>PowerPoint Presentation</vt:lpstr>
      <vt:lpstr>PowerPoint Presentation</vt:lpstr>
      <vt:lpstr>PowerPoint Presentation</vt:lpstr>
      <vt:lpstr>PowerPoint Presentation</vt:lpstr>
      <vt:lpstr>Fish Biomass and Human Population by Moku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Meta-analysis of reef fish data in Hawaii to examine natural and anthropogenic processes</dc:title>
  <dc:creator>Mary Donovan</dc:creator>
  <cp:lastModifiedBy>RISA</cp:lastModifiedBy>
  <cp:revision>73</cp:revision>
  <dcterms:created xsi:type="dcterms:W3CDTF">2013-09-20T02:06:54Z</dcterms:created>
  <dcterms:modified xsi:type="dcterms:W3CDTF">2013-09-30T19:19:46Z</dcterms:modified>
</cp:coreProperties>
</file>