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2" r:id="rId2"/>
    <p:sldMasterId id="2147483674" r:id="rId3"/>
  </p:sldMasterIdLst>
  <p:notesMasterIdLst>
    <p:notesMasterId r:id="rId2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9144000" cy="5143500" type="screen16x9"/>
  <p:notesSz cx="6858000" cy="9144000"/>
  <p:embeddedFontLst>
    <p:embeddedFont>
      <p:font typeface="Dosis" pitchFamily="2" charset="0"/>
      <p:regular r:id="rId30"/>
      <p:bold r:id="rId31"/>
    </p:embeddedFont>
    <p:embeddedFont>
      <p:font typeface="Dosis ExtraLight" pitchFamily="2" charset="0"/>
      <p:regular r:id="rId32"/>
      <p:bold r:id="rId33"/>
    </p:embeddedFont>
    <p:embeddedFont>
      <p:font typeface="Poppins" panose="00000500000000000000" pitchFamily="2" charset="0"/>
      <p:regular r:id="rId34"/>
      <p:bold r:id="rId35"/>
      <p:italic r:id="rId36"/>
      <p:boldItalic r:id="rId37"/>
    </p:embeddedFont>
    <p:embeddedFont>
      <p:font typeface="Poppins Black" panose="00000A00000000000000" pitchFamily="2" charset="0"/>
      <p:bold r:id="rId38"/>
      <p:boldItalic r:id="rId39"/>
    </p:embeddedFont>
    <p:embeddedFont>
      <p:font typeface="Poppins ExtraBold" panose="00000900000000000000" pitchFamily="2" charset="0"/>
      <p:bold r:id="rId40"/>
      <p:boldItalic r:id="rId41"/>
    </p:embeddedFont>
    <p:embeddedFont>
      <p:font typeface="Poppins Light" panose="00000400000000000000" pitchFamily="2" charset="0"/>
      <p:regular r:id="rId42"/>
      <p:bold r:id="rId43"/>
      <p:italic r:id="rId44"/>
      <p:boldItalic r:id="rId45"/>
    </p:embeddedFont>
    <p:embeddedFont>
      <p:font typeface="Poppins Medium" panose="00000600000000000000" pitchFamily="2" charset="0"/>
      <p:regular r:id="rId46"/>
      <p:bold r:id="rId47"/>
      <p:italic r:id="rId48"/>
      <p:boldItalic r:id="rId49"/>
    </p:embeddedFont>
    <p:embeddedFont>
      <p:font typeface="Poppins SemiBold" panose="000007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qpPIl2+EHlgD/n3ZsYbBF0+pE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372E64-25BD-4E3D-9F71-82EB166C7CD8}">
  <a:tblStyle styleId="{90372E64-25BD-4E3D-9F71-82EB166C7CD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60" autoAdjust="0"/>
  </p:normalViewPr>
  <p:slideViewPr>
    <p:cSldViewPr snapToGrid="0">
      <p:cViewPr varScale="1">
        <p:scale>
          <a:sx n="102" d="100"/>
          <a:sy n="102" d="100"/>
        </p:scale>
        <p:origin x="898"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openxmlformats.org/officeDocument/2006/relationships/font" Target="fonts/font20.fntdata"/><Relationship Id="rId57" Type="http://customschemas.google.com/relationships/presentationmetadata" Target="metadata"/><Relationship Id="rId10" Type="http://schemas.openxmlformats.org/officeDocument/2006/relationships/slide" Target="slides/slide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kaulunani.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rborday.org/programs/tree-campus-higher-educ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rborday.org/programs/tree-campus-higher-educ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rborday.org/programs/tree-campus-higher-educa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rborday.org/programs/tree-campus-higher-educ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rborday.org/programs/tree-campus-higher-educ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lnr.hawaii.gov/forestry/lap/kaulunani/tree-city-us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rborday.org/programs/tree-campus-k-1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rborday.org/programs/tree-campus-k-1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rborday.org/programs/tree-campus-k-1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rborday.org/programs/tree-campus-k-1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kaulunani.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rborday.org/programs/tree-campus-k-12/"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recognition.arborday.or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rborday.org/programs/tree-campus-k-12/"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recognition.arborday.org"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lnr.hawaii.gov/forestry/lap/kaulunani/tree-city-us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rborday.org/programs/treecityusa/"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www.arborday.org/programs/tree-campus-k-12/" TargetMode="External"/><Relationship Id="rId4" Type="http://schemas.openxmlformats.org/officeDocument/2006/relationships/hyperlink" Target="http://www.arborday.org/programs/tree-campus-higher-educatio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kaulunani.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kaulunani.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kaulunani.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kaulunani.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rborday.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bi.nlm.nih.gov/pmc/articles/PMC6168033/"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sciencedirect.com/science/article/pii/S0169204620314456#s0065"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lnr.hawaii.gov/forestry/lap/kaulunani/tree-city-us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f56473fd68_0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2f56473fd68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SzPts val="1100"/>
              <a:buNone/>
            </a:pP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Visit the Kaulunani program website at </a:t>
            </a:r>
            <a:r>
              <a:rPr lang="en" u="sng">
                <a:solidFill>
                  <a:schemeClr val="hlink"/>
                </a:solidFill>
                <a:latin typeface="Poppins"/>
                <a:ea typeface="Poppins"/>
                <a:cs typeface="Poppins"/>
                <a:sym typeface="Poppins"/>
                <a:hlinkClick r:id="rId3"/>
              </a:rPr>
              <a:t>www.kaulunani.org</a:t>
            </a:r>
            <a:r>
              <a:rPr lang="en">
                <a:solidFill>
                  <a:schemeClr val="dk1"/>
                </a:solidFill>
                <a:latin typeface="Poppins"/>
                <a:ea typeface="Poppins"/>
                <a:cs typeface="Poppins"/>
                <a:sym typeface="Poppins"/>
              </a:rPr>
              <a:t>.</a:t>
            </a:r>
            <a:endParaRPr sz="1200" i="1">
              <a:solidFill>
                <a:schemeClr val="dk1"/>
              </a:solidFill>
              <a:latin typeface="Poppins SemiBold"/>
              <a:ea typeface="Poppins SemiBold"/>
              <a:cs typeface="Poppins SemiBold"/>
              <a:sym typeface="Poppins SemiBo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e664578aa7_0_3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g2e664578aa7_0_3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Poppins SemiBold"/>
                <a:ea typeface="Poppins SemiBold"/>
                <a:cs typeface="Poppins SemiBold"/>
                <a:sym typeface="Poppins SemiBold"/>
              </a:rPr>
              <a:t>For all college and university campuses.</a:t>
            </a:r>
            <a:endParaRPr sz="1200">
              <a:solidFill>
                <a:schemeClr val="dk1"/>
              </a:solidFill>
              <a:latin typeface="Poppins SemiBold"/>
              <a:ea typeface="Poppins SemiBold"/>
              <a:cs typeface="Poppins SemiBold"/>
              <a:sym typeface="Poppins SemiBold"/>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rgbClr val="231F20"/>
                </a:solidFill>
                <a:latin typeface="Poppins"/>
                <a:ea typeface="Poppins"/>
                <a:cs typeface="Poppins"/>
                <a:sym typeface="Poppins"/>
              </a:rPr>
              <a:t>Visit the Tree Campus Higher Education website for further information at </a:t>
            </a:r>
            <a:r>
              <a:rPr lang="en" u="sng">
                <a:solidFill>
                  <a:schemeClr val="hlink"/>
                </a:solidFill>
                <a:latin typeface="Poppins"/>
                <a:ea typeface="Poppins"/>
                <a:cs typeface="Poppins"/>
                <a:sym typeface="Poppins"/>
                <a:hlinkClick r:id="rId3"/>
              </a:rPr>
              <a:t>https://www.arborday.org/programs/tree-campus-higher-education/</a:t>
            </a:r>
            <a:endParaRPr sz="1200">
              <a:solidFill>
                <a:schemeClr val="dk1"/>
              </a:solidFill>
              <a:latin typeface="Poppins SemiBold"/>
              <a:ea typeface="Poppins SemiBold"/>
              <a:cs typeface="Poppins SemiBold"/>
              <a:sym typeface="Poppins SemiBo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e72f47459e_0_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g2e72f47459e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1200" i="1">
              <a:solidFill>
                <a:schemeClr val="dk1"/>
              </a:solidFill>
              <a:latin typeface="Poppins SemiBold"/>
              <a:ea typeface="Poppins SemiBold"/>
              <a:cs typeface="Poppins SemiBold"/>
              <a:sym typeface="Poppins SemiBold"/>
            </a:endParaRPr>
          </a:p>
          <a:p>
            <a:pPr marL="0" lvl="0" indent="0" algn="l" rtl="0">
              <a:lnSpc>
                <a:spcPct val="100000"/>
              </a:lnSpc>
              <a:spcBef>
                <a:spcPts val="0"/>
              </a:spcBef>
              <a:spcAft>
                <a:spcPts val="0"/>
              </a:spcAft>
              <a:buClr>
                <a:schemeClr val="dk1"/>
              </a:buClr>
              <a:buSzPts val="1100"/>
              <a:buFont typeface="Arial"/>
              <a:buNone/>
            </a:pP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rgbClr val="231F20"/>
                </a:solidFill>
                <a:latin typeface="Poppins"/>
                <a:ea typeface="Poppins"/>
                <a:cs typeface="Poppins"/>
                <a:sym typeface="Poppins"/>
              </a:rPr>
              <a:t>Visit the Tree Campus Higher Education website for further information at </a:t>
            </a:r>
            <a:r>
              <a:rPr lang="en" u="sng">
                <a:solidFill>
                  <a:schemeClr val="hlink"/>
                </a:solidFill>
                <a:latin typeface="Poppins"/>
                <a:ea typeface="Poppins"/>
                <a:cs typeface="Poppins"/>
                <a:sym typeface="Poppins"/>
                <a:hlinkClick r:id="rId3"/>
              </a:rPr>
              <a:t>https://www.arborday.org/programs/tree-campus-higher-education/</a:t>
            </a:r>
            <a:endParaRPr sz="1200" i="1">
              <a:solidFill>
                <a:schemeClr val="dk1"/>
              </a:solidFill>
              <a:latin typeface="Poppins SemiBold"/>
              <a:ea typeface="Poppins SemiBold"/>
              <a:cs typeface="Poppins SemiBold"/>
              <a:sym typeface="Poppins SemiBo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e664578aa7_0_3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g2e664578aa7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231F20"/>
                </a:solidFill>
                <a:latin typeface="Poppins"/>
                <a:ea typeface="Poppins"/>
                <a:cs typeface="Poppins"/>
                <a:sym typeface="Poppins"/>
              </a:rPr>
              <a:t>More information about the standards:</a:t>
            </a: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dirty="0">
                <a:solidFill>
                  <a:srgbClr val="231F20"/>
                </a:solidFill>
                <a:latin typeface="Poppins"/>
                <a:ea typeface="Poppins"/>
                <a:cs typeface="Poppins"/>
                <a:sym typeface="Poppins"/>
              </a:rPr>
              <a:t>1. </a:t>
            </a:r>
            <a:r>
              <a:rPr lang="en" b="1" dirty="0">
                <a:solidFill>
                  <a:srgbClr val="231F20"/>
                </a:solidFill>
                <a:latin typeface="Poppins"/>
                <a:ea typeface="Poppins"/>
                <a:cs typeface="Poppins"/>
                <a:sym typeface="Poppins"/>
              </a:rPr>
              <a:t>Campus Tree Advisory Committee</a:t>
            </a:r>
            <a:r>
              <a:rPr lang="en" dirty="0">
                <a:solidFill>
                  <a:srgbClr val="231F20"/>
                </a:solidFill>
                <a:latin typeface="Poppins"/>
                <a:ea typeface="Poppins"/>
                <a:cs typeface="Poppins"/>
                <a:sym typeface="Poppins"/>
              </a:rPr>
              <a:t> represents the diverse stakeholders impacted by campus trees. The maintenance and care of campus trees is the responsibility of the campus forester, arborist, or designated staff. However, the committee can assist and provide guidance in tree planning, approval of campus tree plan, and tree-related education on campus. The committee is responsible for submitting the application. To support continuing participation in the program, think about creating a sustainable committee.</a:t>
            </a: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dirty="0">
                <a:solidFill>
                  <a:srgbClr val="231F20"/>
                </a:solidFill>
                <a:latin typeface="Poppins"/>
                <a:ea typeface="Poppins"/>
                <a:cs typeface="Poppins"/>
                <a:sym typeface="Poppins"/>
              </a:rPr>
              <a:t>2. A </a:t>
            </a:r>
            <a:r>
              <a:rPr lang="en" b="1" dirty="0">
                <a:solidFill>
                  <a:srgbClr val="231F20"/>
                </a:solidFill>
                <a:latin typeface="Poppins"/>
                <a:ea typeface="Poppins"/>
                <a:cs typeface="Poppins"/>
                <a:sym typeface="Poppins"/>
              </a:rPr>
              <a:t>Campus Tree Care Plan</a:t>
            </a:r>
            <a:r>
              <a:rPr lang="en" dirty="0">
                <a:solidFill>
                  <a:srgbClr val="231F20"/>
                </a:solidFill>
                <a:latin typeface="Poppins"/>
                <a:ea typeface="Poppins"/>
                <a:cs typeface="Poppins"/>
                <a:sym typeface="Poppins"/>
              </a:rPr>
              <a:t> outlines policy and guidance for tree planting and maintenance (including trimming and removal). For more detail about what is included in a Campus Tree Care Plan, visit the </a:t>
            </a:r>
            <a:r>
              <a:rPr lang="en" u="sng" dirty="0">
                <a:solidFill>
                  <a:schemeClr val="hlink"/>
                </a:solidFill>
                <a:latin typeface="Poppins"/>
                <a:ea typeface="Poppins"/>
                <a:cs typeface="Poppins"/>
                <a:sym typeface="Poppins"/>
                <a:hlinkClick r:id="rId3"/>
              </a:rPr>
              <a:t>program website</a:t>
            </a:r>
            <a:r>
              <a:rPr lang="en" dirty="0">
                <a:solidFill>
                  <a:srgbClr val="231F20"/>
                </a:solidFill>
                <a:latin typeface="Poppins"/>
                <a:ea typeface="Poppins"/>
                <a:cs typeface="Poppins"/>
                <a:sym typeface="Poppins"/>
              </a:rPr>
              <a:t>.</a:t>
            </a: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dirty="0">
                <a:solidFill>
                  <a:srgbClr val="231F20"/>
                </a:solidFill>
                <a:latin typeface="Poppins"/>
                <a:ea typeface="Poppins"/>
                <a:cs typeface="Poppins"/>
                <a:sym typeface="Poppins"/>
              </a:rPr>
              <a:t>3. </a:t>
            </a:r>
            <a:r>
              <a:rPr lang="en" b="1" dirty="0">
                <a:solidFill>
                  <a:srgbClr val="231F20"/>
                </a:solidFill>
                <a:latin typeface="Poppins"/>
                <a:ea typeface="Poppins"/>
                <a:cs typeface="Poppins"/>
                <a:sym typeface="Poppins"/>
              </a:rPr>
              <a:t>Annual expenditures</a:t>
            </a:r>
            <a:r>
              <a:rPr lang="en" dirty="0">
                <a:solidFill>
                  <a:srgbClr val="231F20"/>
                </a:solidFill>
                <a:latin typeface="Poppins"/>
                <a:ea typeface="Poppins"/>
                <a:cs typeface="Poppins"/>
                <a:sym typeface="Poppins"/>
              </a:rPr>
              <a:t> include costs associated with tree plantings and maintenance, the value of volunteer labor, trainings, and other activities associated with campus trees.</a:t>
            </a: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dirty="0">
                <a:solidFill>
                  <a:srgbClr val="231F20"/>
                </a:solidFill>
                <a:latin typeface="Poppins"/>
                <a:ea typeface="Poppins"/>
                <a:cs typeface="Poppins"/>
                <a:sym typeface="Poppins"/>
              </a:rPr>
              <a:t>4. Be sure to document your </a:t>
            </a:r>
            <a:r>
              <a:rPr lang="en" b="1" dirty="0">
                <a:solidFill>
                  <a:srgbClr val="231F20"/>
                </a:solidFill>
                <a:latin typeface="Poppins"/>
                <a:ea typeface="Poppins"/>
                <a:cs typeface="Poppins"/>
                <a:sym typeface="Poppins"/>
              </a:rPr>
              <a:t>Arbor Day Observance</a:t>
            </a:r>
            <a:r>
              <a:rPr lang="en" dirty="0">
                <a:solidFill>
                  <a:srgbClr val="231F20"/>
                </a:solidFill>
                <a:latin typeface="Poppins"/>
                <a:ea typeface="Poppins"/>
                <a:cs typeface="Poppins"/>
                <a:sym typeface="Poppins"/>
              </a:rPr>
              <a:t>. The application will ask for the date of observance and an attachment documenting program activities (i.e. photos, social media posts, flyers, or news releases).</a:t>
            </a: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dirty="0">
                <a:solidFill>
                  <a:srgbClr val="231F20"/>
                </a:solidFill>
                <a:latin typeface="Poppins"/>
                <a:ea typeface="Poppins"/>
                <a:cs typeface="Poppins"/>
                <a:sym typeface="Poppins"/>
              </a:rPr>
              <a:t>5. </a:t>
            </a:r>
            <a:r>
              <a:rPr lang="en" b="1" dirty="0">
                <a:solidFill>
                  <a:srgbClr val="231F20"/>
                </a:solidFill>
                <a:latin typeface="Poppins"/>
                <a:ea typeface="Poppins"/>
                <a:cs typeface="Poppins"/>
                <a:sym typeface="Poppins"/>
              </a:rPr>
              <a:t>Service-learning projects</a:t>
            </a:r>
            <a:r>
              <a:rPr lang="en" dirty="0">
                <a:solidFill>
                  <a:srgbClr val="231F20"/>
                </a:solidFill>
                <a:latin typeface="Poppins"/>
                <a:ea typeface="Poppins"/>
                <a:cs typeface="Poppins"/>
                <a:sym typeface="Poppins"/>
              </a:rPr>
              <a:t> are an opportunity to engage the campus community with the campus trees. Examples of projects include volunteer tree plantings, campus tree inventory, or assisting Project Learning Tree in training nearby school teachers or your school’s College of Education.</a:t>
            </a: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dirty="0">
                <a:solidFill>
                  <a:srgbClr val="231F20"/>
                </a:solidFill>
                <a:latin typeface="Poppins"/>
                <a:ea typeface="Poppins"/>
                <a:cs typeface="Poppins"/>
                <a:sym typeface="Poppins"/>
              </a:rPr>
              <a:t>Visit the Tree Campus Higher Education website for further information at </a:t>
            </a:r>
            <a:r>
              <a:rPr lang="en" u="sng" dirty="0">
                <a:solidFill>
                  <a:schemeClr val="hlink"/>
                </a:solidFill>
                <a:latin typeface="Poppins"/>
                <a:ea typeface="Poppins"/>
                <a:cs typeface="Poppins"/>
                <a:sym typeface="Poppins"/>
                <a:hlinkClick r:id="rId3"/>
              </a:rPr>
              <a:t>https://www.arborday.org/programs/tree-campus-higher-education/</a:t>
            </a: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dirty="0">
              <a:solidFill>
                <a:srgbClr val="231F20"/>
              </a:solidFill>
              <a:latin typeface="Poppins"/>
              <a:ea typeface="Poppins"/>
              <a:cs typeface="Poppins"/>
              <a:sym typeface="Poppi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f43b0c53c3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2f43b0c53c3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Application progress can be saved. Please be ensure any photos you upload have consent from the pictured individual or parent/guardian for use.</a:t>
            </a: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rgbClr val="231F20"/>
                </a:solidFill>
                <a:latin typeface="Poppins"/>
                <a:ea typeface="Poppins"/>
                <a:cs typeface="Poppins"/>
                <a:sym typeface="Poppins"/>
              </a:rPr>
              <a:t>Visit the Tree Campus Higher Education website for further information at </a:t>
            </a:r>
            <a:r>
              <a:rPr lang="en" u="sng">
                <a:solidFill>
                  <a:schemeClr val="hlink"/>
                </a:solidFill>
                <a:latin typeface="Poppins"/>
                <a:ea typeface="Poppins"/>
                <a:cs typeface="Poppins"/>
                <a:sym typeface="Poppins"/>
                <a:hlinkClick r:id="rId3"/>
              </a:rPr>
              <a:t>https://www.arborday.org/programs/tree-campus-higher-education/</a:t>
            </a:r>
            <a:endParaRPr>
              <a:solidFill>
                <a:schemeClr val="dk1"/>
              </a:solidFill>
              <a:latin typeface="Poppins"/>
              <a:ea typeface="Poppins"/>
              <a:cs typeface="Poppins"/>
              <a:sym typeface="Poppi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f43b0c53c3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g2f43b0c53c3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Poppins SemiBold"/>
                <a:ea typeface="Poppins SemiBold"/>
                <a:cs typeface="Poppins SemiBold"/>
                <a:sym typeface="Poppins SemiBold"/>
              </a:rPr>
              <a:t>We recommend submitting applications as early as you can! That way you have ample time to review any revisions before the April 30 deadline.</a:t>
            </a:r>
            <a:endParaRPr>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endParaRPr>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State Coordinators are notified of awards via email. Recognition material is mailed to the State Coordinator by May/June, and the State Coordinator organizes delivery of material to you.</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rgbClr val="231F20"/>
                </a:solidFill>
                <a:latin typeface="Poppins"/>
                <a:ea typeface="Poppins"/>
                <a:cs typeface="Poppins"/>
                <a:sym typeface="Poppins"/>
              </a:rPr>
              <a:t>Visit the Tree Campus Higher Education website for further information at </a:t>
            </a:r>
            <a:r>
              <a:rPr lang="en" u="sng">
                <a:solidFill>
                  <a:schemeClr val="hlink"/>
                </a:solidFill>
                <a:latin typeface="Poppins"/>
                <a:ea typeface="Poppins"/>
                <a:cs typeface="Poppins"/>
                <a:sym typeface="Poppins"/>
                <a:hlinkClick r:id="rId3"/>
              </a:rPr>
              <a:t>https://www.arborday.org/programs/tree-campus-higher-education/</a:t>
            </a:r>
            <a:endParaRPr>
              <a:solidFill>
                <a:schemeClr val="dk1"/>
              </a:solidFill>
              <a:latin typeface="Poppins"/>
              <a:ea typeface="Poppins"/>
              <a:cs typeface="Poppins"/>
              <a:sym typeface="Poppi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f7999d0fc4_0_6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f7999d0fc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oppins"/>
                <a:ea typeface="Poppins"/>
                <a:cs typeface="Poppins"/>
                <a:sym typeface="Poppins"/>
              </a:rPr>
              <a:t>Meet our current Tree Campus schools: Kapiʻolani Community College and University of Hawaiʻi at Mānoa.</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Learn more about the current and past Tree City/Tree Campus recognized communities at the Kaulunani Tree Campus webpage at </a:t>
            </a:r>
            <a:r>
              <a:rPr lang="en" u="sng">
                <a:solidFill>
                  <a:schemeClr val="hlink"/>
                </a:solidFill>
                <a:latin typeface="Poppins"/>
                <a:ea typeface="Poppins"/>
                <a:cs typeface="Poppins"/>
                <a:sym typeface="Poppins"/>
                <a:hlinkClick r:id="rId3"/>
              </a:rPr>
              <a:t>https://dlnr.hawaii.gov/forestry/lap/kaulunani/tree-city-usa/</a:t>
            </a:r>
            <a:r>
              <a:rPr lang="en" sz="1200">
                <a:solidFill>
                  <a:schemeClr val="dk1"/>
                </a:solidFill>
                <a:latin typeface="Poppins SemiBold"/>
                <a:ea typeface="Poppins SemiBold"/>
                <a:cs typeface="Poppins SemiBold"/>
                <a:sym typeface="Poppins SemiBold"/>
              </a:rPr>
              <a:t>.</a:t>
            </a:r>
            <a:endParaRPr>
              <a:latin typeface="Poppins"/>
              <a:ea typeface="Poppins"/>
              <a:cs typeface="Poppins"/>
              <a:sym typeface="Poppi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e664578aa7_0_37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g2e664578aa7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1200" i="1">
              <a:solidFill>
                <a:schemeClr val="dk1"/>
              </a:solidFill>
              <a:latin typeface="Poppins SemiBold"/>
              <a:ea typeface="Poppins SemiBold"/>
              <a:cs typeface="Poppins SemiBold"/>
              <a:sym typeface="Poppins SemiBold"/>
            </a:endParaRPr>
          </a:p>
          <a:p>
            <a:pPr marL="0" lvl="0" indent="0" algn="l" rtl="0">
              <a:lnSpc>
                <a:spcPct val="100000"/>
              </a:lnSpc>
              <a:spcBef>
                <a:spcPts val="0"/>
              </a:spcBef>
              <a:spcAft>
                <a:spcPts val="0"/>
              </a:spcAft>
              <a:buClr>
                <a:schemeClr val="dk1"/>
              </a:buClr>
              <a:buSzPts val="1100"/>
              <a:buFont typeface="Arial"/>
              <a:buNone/>
            </a:pP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rgbClr val="231F20"/>
                </a:solidFill>
                <a:latin typeface="Poppins"/>
                <a:ea typeface="Poppins"/>
                <a:cs typeface="Poppins"/>
                <a:sym typeface="Poppins"/>
              </a:rPr>
              <a:t>Visit the Tree Campus K-12 program website for more information at </a:t>
            </a:r>
            <a:r>
              <a:rPr lang="en" u="sng">
                <a:solidFill>
                  <a:schemeClr val="hlink"/>
                </a:solidFill>
                <a:latin typeface="Poppins"/>
                <a:ea typeface="Poppins"/>
                <a:cs typeface="Poppins"/>
                <a:sym typeface="Poppins"/>
                <a:hlinkClick r:id="rId3"/>
              </a:rPr>
              <a:t>https://www.arborday.org/programs/tree-campus-k-12/</a:t>
            </a:r>
            <a:r>
              <a:rPr lang="en">
                <a:solidFill>
                  <a:srgbClr val="231F20"/>
                </a:solidFill>
                <a:latin typeface="Poppins"/>
                <a:ea typeface="Poppins"/>
                <a:cs typeface="Poppins"/>
                <a:sym typeface="Poppins"/>
              </a:rPr>
              <a:t>. </a:t>
            </a:r>
            <a:endParaRPr sz="1200" i="1">
              <a:solidFill>
                <a:schemeClr val="dk1"/>
              </a:solidFill>
              <a:latin typeface="Poppins SemiBold"/>
              <a:ea typeface="Poppins SemiBold"/>
              <a:cs typeface="Poppins SemiBold"/>
              <a:sym typeface="Poppins SemiBo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e83f41a84f_0_6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g2e83f41a84f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None/>
            </a:pP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rgbClr val="231F20"/>
                </a:solidFill>
                <a:latin typeface="Poppins"/>
                <a:ea typeface="Poppins"/>
                <a:cs typeface="Poppins"/>
                <a:sym typeface="Poppins"/>
              </a:rPr>
              <a:t>Visit the Tree Campus K-12 program website for more information at </a:t>
            </a:r>
            <a:r>
              <a:rPr lang="en" u="sng">
                <a:solidFill>
                  <a:schemeClr val="hlink"/>
                </a:solidFill>
                <a:latin typeface="Poppins"/>
                <a:ea typeface="Poppins"/>
                <a:cs typeface="Poppins"/>
                <a:sym typeface="Poppins"/>
                <a:hlinkClick r:id="rId3"/>
              </a:rPr>
              <a:t>https://www.arborday.org/programs/tree-campus-k-12/</a:t>
            </a:r>
            <a:r>
              <a:rPr lang="en">
                <a:solidFill>
                  <a:srgbClr val="231F20"/>
                </a:solidFill>
                <a:latin typeface="Poppins"/>
                <a:ea typeface="Poppins"/>
                <a:cs typeface="Poppins"/>
                <a:sym typeface="Poppins"/>
              </a:rPr>
              <a:t>. </a:t>
            </a:r>
            <a:endParaRPr sz="1200" i="1">
              <a:solidFill>
                <a:schemeClr val="dk1"/>
              </a:solidFill>
              <a:latin typeface="Poppins SemiBold"/>
              <a:ea typeface="Poppins SemiBold"/>
              <a:cs typeface="Poppins SemiBold"/>
              <a:sym typeface="Poppins SemiBo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fbd2db2b8f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2fbd2db2b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1200" i="1">
              <a:solidFill>
                <a:schemeClr val="dk1"/>
              </a:solidFill>
              <a:latin typeface="Poppins SemiBold"/>
              <a:ea typeface="Poppins SemiBold"/>
              <a:cs typeface="Poppins SemiBold"/>
              <a:sym typeface="Poppins SemiBold"/>
            </a:endParaRPr>
          </a:p>
          <a:p>
            <a:pPr marL="0" lvl="0" indent="0" algn="l" rtl="0">
              <a:lnSpc>
                <a:spcPct val="100000"/>
              </a:lnSpc>
              <a:spcBef>
                <a:spcPts val="0"/>
              </a:spcBef>
              <a:spcAft>
                <a:spcPts val="0"/>
              </a:spcAft>
              <a:buClr>
                <a:schemeClr val="dk1"/>
              </a:buClr>
              <a:buSzPts val="1100"/>
              <a:buFont typeface="Arial"/>
              <a:buNone/>
            </a:pP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rgbClr val="231F20"/>
                </a:solidFill>
                <a:latin typeface="Poppins"/>
                <a:ea typeface="Poppins"/>
                <a:cs typeface="Poppins"/>
                <a:sym typeface="Poppins"/>
              </a:rPr>
              <a:t>Visit the Tree Campus K-12 program website for more information at </a:t>
            </a:r>
            <a:r>
              <a:rPr lang="en" u="sng">
                <a:solidFill>
                  <a:schemeClr val="hlink"/>
                </a:solidFill>
                <a:latin typeface="Poppins"/>
                <a:ea typeface="Poppins"/>
                <a:cs typeface="Poppins"/>
                <a:sym typeface="Poppins"/>
                <a:hlinkClick r:id="rId3"/>
              </a:rPr>
              <a:t>https://www.arborday.org/programs/tree-campus-k-12/</a:t>
            </a:r>
            <a:r>
              <a:rPr lang="en">
                <a:solidFill>
                  <a:srgbClr val="231F20"/>
                </a:solidFill>
                <a:latin typeface="Poppins"/>
                <a:ea typeface="Poppins"/>
                <a:cs typeface="Poppins"/>
                <a:sym typeface="Poppins"/>
              </a:rPr>
              <a:t>. </a:t>
            </a:r>
            <a:endParaRPr sz="1200" i="1">
              <a:solidFill>
                <a:schemeClr val="dk1"/>
              </a:solidFill>
              <a:latin typeface="Poppins SemiBold"/>
              <a:ea typeface="Poppins SemiBold"/>
              <a:cs typeface="Poppins SemiBold"/>
              <a:sym typeface="Poppins SemiBo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7839d113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g27839d113b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231F20"/>
                </a:solidFill>
                <a:latin typeface="Poppins"/>
                <a:ea typeface="Poppins"/>
                <a:cs typeface="Poppins"/>
                <a:sym typeface="Poppins"/>
              </a:rPr>
              <a:t>More information about the standards:</a:t>
            </a:r>
            <a:endParaRPr dirty="0">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dirty="0">
              <a:solidFill>
                <a:srgbClr val="231F20"/>
              </a:solidFill>
              <a:latin typeface="Poppins"/>
              <a:ea typeface="Poppins"/>
              <a:cs typeface="Poppins"/>
              <a:sym typeface="Poppins"/>
            </a:endParaRPr>
          </a:p>
          <a:p>
            <a:pPr marL="457200" lvl="0" indent="-298450" algn="l" rtl="0">
              <a:spcBef>
                <a:spcPts val="0"/>
              </a:spcBef>
              <a:spcAft>
                <a:spcPts val="0"/>
              </a:spcAft>
              <a:buClr>
                <a:srgbClr val="231F20"/>
              </a:buClr>
              <a:buSzPts val="1100"/>
              <a:buFont typeface="Poppins"/>
              <a:buAutoNum type="arabicPeriod"/>
            </a:pPr>
            <a:r>
              <a:rPr lang="en" b="1" dirty="0">
                <a:solidFill>
                  <a:srgbClr val="231F20"/>
                </a:solidFill>
                <a:latin typeface="Poppins"/>
                <a:ea typeface="Poppins"/>
                <a:cs typeface="Poppins"/>
                <a:sym typeface="Poppins"/>
              </a:rPr>
              <a:t>Tree Campus Team</a:t>
            </a:r>
            <a:r>
              <a:rPr lang="en" dirty="0">
                <a:solidFill>
                  <a:srgbClr val="231F20"/>
                </a:solidFill>
                <a:latin typeface="Poppins"/>
                <a:ea typeface="Poppins"/>
                <a:cs typeface="Poppins"/>
                <a:sym typeface="Poppins"/>
              </a:rPr>
              <a:t> must include at least one student and one educator. Other community members, staff, and school organization can also join. The team regularly meets to create and organize the remaining program goals (Education Plan, Service Project, and Arbor Day Observance).</a:t>
            </a:r>
            <a:br>
              <a:rPr lang="haw-US" dirty="0">
                <a:solidFill>
                  <a:srgbClr val="231F20"/>
                </a:solidFill>
                <a:latin typeface="Poppins"/>
                <a:ea typeface="Poppins"/>
                <a:cs typeface="Poppins"/>
                <a:sym typeface="Poppins"/>
              </a:rPr>
            </a:br>
            <a:endParaRPr lang="haw-US" dirty="0">
              <a:solidFill>
                <a:srgbClr val="231F20"/>
              </a:solidFill>
              <a:latin typeface="Poppins"/>
              <a:ea typeface="Poppins"/>
              <a:cs typeface="Poppins"/>
              <a:sym typeface="Poppins"/>
            </a:endParaRPr>
          </a:p>
          <a:p>
            <a:pPr marL="457200" lvl="0" indent="-298450" algn="l" rtl="0">
              <a:spcBef>
                <a:spcPts val="0"/>
              </a:spcBef>
              <a:spcAft>
                <a:spcPts val="0"/>
              </a:spcAft>
              <a:buClr>
                <a:srgbClr val="231F20"/>
              </a:buClr>
              <a:buSzPts val="1100"/>
              <a:buFont typeface="Poppins"/>
              <a:buAutoNum type="arabicPeriod"/>
            </a:pPr>
            <a:r>
              <a:rPr lang="en" dirty="0">
                <a:solidFill>
                  <a:srgbClr val="231F20"/>
                </a:solidFill>
                <a:latin typeface="Poppins"/>
                <a:ea typeface="Poppins"/>
                <a:cs typeface="Poppins"/>
                <a:sym typeface="Poppins"/>
              </a:rPr>
              <a:t>The </a:t>
            </a:r>
            <a:r>
              <a:rPr lang="en" b="1" dirty="0">
                <a:solidFill>
                  <a:srgbClr val="231F20"/>
                </a:solidFill>
                <a:latin typeface="Poppins"/>
                <a:ea typeface="Poppins"/>
                <a:cs typeface="Poppins"/>
                <a:sym typeface="Poppins"/>
              </a:rPr>
              <a:t>Education Plan </a:t>
            </a:r>
            <a:r>
              <a:rPr lang="en" dirty="0">
                <a:solidFill>
                  <a:srgbClr val="231F20"/>
                </a:solidFill>
                <a:latin typeface="Poppins"/>
                <a:ea typeface="Poppins"/>
                <a:cs typeface="Poppins"/>
                <a:sym typeface="Poppins"/>
              </a:rPr>
              <a:t>creates guidance for teachers, staff, or community members to facilitate tree-related education experiences for the campus. It can include experiences such as an arborist presentation, tree pruning workshop, and tree-related classroom curriculum.</a:t>
            </a:r>
            <a:br>
              <a:rPr lang="haw-US" dirty="0">
                <a:solidFill>
                  <a:srgbClr val="231F20"/>
                </a:solidFill>
                <a:latin typeface="Poppins"/>
                <a:ea typeface="Poppins"/>
                <a:cs typeface="Poppins"/>
                <a:sym typeface="Poppins"/>
              </a:rPr>
            </a:br>
            <a:endParaRPr lang="haw-US" b="0" dirty="0">
              <a:solidFill>
                <a:srgbClr val="231F20"/>
              </a:solidFill>
              <a:latin typeface="Poppins"/>
              <a:ea typeface="Poppins"/>
              <a:cs typeface="Poppins"/>
              <a:sym typeface="Poppins"/>
            </a:endParaRPr>
          </a:p>
          <a:p>
            <a:pPr marL="457200" lvl="0" indent="-298450" algn="l" rtl="0">
              <a:spcBef>
                <a:spcPts val="0"/>
              </a:spcBef>
              <a:spcAft>
                <a:spcPts val="0"/>
              </a:spcAft>
              <a:buClr>
                <a:srgbClr val="231F20"/>
              </a:buClr>
              <a:buSzPts val="1100"/>
              <a:buFont typeface="Poppins"/>
              <a:buAutoNum type="arabicPeriod"/>
            </a:pPr>
            <a:r>
              <a:rPr lang="en" b="1" dirty="0">
                <a:solidFill>
                  <a:srgbClr val="231F20"/>
                </a:solidFill>
                <a:latin typeface="Poppins"/>
                <a:ea typeface="Poppins"/>
                <a:cs typeface="Poppins"/>
                <a:sym typeface="Poppins"/>
              </a:rPr>
              <a:t>Hands-on experience</a:t>
            </a:r>
            <a:r>
              <a:rPr lang="en" dirty="0">
                <a:solidFill>
                  <a:srgbClr val="231F20"/>
                </a:solidFill>
                <a:latin typeface="Poppins"/>
                <a:ea typeface="Poppins"/>
                <a:cs typeface="Poppins"/>
                <a:sym typeface="Poppins"/>
              </a:rPr>
              <a:t> connects students with their campus trees. Examples include volunteer tree planting, tree inventory, or tree distribution. Keep track of the number of volunteer hours devoted by students and staff.</a:t>
            </a:r>
            <a:br>
              <a:rPr lang="haw-US" dirty="0">
                <a:solidFill>
                  <a:srgbClr val="231F20"/>
                </a:solidFill>
                <a:latin typeface="Poppins"/>
                <a:ea typeface="Poppins"/>
                <a:cs typeface="Poppins"/>
                <a:sym typeface="Poppins"/>
              </a:rPr>
            </a:br>
            <a:endParaRPr lang="haw-US" dirty="0">
              <a:solidFill>
                <a:srgbClr val="231F20"/>
              </a:solidFill>
              <a:latin typeface="Poppins"/>
              <a:ea typeface="Poppins"/>
              <a:cs typeface="Poppins"/>
              <a:sym typeface="Poppins"/>
            </a:endParaRPr>
          </a:p>
          <a:p>
            <a:pPr marL="457200" lvl="0" indent="-298450" algn="l" rtl="0">
              <a:spcBef>
                <a:spcPts val="0"/>
              </a:spcBef>
              <a:spcAft>
                <a:spcPts val="0"/>
              </a:spcAft>
              <a:buClr>
                <a:srgbClr val="231F20"/>
              </a:buClr>
              <a:buSzPts val="1100"/>
              <a:buFont typeface="Poppins"/>
              <a:buAutoNum type="arabicPeriod"/>
            </a:pPr>
            <a:r>
              <a:rPr lang="en" dirty="0">
                <a:solidFill>
                  <a:srgbClr val="231F20"/>
                </a:solidFill>
                <a:latin typeface="Poppins"/>
                <a:ea typeface="Poppins"/>
                <a:cs typeface="Poppins"/>
                <a:sym typeface="Poppins"/>
              </a:rPr>
              <a:t>Be sure to document your </a:t>
            </a:r>
            <a:r>
              <a:rPr lang="en" b="1" dirty="0">
                <a:solidFill>
                  <a:srgbClr val="231F20"/>
                </a:solidFill>
                <a:latin typeface="Poppins"/>
                <a:ea typeface="Poppins"/>
                <a:cs typeface="Poppins"/>
                <a:sym typeface="Poppins"/>
              </a:rPr>
              <a:t>Arbor Day Observance</a:t>
            </a:r>
            <a:r>
              <a:rPr lang="en" dirty="0">
                <a:solidFill>
                  <a:srgbClr val="231F20"/>
                </a:solidFill>
                <a:latin typeface="Poppins"/>
                <a:ea typeface="Poppins"/>
                <a:cs typeface="Poppins"/>
                <a:sym typeface="Poppins"/>
              </a:rPr>
              <a:t>. The application will ask for the date of observance and an attachment documenting program activities (i.e. photos, social media posts, flyers, or news releases).</a:t>
            </a:r>
            <a:endParaRPr dirty="0">
              <a:solidFill>
                <a:srgbClr val="231F20"/>
              </a:solidFill>
              <a:latin typeface="Poppins"/>
              <a:ea typeface="Poppins"/>
              <a:cs typeface="Poppins"/>
              <a:sym typeface="Poppins"/>
            </a:endParaRPr>
          </a:p>
          <a:p>
            <a:pPr marL="0" lvl="0" indent="0" algn="l" rtl="0">
              <a:spcBef>
                <a:spcPts val="0"/>
              </a:spcBef>
              <a:spcAft>
                <a:spcPts val="0"/>
              </a:spcAft>
              <a:buNone/>
            </a:pPr>
            <a:endParaRPr dirty="0">
              <a:solidFill>
                <a:srgbClr val="231F20"/>
              </a:solidFill>
              <a:latin typeface="Poppins"/>
              <a:ea typeface="Poppins"/>
              <a:cs typeface="Poppins"/>
              <a:sym typeface="Poppins"/>
            </a:endParaRPr>
          </a:p>
          <a:p>
            <a:pPr marL="0" lvl="0" indent="0" algn="l" rtl="0">
              <a:spcBef>
                <a:spcPts val="0"/>
              </a:spcBef>
              <a:spcAft>
                <a:spcPts val="0"/>
              </a:spcAft>
              <a:buNone/>
            </a:pPr>
            <a:r>
              <a:rPr lang="en" dirty="0">
                <a:solidFill>
                  <a:srgbClr val="231F20"/>
                </a:solidFill>
                <a:latin typeface="Poppins"/>
                <a:ea typeface="Poppins"/>
                <a:cs typeface="Poppins"/>
                <a:sym typeface="Poppins"/>
              </a:rPr>
              <a:t>Visit the Tree Campus K-12 program website for more information at </a:t>
            </a:r>
            <a:r>
              <a:rPr lang="en" u="sng" dirty="0">
                <a:solidFill>
                  <a:schemeClr val="hlink"/>
                </a:solidFill>
                <a:latin typeface="Poppins"/>
                <a:ea typeface="Poppins"/>
                <a:cs typeface="Poppins"/>
                <a:sym typeface="Poppins"/>
                <a:hlinkClick r:id="rId3"/>
              </a:rPr>
              <a:t>https://www.arborday.org/programs/tree-campus-k-12/</a:t>
            </a:r>
            <a:r>
              <a:rPr lang="en" dirty="0">
                <a:solidFill>
                  <a:srgbClr val="231F20"/>
                </a:solidFill>
                <a:latin typeface="Poppins"/>
                <a:ea typeface="Poppins"/>
                <a:cs typeface="Poppins"/>
                <a:sym typeface="Poppins"/>
              </a:rPr>
              <a:t>. </a:t>
            </a:r>
            <a:endParaRPr dirty="0">
              <a:solidFill>
                <a:srgbClr val="231F20"/>
              </a:solidFill>
              <a:latin typeface="Poppins"/>
              <a:ea typeface="Poppins"/>
              <a:cs typeface="Poppins"/>
              <a:sym typeface="Poppi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f7999d0fc4_0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2f7999d0fc4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Visit the Kaulunani program website at </a:t>
            </a:r>
            <a:r>
              <a:rPr lang="en" u="sng">
                <a:solidFill>
                  <a:schemeClr val="hlink"/>
                </a:solidFill>
                <a:latin typeface="Poppins"/>
                <a:ea typeface="Poppins"/>
                <a:cs typeface="Poppins"/>
                <a:sym typeface="Poppins"/>
                <a:hlinkClick r:id="rId3"/>
              </a:rPr>
              <a:t>www.kaulunani.org</a:t>
            </a:r>
            <a:r>
              <a:rPr lang="en">
                <a:solidFill>
                  <a:schemeClr val="dk1"/>
                </a:solidFill>
                <a:latin typeface="Poppins"/>
                <a:ea typeface="Poppins"/>
                <a:cs typeface="Poppins"/>
                <a:sym typeface="Poppins"/>
              </a:rPr>
              <a:t>.</a:t>
            </a:r>
            <a:endParaRPr sz="1200" i="1">
              <a:solidFill>
                <a:schemeClr val="dk1"/>
              </a:solidFill>
              <a:latin typeface="Poppins SemiBold"/>
              <a:ea typeface="Poppins SemiBold"/>
              <a:cs typeface="Poppins SemiBold"/>
              <a:sym typeface="Poppins SemiBo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f43b0c53c3_0_1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2f43b0c53c3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Poppins SemiBold"/>
                <a:ea typeface="Poppins SemiBold"/>
                <a:cs typeface="Poppins SemiBold"/>
                <a:sym typeface="Poppins SemiBold"/>
              </a:rPr>
              <a:t>Application progress can be saved. Please be ensure any photos you upload have consent from the pictured individual or parent/guardian for use.</a:t>
            </a:r>
            <a:endParaRPr>
              <a:solidFill>
                <a:schemeClr val="dk1"/>
              </a:solidFill>
              <a:latin typeface="Poppins SemiBold"/>
              <a:ea typeface="Poppins SemiBold"/>
              <a:cs typeface="Poppins SemiBold"/>
              <a:sym typeface="Poppins SemiBold"/>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SemiBold"/>
              <a:ea typeface="Poppins SemiBold"/>
              <a:cs typeface="Poppins SemiBold"/>
              <a:sym typeface="Poppins SemiBold"/>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rgbClr val="231F20"/>
                </a:solidFill>
                <a:latin typeface="Poppins"/>
                <a:ea typeface="Poppins"/>
                <a:cs typeface="Poppins"/>
                <a:sym typeface="Poppins"/>
              </a:rPr>
              <a:t>Visit the Tree Campus K-12 program website for more information at </a:t>
            </a:r>
            <a:r>
              <a:rPr lang="en" u="sng">
                <a:solidFill>
                  <a:schemeClr val="hlink"/>
                </a:solidFill>
                <a:latin typeface="Poppins"/>
                <a:ea typeface="Poppins"/>
                <a:cs typeface="Poppins"/>
                <a:sym typeface="Poppins"/>
                <a:hlinkClick r:id="rId3"/>
              </a:rPr>
              <a:t>https://www.arborday.org/programs/tree-campus-k-12/</a:t>
            </a:r>
            <a:r>
              <a:rPr lang="en">
                <a:solidFill>
                  <a:srgbClr val="231F20"/>
                </a:solidFill>
                <a:latin typeface="Poppins"/>
                <a:ea typeface="Poppins"/>
                <a:cs typeface="Poppins"/>
                <a:sym typeface="Poppins"/>
              </a:rPr>
              <a:t>.</a:t>
            </a:r>
            <a:endParaRPr>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rgbClr val="231F20"/>
                </a:solidFill>
                <a:latin typeface="Poppins"/>
                <a:ea typeface="Poppins"/>
                <a:cs typeface="Poppins"/>
                <a:sym typeface="Poppins"/>
              </a:rPr>
              <a:t>Access the online application portal at </a:t>
            </a:r>
            <a:r>
              <a:rPr lang="en" u="sng">
                <a:solidFill>
                  <a:schemeClr val="hlink"/>
                </a:solidFill>
                <a:latin typeface="Poppins"/>
                <a:ea typeface="Poppins"/>
                <a:cs typeface="Poppins"/>
                <a:sym typeface="Poppins"/>
                <a:hlinkClick r:id="rId4"/>
              </a:rPr>
              <a:t>recognition.arborday.org</a:t>
            </a:r>
            <a:r>
              <a:rPr lang="en">
                <a:solidFill>
                  <a:srgbClr val="231F20"/>
                </a:solidFill>
                <a:latin typeface="Poppins"/>
                <a:ea typeface="Poppins"/>
                <a:cs typeface="Poppins"/>
                <a:sym typeface="Poppins"/>
              </a:rPr>
              <a:t>.</a:t>
            </a:r>
            <a:endParaRPr>
              <a:solidFill>
                <a:srgbClr val="231F20"/>
              </a:solidFill>
              <a:latin typeface="Poppins"/>
              <a:ea typeface="Poppins"/>
              <a:cs typeface="Poppins"/>
              <a:sym typeface="Poppi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f43b0c53c3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2f43b0c53c3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Poppins SemiBold"/>
                <a:ea typeface="Poppins SemiBold"/>
                <a:cs typeface="Poppins SemiBold"/>
                <a:sym typeface="Poppins SemiBold"/>
              </a:rPr>
              <a:t>We recommend submitting applications as early as you can! That way you have ample time to review any revisions before the June 30 deadline.</a:t>
            </a:r>
            <a:endParaRPr>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endParaRPr>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State Coordinators are notified of awards via email. Recognition material is mailed to the State Coordinator by May/June, and the State Coordinator organizes delivery of material to you.</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rgbClr val="231F20"/>
                </a:solidFill>
                <a:latin typeface="Poppins"/>
                <a:ea typeface="Poppins"/>
                <a:cs typeface="Poppins"/>
                <a:sym typeface="Poppins"/>
              </a:rPr>
              <a:t>Visit the Tree Campus K-12 program website for more information at </a:t>
            </a:r>
            <a:r>
              <a:rPr lang="en" u="sng">
                <a:solidFill>
                  <a:schemeClr val="hlink"/>
                </a:solidFill>
                <a:latin typeface="Poppins"/>
                <a:ea typeface="Poppins"/>
                <a:cs typeface="Poppins"/>
                <a:sym typeface="Poppins"/>
                <a:hlinkClick r:id="rId3"/>
              </a:rPr>
              <a:t>https://www.arborday.org/programs/tree-campus-k-12/</a:t>
            </a:r>
            <a:r>
              <a:rPr lang="en">
                <a:solidFill>
                  <a:srgbClr val="231F20"/>
                </a:solidFill>
                <a:latin typeface="Poppins"/>
                <a:ea typeface="Poppins"/>
                <a:cs typeface="Poppins"/>
                <a:sym typeface="Poppins"/>
              </a:rPr>
              <a:t>.</a:t>
            </a:r>
            <a:endParaRPr>
              <a:solidFill>
                <a:srgbClr val="231F2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rgbClr val="231F20"/>
                </a:solidFill>
                <a:latin typeface="Poppins"/>
                <a:ea typeface="Poppins"/>
                <a:cs typeface="Poppins"/>
                <a:sym typeface="Poppins"/>
              </a:rPr>
              <a:t>Access the online application portal at </a:t>
            </a:r>
            <a:r>
              <a:rPr lang="en" u="sng">
                <a:solidFill>
                  <a:schemeClr val="hlink"/>
                </a:solidFill>
                <a:latin typeface="Poppins"/>
                <a:ea typeface="Poppins"/>
                <a:cs typeface="Poppins"/>
                <a:sym typeface="Poppins"/>
                <a:hlinkClick r:id="rId4"/>
              </a:rPr>
              <a:t>recognition.arborday.org</a:t>
            </a:r>
            <a:r>
              <a:rPr lang="en">
                <a:solidFill>
                  <a:srgbClr val="231F20"/>
                </a:solidFill>
                <a:latin typeface="Poppins"/>
                <a:ea typeface="Poppins"/>
                <a:cs typeface="Poppins"/>
                <a:sym typeface="Poppins"/>
              </a:rPr>
              <a:t>.</a:t>
            </a:r>
            <a:endParaRPr>
              <a:solidFill>
                <a:schemeClr val="dk1"/>
              </a:solidFill>
              <a:latin typeface="Poppins"/>
              <a:ea typeface="Poppins"/>
              <a:cs typeface="Poppins"/>
              <a:sym typeface="Poppi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0586a43af0_0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g30586a43af0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Meet our current 2023 Tree Campus K-12 awardees: Saint Louis School and Le Jardin Academy.</a:t>
            </a:r>
            <a:endParaRPr sz="1200" i="1">
              <a:solidFill>
                <a:schemeClr val="dk1"/>
              </a:solidFill>
              <a:latin typeface="Poppins SemiBold"/>
              <a:ea typeface="Poppins SemiBold"/>
              <a:cs typeface="Poppins SemiBold"/>
              <a:sym typeface="Poppins SemiBold"/>
            </a:endParaRPr>
          </a:p>
          <a:p>
            <a:pPr marL="0" lvl="0" indent="0" algn="l" rtl="0">
              <a:lnSpc>
                <a:spcPct val="100000"/>
              </a:lnSpc>
              <a:spcBef>
                <a:spcPts val="0"/>
              </a:spcBef>
              <a:spcAft>
                <a:spcPts val="0"/>
              </a:spcAft>
              <a:buClr>
                <a:schemeClr val="dk1"/>
              </a:buClr>
              <a:buSzPts val="1100"/>
              <a:buFont typeface="Arial"/>
              <a:buNone/>
            </a:pP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Learn more about the current and past Tree City/Tree Campus recognized communities at the Kaulunani Tree Campus webpage at </a:t>
            </a:r>
            <a:r>
              <a:rPr lang="en" u="sng">
                <a:solidFill>
                  <a:schemeClr val="hlink"/>
                </a:solidFill>
                <a:latin typeface="Poppins"/>
                <a:ea typeface="Poppins"/>
                <a:cs typeface="Poppins"/>
                <a:sym typeface="Poppins"/>
                <a:hlinkClick r:id="rId3"/>
              </a:rPr>
              <a:t>https://dlnr.hawaii.gov/forestry/lap/kaulunani/tree-city-usa/</a:t>
            </a:r>
            <a:r>
              <a:rPr lang="en" sz="1200">
                <a:solidFill>
                  <a:schemeClr val="dk1"/>
                </a:solidFill>
                <a:latin typeface="Poppins SemiBold"/>
                <a:ea typeface="Poppins SemiBold"/>
                <a:cs typeface="Poppins SemiBold"/>
                <a:sym typeface="Poppins SemiBold"/>
              </a:rPr>
              <a:t>.</a:t>
            </a:r>
            <a:endParaRPr sz="1200" i="1">
              <a:solidFill>
                <a:schemeClr val="dk1"/>
              </a:solidFill>
              <a:latin typeface="Poppins SemiBold"/>
              <a:ea typeface="Poppins SemiBold"/>
              <a:cs typeface="Poppins SemiBold"/>
              <a:sym typeface="Poppins SemiBo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e664578aa7_0_39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2e664578aa7_0_3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1200" i="1">
              <a:solidFill>
                <a:schemeClr val="dk1"/>
              </a:solidFill>
              <a:latin typeface="Poppins SemiBold"/>
              <a:ea typeface="Poppins SemiBold"/>
              <a:cs typeface="Poppins SemiBold"/>
              <a:sym typeface="Poppins SemiBold"/>
            </a:endParaRPr>
          </a:p>
          <a:p>
            <a:pPr marL="0" lvl="0" indent="0" algn="l" rtl="0">
              <a:lnSpc>
                <a:spcPct val="100000"/>
              </a:lnSpc>
              <a:spcBef>
                <a:spcPts val="0"/>
              </a:spcBef>
              <a:spcAft>
                <a:spcPts val="0"/>
              </a:spcAft>
              <a:buClr>
                <a:schemeClr val="dk1"/>
              </a:buClr>
              <a:buSzPts val="1100"/>
              <a:buFont typeface="Arial"/>
              <a:buNone/>
            </a:pP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Learn more about each of the programs:</a:t>
            </a:r>
            <a:endParaRPr>
              <a:solidFill>
                <a:schemeClr val="dk1"/>
              </a:solidFill>
              <a:latin typeface="Poppins"/>
              <a:ea typeface="Poppins"/>
              <a:cs typeface="Poppins"/>
              <a:sym typeface="Poppins"/>
            </a:endParaRPr>
          </a:p>
          <a:p>
            <a:pPr marL="457200" lvl="0" indent="-317500" algn="l" rtl="0">
              <a:spcBef>
                <a:spcPts val="0"/>
              </a:spcBef>
              <a:spcAft>
                <a:spcPts val="0"/>
              </a:spcAft>
              <a:buSzPts val="1400"/>
              <a:buFont typeface="Poppins"/>
              <a:buChar char="-"/>
            </a:pPr>
            <a:r>
              <a:rPr lang="en">
                <a:solidFill>
                  <a:schemeClr val="dk1"/>
                </a:solidFill>
                <a:latin typeface="Poppins"/>
                <a:ea typeface="Poppins"/>
                <a:cs typeface="Poppins"/>
                <a:sym typeface="Poppins"/>
              </a:rPr>
              <a:t>Tree City USA at </a:t>
            </a:r>
            <a:r>
              <a:rPr lang="en" u="sng">
                <a:solidFill>
                  <a:schemeClr val="hlink"/>
                </a:solidFill>
                <a:latin typeface="Poppins"/>
                <a:ea typeface="Poppins"/>
                <a:cs typeface="Poppins"/>
                <a:sym typeface="Poppins"/>
                <a:hlinkClick r:id="rId3"/>
              </a:rPr>
              <a:t>www.arborday.org/programs/treecityusa/</a:t>
            </a:r>
            <a:endParaRPr>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Tree Campus Higher Education at </a:t>
            </a:r>
            <a:r>
              <a:rPr lang="en" u="sng">
                <a:solidFill>
                  <a:schemeClr val="hlink"/>
                </a:solidFill>
                <a:latin typeface="Poppins"/>
                <a:ea typeface="Poppins"/>
                <a:cs typeface="Poppins"/>
                <a:sym typeface="Poppins"/>
                <a:hlinkClick r:id="rId4"/>
              </a:rPr>
              <a:t>www.arborday.org/programs/tree-campus-higher-education/</a:t>
            </a:r>
            <a:endParaRPr>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Tree Campus K-12 at </a:t>
            </a:r>
            <a:r>
              <a:rPr lang="en" u="sng">
                <a:solidFill>
                  <a:schemeClr val="hlink"/>
                </a:solidFill>
                <a:latin typeface="Poppins"/>
                <a:ea typeface="Poppins"/>
                <a:cs typeface="Poppins"/>
                <a:sym typeface="Poppins"/>
                <a:hlinkClick r:id="rId5"/>
              </a:rPr>
              <a:t>www.arborday.org/programs/tree-campus-k-12/</a:t>
            </a:r>
            <a:endParaRPr>
              <a:solidFill>
                <a:schemeClr val="dk1"/>
              </a:solidFill>
              <a:latin typeface="Poppins"/>
              <a:ea typeface="Poppins"/>
              <a:cs typeface="Poppins"/>
              <a:sym typeface="Poppi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04432a3e4f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304432a3e4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1200" i="1">
              <a:solidFill>
                <a:schemeClr val="dk1"/>
              </a:solidFill>
              <a:latin typeface="Poppins SemiBold"/>
              <a:ea typeface="Poppins SemiBold"/>
              <a:cs typeface="Poppins SemiBold"/>
              <a:sym typeface="Poppins SemiBold"/>
            </a:endParaRPr>
          </a:p>
          <a:p>
            <a:pPr marL="0" lvl="0" indent="0" algn="l" rtl="0">
              <a:lnSpc>
                <a:spcPct val="100000"/>
              </a:lnSpc>
              <a:spcBef>
                <a:spcPts val="0"/>
              </a:spcBef>
              <a:spcAft>
                <a:spcPts val="0"/>
              </a:spcAft>
              <a:buClr>
                <a:schemeClr val="dk1"/>
              </a:buClr>
              <a:buSzPts val="1100"/>
              <a:buFont typeface="Arial"/>
              <a:buNone/>
            </a:pP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Visit the Kaulunani program website at </a:t>
            </a:r>
            <a:r>
              <a:rPr lang="en" u="sng">
                <a:solidFill>
                  <a:schemeClr val="hlink"/>
                </a:solidFill>
                <a:latin typeface="Poppins"/>
                <a:ea typeface="Poppins"/>
                <a:cs typeface="Poppins"/>
                <a:sym typeface="Poppins"/>
                <a:hlinkClick r:id="rId3"/>
              </a:rPr>
              <a:t>www.kaulunani.org</a:t>
            </a:r>
            <a:r>
              <a:rPr lang="en">
                <a:solidFill>
                  <a:schemeClr val="dk1"/>
                </a:solidFill>
                <a:latin typeface="Poppins"/>
                <a:ea typeface="Poppins"/>
                <a:cs typeface="Poppins"/>
                <a:sym typeface="Poppins"/>
              </a:rPr>
              <a:t>.</a:t>
            </a:r>
            <a:endParaRPr sz="1200" i="1">
              <a:solidFill>
                <a:schemeClr val="dk1"/>
              </a:solidFill>
              <a:latin typeface="Poppins SemiBold"/>
              <a:ea typeface="Poppins SemiBold"/>
              <a:cs typeface="Poppins SemiBold"/>
              <a:sym typeface="Poppins SemiBo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0586a43af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g30586a43af0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200">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SzPts val="1100"/>
              <a:buNone/>
            </a:pPr>
            <a:r>
              <a:rPr lang="en">
                <a:solidFill>
                  <a:schemeClr val="dk1"/>
                </a:solidFill>
                <a:latin typeface="Poppins"/>
                <a:ea typeface="Poppins"/>
                <a:cs typeface="Poppins"/>
                <a:sym typeface="Poppins"/>
              </a:rPr>
              <a:t>Visit the Kaulunani program website at </a:t>
            </a:r>
            <a:r>
              <a:rPr lang="en" u="sng">
                <a:solidFill>
                  <a:schemeClr val="hlink"/>
                </a:solidFill>
                <a:latin typeface="Poppins"/>
                <a:ea typeface="Poppins"/>
                <a:cs typeface="Poppins"/>
                <a:sym typeface="Poppins"/>
                <a:hlinkClick r:id="rId3"/>
              </a:rPr>
              <a:t>www.kaulunani.org</a:t>
            </a:r>
            <a:r>
              <a:rPr lang="en">
                <a:solidFill>
                  <a:schemeClr val="dk1"/>
                </a:solidFill>
                <a:latin typeface="Poppins"/>
                <a:ea typeface="Poppins"/>
                <a:cs typeface="Poppins"/>
                <a:sym typeface="Poppins"/>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fb6710dc6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2fb6710dc63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200">
              <a:solidFill>
                <a:schemeClr val="dk1"/>
              </a:solidFill>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Visit the Kaulunani program website at </a:t>
            </a:r>
            <a:r>
              <a:rPr lang="en" u="sng">
                <a:solidFill>
                  <a:schemeClr val="hlink"/>
                </a:solidFill>
                <a:latin typeface="Poppins"/>
                <a:ea typeface="Poppins"/>
                <a:cs typeface="Poppins"/>
                <a:sym typeface="Poppins"/>
                <a:hlinkClick r:id="rId3"/>
              </a:rPr>
              <a:t>www.kaulunani.org</a:t>
            </a:r>
            <a:r>
              <a:rPr lang="en">
                <a:solidFill>
                  <a:schemeClr val="dk1"/>
                </a:solidFill>
                <a:latin typeface="Poppins"/>
                <a:ea typeface="Poppins"/>
                <a:cs typeface="Poppins"/>
                <a:sym typeface="Poppins"/>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fb6710dc63_0_15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2fb6710dc63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endParaRPr>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Visit the Kaulunani program website at </a:t>
            </a:r>
            <a:r>
              <a:rPr lang="en" u="sng">
                <a:solidFill>
                  <a:schemeClr val="hlink"/>
                </a:solidFill>
                <a:latin typeface="Poppins"/>
                <a:ea typeface="Poppins"/>
                <a:cs typeface="Poppins"/>
                <a:sym typeface="Poppins"/>
                <a:hlinkClick r:id="rId3"/>
              </a:rPr>
              <a:t>www.kaulunani.org</a:t>
            </a:r>
            <a:r>
              <a:rPr lang="en">
                <a:solidFill>
                  <a:schemeClr val="dk1"/>
                </a:solidFill>
                <a:latin typeface="Poppins"/>
                <a:ea typeface="Poppins"/>
                <a:cs typeface="Poppins"/>
                <a:sym typeface="Poppins"/>
              </a:rPr>
              <a:t>.</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Poppins Medium"/>
              <a:ea typeface="Poppins Medium"/>
              <a:cs typeface="Poppins Medium"/>
              <a:sym typeface="Poppins Medium"/>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6f8a3c073_0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2e6f8a3c073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latin typeface="Poppins SemiBold"/>
                <a:ea typeface="Poppins SemiBold"/>
                <a:cs typeface="Poppins SemiBold"/>
                <a:sym typeface="Poppins SemiBold"/>
              </a:rPr>
              <a:t>Learn more about these programs and others by visiting the Arbor Day Foundation website at </a:t>
            </a:r>
            <a:r>
              <a:rPr lang="en" u="sng" dirty="0">
                <a:solidFill>
                  <a:schemeClr val="hlink"/>
                </a:solidFill>
                <a:latin typeface="Poppins SemiBold"/>
                <a:ea typeface="Poppins SemiBold"/>
                <a:cs typeface="Poppins SemiBold"/>
                <a:sym typeface="Poppins SemiBold"/>
                <a:hlinkClick r:id="rId3"/>
              </a:rPr>
              <a:t>www.arborday.org</a:t>
            </a:r>
            <a:r>
              <a:rPr lang="en" b="1" dirty="0">
                <a:solidFill>
                  <a:schemeClr val="dk1"/>
                </a:solidFill>
                <a:latin typeface="Poppins"/>
                <a:ea typeface="Poppins"/>
                <a:cs typeface="Poppins"/>
                <a:sym typeface="Poppins"/>
              </a:rPr>
              <a:t>.</a:t>
            </a:r>
            <a:endParaRPr b="1" dirty="0">
              <a:solidFill>
                <a:schemeClr val="dk1"/>
              </a:solidFill>
              <a:latin typeface="Poppins"/>
              <a:ea typeface="Poppins"/>
              <a:cs typeface="Poppins"/>
              <a:sym typeface="Poppi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f43b0c53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2f43b0c53c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latin typeface="Poppins"/>
                <a:ea typeface="Poppins"/>
                <a:cs typeface="Poppins"/>
                <a:sym typeface="Poppins"/>
              </a:rPr>
              <a:t>Trees benefit our planet in many ways. When people learn about these benefits in their youth, their potential to make a positive impact on their community and world with trees becomes even greater. Here is a list of some of the benefits to becoming a tree campus!</a:t>
            </a:r>
            <a:endParaRPr dirty="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chemeClr val="dk1"/>
              </a:buClr>
              <a:buSzPts val="1400"/>
              <a:buFont typeface="Poppins"/>
              <a:buChar char="●"/>
            </a:pPr>
            <a:r>
              <a:rPr lang="en" dirty="0">
                <a:solidFill>
                  <a:schemeClr val="dk1"/>
                </a:solidFill>
                <a:latin typeface="Poppins"/>
                <a:ea typeface="Poppins"/>
                <a:cs typeface="Poppins"/>
                <a:sym typeface="Poppins"/>
              </a:rPr>
              <a:t>Cultivating pilina to trees on campus, learning of their value &amp; appreciating all of the benefits they provide</a:t>
            </a:r>
            <a:endParaRPr dirty="0">
              <a:solidFill>
                <a:schemeClr val="dk1"/>
              </a:solidFill>
              <a:latin typeface="Poppins"/>
              <a:ea typeface="Poppins"/>
              <a:cs typeface="Poppins"/>
              <a:sym typeface="Poppins"/>
            </a:endParaRPr>
          </a:p>
          <a:p>
            <a:pPr marL="914400" lvl="1" indent="-317500" algn="l" rtl="0">
              <a:spcBef>
                <a:spcPts val="0"/>
              </a:spcBef>
              <a:spcAft>
                <a:spcPts val="0"/>
              </a:spcAft>
              <a:buClr>
                <a:schemeClr val="dk1"/>
              </a:buClr>
              <a:buSzPts val="1400"/>
              <a:buFont typeface="Poppins"/>
              <a:buChar char="○"/>
            </a:pPr>
            <a:r>
              <a:rPr lang="en" dirty="0">
                <a:solidFill>
                  <a:schemeClr val="dk1"/>
                </a:solidFill>
                <a:latin typeface="Poppins"/>
                <a:ea typeface="Poppins"/>
                <a:cs typeface="Poppins"/>
                <a:sym typeface="Poppins"/>
              </a:rPr>
              <a:t>Involve campus community in caring for trees and green space.</a:t>
            </a:r>
            <a:endParaRPr dirty="0">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chemeClr val="dk1"/>
              </a:buClr>
              <a:buSzPts val="1400"/>
              <a:buFont typeface="Poppins"/>
              <a:buChar char="●"/>
            </a:pPr>
            <a:r>
              <a:rPr lang="en" dirty="0">
                <a:solidFill>
                  <a:schemeClr val="dk1"/>
                </a:solidFill>
                <a:latin typeface="Poppins"/>
                <a:ea typeface="Poppins"/>
                <a:cs typeface="Poppins"/>
                <a:sym typeface="Poppins"/>
              </a:rPr>
              <a:t>Get help identifying partners in your community who can help bring more tree experiences to your school.</a:t>
            </a:r>
            <a:endParaRPr dirty="0">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chemeClr val="dk1"/>
              </a:buClr>
              <a:buSzPts val="1400"/>
              <a:buFont typeface="Poppins"/>
              <a:buChar char="●"/>
            </a:pPr>
            <a:r>
              <a:rPr lang="en" dirty="0">
                <a:solidFill>
                  <a:schemeClr val="dk1"/>
                </a:solidFill>
                <a:latin typeface="Poppins"/>
                <a:ea typeface="Poppins"/>
                <a:cs typeface="Poppins"/>
                <a:sym typeface="Poppins"/>
              </a:rPr>
              <a:t>Create new pathways that connect students to service learning and community involvement.</a:t>
            </a:r>
            <a:endParaRPr dirty="0">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chemeClr val="dk1"/>
              </a:buClr>
              <a:buSzPts val="1400"/>
              <a:buFont typeface="Poppins"/>
              <a:buChar char="●"/>
            </a:pPr>
            <a:r>
              <a:rPr lang="en" dirty="0">
                <a:solidFill>
                  <a:schemeClr val="dk1"/>
                </a:solidFill>
                <a:latin typeface="Poppins"/>
                <a:ea typeface="Poppins"/>
                <a:cs typeface="Poppins"/>
                <a:sym typeface="Poppins"/>
              </a:rPr>
              <a:t>Get to know the trees on your campus and in your community.</a:t>
            </a:r>
            <a:endParaRPr dirty="0">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chemeClr val="dk1"/>
              </a:buClr>
              <a:buSzPts val="1400"/>
              <a:buFont typeface="Poppins"/>
              <a:buChar char="●"/>
            </a:pPr>
            <a:r>
              <a:rPr lang="en" dirty="0">
                <a:solidFill>
                  <a:schemeClr val="dk1"/>
                </a:solidFill>
                <a:latin typeface="Poppins"/>
                <a:ea typeface="Poppins"/>
                <a:cs typeface="Poppins"/>
                <a:sym typeface="Poppins"/>
              </a:rPr>
              <a:t>Create a platform for educating your school community on the benefits of trees.</a:t>
            </a:r>
            <a:endParaRPr dirty="0">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chemeClr val="dk1"/>
              </a:buClr>
              <a:buSzPts val="1400"/>
              <a:buFont typeface="Poppins"/>
              <a:buChar char="●"/>
            </a:pPr>
            <a:r>
              <a:rPr lang="en" dirty="0">
                <a:solidFill>
                  <a:schemeClr val="dk1"/>
                </a:solidFill>
                <a:latin typeface="Poppins"/>
                <a:ea typeface="Poppins"/>
                <a:cs typeface="Poppins"/>
                <a:sym typeface="Poppins"/>
              </a:rPr>
              <a:t>Use the framework provided to bring the program to life in your school's unique way.</a:t>
            </a:r>
            <a:endParaRPr dirty="0">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chemeClr val="dk1"/>
              </a:buClr>
              <a:buSzPts val="1400"/>
              <a:buFont typeface="Poppins"/>
              <a:buChar char="●"/>
            </a:pPr>
            <a:r>
              <a:rPr lang="en" dirty="0">
                <a:solidFill>
                  <a:schemeClr val="dk1"/>
                </a:solidFill>
                <a:latin typeface="Poppins"/>
                <a:ea typeface="Poppins"/>
                <a:cs typeface="Poppins"/>
                <a:sym typeface="Poppins"/>
              </a:rPr>
              <a:t>support campus sustainability initiatives,</a:t>
            </a:r>
            <a:endParaRPr dirty="0">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chemeClr val="dk1"/>
              </a:buClr>
              <a:buSzPts val="1400"/>
              <a:buFont typeface="Poppins"/>
              <a:buChar char="●"/>
            </a:pPr>
            <a:r>
              <a:rPr lang="en" dirty="0">
                <a:solidFill>
                  <a:schemeClr val="dk1"/>
                </a:solidFill>
                <a:latin typeface="Poppins"/>
                <a:ea typeface="Poppins"/>
                <a:cs typeface="Poppins"/>
                <a:sym typeface="Poppins"/>
              </a:rPr>
              <a:t>show campus leadership student &amp; faculty commitment to trees</a:t>
            </a:r>
            <a:endParaRPr dirty="0">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chemeClr val="dk1"/>
              </a:buClr>
              <a:buSzPts val="1400"/>
              <a:buFont typeface="Poppins"/>
              <a:buChar char="●"/>
            </a:pPr>
            <a:r>
              <a:rPr lang="en" dirty="0">
                <a:solidFill>
                  <a:schemeClr val="dk1"/>
                </a:solidFill>
                <a:latin typeface="Poppins"/>
                <a:ea typeface="Poppins"/>
                <a:cs typeface="Poppins"/>
                <a:sym typeface="Poppins"/>
              </a:rPr>
              <a:t>create learning opportunities for students, show prospective students that your campus is green &amp; beautiful &amp; cared for. </a:t>
            </a:r>
            <a:endParaRPr dirty="0">
              <a:solidFill>
                <a:schemeClr val="dk1"/>
              </a:solidFill>
              <a:latin typeface="Poppins"/>
              <a:ea typeface="Poppins"/>
              <a:cs typeface="Poppins"/>
              <a:sym typeface="Poppins"/>
            </a:endParaRPr>
          </a:p>
          <a:p>
            <a:pPr marL="457200" lvl="0" indent="0" algn="l" rtl="0">
              <a:lnSpc>
                <a:spcPct val="100000"/>
              </a:lnSpc>
              <a:spcBef>
                <a:spcPts val="100"/>
              </a:spcBef>
              <a:spcAft>
                <a:spcPts val="0"/>
              </a:spcAft>
              <a:buNone/>
            </a:pPr>
            <a:endParaRPr dirty="0">
              <a:solidFill>
                <a:schemeClr val="dk1"/>
              </a:solidFill>
              <a:latin typeface="Poppins"/>
              <a:ea typeface="Poppins"/>
              <a:cs typeface="Poppins"/>
              <a:sym typeface="Poppins"/>
            </a:endParaRPr>
          </a:p>
          <a:p>
            <a:pPr marL="0" lvl="0" indent="0" algn="l" rtl="0">
              <a:lnSpc>
                <a:spcPct val="100000"/>
              </a:lnSpc>
              <a:spcBef>
                <a:spcPts val="100"/>
              </a:spcBef>
              <a:spcAft>
                <a:spcPts val="0"/>
              </a:spcAft>
              <a:buNone/>
            </a:pPr>
            <a:r>
              <a:rPr lang="en" dirty="0">
                <a:solidFill>
                  <a:schemeClr val="dk1"/>
                </a:solidFill>
                <a:latin typeface="Poppins"/>
                <a:ea typeface="Poppins"/>
                <a:cs typeface="Poppins"/>
                <a:sym typeface="Poppins"/>
              </a:rPr>
              <a:t>WHY SHOULD MY SCHOOL PARTICIPATE?</a:t>
            </a:r>
            <a:endParaRPr dirty="0">
              <a:solidFill>
                <a:schemeClr val="dk1"/>
              </a:solidFill>
              <a:latin typeface="Poppins"/>
              <a:ea typeface="Poppins"/>
              <a:cs typeface="Poppins"/>
              <a:sym typeface="Poppins"/>
            </a:endParaRPr>
          </a:p>
          <a:p>
            <a:pPr marL="469900" marR="12700" lvl="0" indent="-298450" algn="l" rtl="0">
              <a:lnSpc>
                <a:spcPct val="100000"/>
              </a:lnSpc>
              <a:spcBef>
                <a:spcPts val="100"/>
              </a:spcBef>
              <a:spcAft>
                <a:spcPts val="0"/>
              </a:spcAft>
              <a:buClr>
                <a:schemeClr val="dk1"/>
              </a:buClr>
              <a:buSzPts val="1100"/>
              <a:buFont typeface="Poppins"/>
              <a:buChar char="●"/>
            </a:pPr>
            <a:r>
              <a:rPr lang="en" dirty="0">
                <a:solidFill>
                  <a:schemeClr val="dk1"/>
                </a:solidFill>
                <a:latin typeface="Poppins"/>
                <a:ea typeface="Poppins"/>
                <a:cs typeface="Poppins"/>
                <a:sym typeface="Poppins"/>
              </a:rPr>
              <a:t>A commitment to trees can significantly reduce the amount of energy your campus, and community, needs to generate.</a:t>
            </a:r>
            <a:endParaRPr dirty="0">
              <a:solidFill>
                <a:schemeClr val="dk1"/>
              </a:solidFill>
              <a:latin typeface="Poppins"/>
              <a:ea typeface="Poppins"/>
              <a:cs typeface="Poppins"/>
              <a:sym typeface="Poppins"/>
            </a:endParaRPr>
          </a:p>
          <a:p>
            <a:pPr marL="469900" marR="12700" lvl="0" indent="-298450" algn="l" rtl="0">
              <a:lnSpc>
                <a:spcPct val="100000"/>
              </a:lnSpc>
              <a:spcBef>
                <a:spcPts val="0"/>
              </a:spcBef>
              <a:spcAft>
                <a:spcPts val="0"/>
              </a:spcAft>
              <a:buClr>
                <a:schemeClr val="dk1"/>
              </a:buClr>
              <a:buSzPts val="1100"/>
              <a:buFont typeface="Poppins"/>
              <a:buChar char="●"/>
            </a:pPr>
            <a:r>
              <a:rPr lang="en" dirty="0">
                <a:solidFill>
                  <a:schemeClr val="dk1"/>
                </a:solidFill>
                <a:latin typeface="Poppins"/>
                <a:ea typeface="Poppins"/>
                <a:cs typeface="Poppins"/>
                <a:sym typeface="Poppins"/>
              </a:rPr>
              <a:t>Planting and maintaining trees absorbs carbon dioxide in the atmosphere, mitigating the effects of climate change.</a:t>
            </a:r>
            <a:endParaRPr dirty="0">
              <a:solidFill>
                <a:schemeClr val="dk1"/>
              </a:solidFill>
              <a:latin typeface="Poppins"/>
              <a:ea typeface="Poppins"/>
              <a:cs typeface="Poppins"/>
              <a:sym typeface="Poppins"/>
            </a:endParaRPr>
          </a:p>
          <a:p>
            <a:pPr marL="469900" marR="12700" lvl="0" indent="-298450" algn="l" rtl="0">
              <a:lnSpc>
                <a:spcPct val="100000"/>
              </a:lnSpc>
              <a:spcBef>
                <a:spcPts val="0"/>
              </a:spcBef>
              <a:spcAft>
                <a:spcPts val="0"/>
              </a:spcAft>
              <a:buClr>
                <a:schemeClr val="dk1"/>
              </a:buClr>
              <a:buSzPts val="1100"/>
              <a:buFont typeface="Poppins"/>
              <a:buChar char="●"/>
            </a:pPr>
            <a:r>
              <a:rPr lang="en" dirty="0">
                <a:solidFill>
                  <a:schemeClr val="dk1"/>
                </a:solidFill>
                <a:latin typeface="Poppins"/>
                <a:ea typeface="Poppins"/>
                <a:cs typeface="Poppins"/>
                <a:sym typeface="Poppins"/>
              </a:rPr>
              <a:t>Green space provides important mental health benefits to students, faculty, and staff, as well as encourages physical activity.</a:t>
            </a:r>
            <a:endParaRPr dirty="0">
              <a:solidFill>
                <a:schemeClr val="dk1"/>
              </a:solidFill>
              <a:latin typeface="Poppins"/>
              <a:ea typeface="Poppins"/>
              <a:cs typeface="Poppins"/>
              <a:sym typeface="Poppins"/>
            </a:endParaRPr>
          </a:p>
          <a:p>
            <a:pPr marL="469900" marR="12700" lvl="0" indent="-298450" algn="l" rtl="0">
              <a:lnSpc>
                <a:spcPct val="100000"/>
              </a:lnSpc>
              <a:spcBef>
                <a:spcPts val="0"/>
              </a:spcBef>
              <a:spcAft>
                <a:spcPts val="0"/>
              </a:spcAft>
              <a:buClr>
                <a:schemeClr val="dk1"/>
              </a:buClr>
              <a:buSzPts val="1100"/>
              <a:buFont typeface="Poppins"/>
              <a:buChar char="●"/>
            </a:pPr>
            <a:r>
              <a:rPr lang="en" dirty="0">
                <a:solidFill>
                  <a:schemeClr val="dk1"/>
                </a:solidFill>
                <a:latin typeface="Poppins"/>
                <a:ea typeface="Poppins"/>
                <a:cs typeface="Poppins"/>
                <a:sym typeface="Poppins"/>
              </a:rPr>
              <a:t>Involving students in tree-related service-learning projects helps educate the next generation about the importance of caring for the environment.</a:t>
            </a:r>
            <a:endParaRPr dirty="0">
              <a:solidFill>
                <a:schemeClr val="dk1"/>
              </a:solidFill>
              <a:latin typeface="Poppins"/>
              <a:ea typeface="Poppins"/>
              <a:cs typeface="Poppins"/>
              <a:sym typeface="Poppins"/>
            </a:endParaRPr>
          </a:p>
          <a:p>
            <a:pPr marL="0" marR="12700" lvl="0" indent="0" algn="l" rtl="0">
              <a:lnSpc>
                <a:spcPct val="100000"/>
              </a:lnSpc>
              <a:spcBef>
                <a:spcPts val="200"/>
              </a:spcBef>
              <a:spcAft>
                <a:spcPts val="0"/>
              </a:spcAft>
              <a:buNone/>
            </a:pPr>
            <a:endParaRPr dirty="0">
              <a:solidFill>
                <a:schemeClr val="dk1"/>
              </a:solidFill>
              <a:latin typeface="Poppins"/>
              <a:ea typeface="Poppins"/>
              <a:cs typeface="Poppins"/>
              <a:sym typeface="Poppins"/>
            </a:endParaRPr>
          </a:p>
          <a:p>
            <a:pPr marL="0" lvl="0" indent="0" algn="l" rtl="0">
              <a:lnSpc>
                <a:spcPct val="100000"/>
              </a:lnSpc>
              <a:spcBef>
                <a:spcPts val="200"/>
              </a:spcBef>
              <a:spcAft>
                <a:spcPts val="0"/>
              </a:spcAft>
              <a:buNone/>
            </a:pPr>
            <a:r>
              <a:rPr lang="en" dirty="0">
                <a:solidFill>
                  <a:schemeClr val="dk1"/>
                </a:solidFill>
                <a:latin typeface="Poppins"/>
                <a:ea typeface="Poppins"/>
                <a:cs typeface="Poppins"/>
                <a:sym typeface="Poppins"/>
              </a:rPr>
              <a:t>Recognition also builds pride among your campus and the wider community. We make it easy for you to share your designation, sending flags, press releases, logos and graphics, and other materials after your acceptance.</a:t>
            </a:r>
            <a:endParaRPr dirty="0">
              <a:solidFill>
                <a:schemeClr val="dk1"/>
              </a:solidFill>
              <a:latin typeface="Poppins"/>
              <a:ea typeface="Poppins"/>
              <a:cs typeface="Poppins"/>
              <a:sym typeface="Poppins"/>
            </a:endParaRPr>
          </a:p>
          <a:p>
            <a:pPr marL="0" lvl="0" indent="0" algn="l" rtl="0">
              <a:lnSpc>
                <a:spcPct val="100000"/>
              </a:lnSpc>
              <a:spcBef>
                <a:spcPts val="100"/>
              </a:spcBef>
              <a:spcAft>
                <a:spcPts val="0"/>
              </a:spcAft>
              <a:buClr>
                <a:schemeClr val="dk1"/>
              </a:buClr>
              <a:buSzPts val="1100"/>
              <a:buFont typeface="Arial"/>
              <a:buNone/>
            </a:pPr>
            <a:endParaRPr sz="1200" i="1" dirty="0">
              <a:solidFill>
                <a:schemeClr val="dk1"/>
              </a:solidFill>
              <a:latin typeface="Poppins SemiBold"/>
              <a:ea typeface="Poppins SemiBold"/>
              <a:cs typeface="Poppins SemiBold"/>
              <a:sym typeface="Poppins SemiBo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2f85152c0b_0_1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22f85152c0b_0_1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latin typeface="Poppins SemiBold"/>
                <a:ea typeface="Poppins SemiBold"/>
                <a:cs typeface="Poppins SemiBold"/>
                <a:sym typeface="Poppins SemiBold"/>
              </a:rPr>
              <a:t>For more information about the benefits of trees, visit the </a:t>
            </a:r>
            <a:r>
              <a:rPr lang="haw-US" u="sng" dirty="0">
                <a:solidFill>
                  <a:schemeClr val="hlink"/>
                </a:solidFill>
                <a:latin typeface="Poppins SemiBold"/>
                <a:ea typeface="Poppins SemiBold"/>
                <a:cs typeface="Poppins SemiBold"/>
                <a:sym typeface="Poppins SemiBold"/>
              </a:rPr>
              <a:t>https://dlnr.hawaii.gov/forestry/lap/kaulunani/why-trees/.</a:t>
            </a:r>
            <a:endParaRPr dirty="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School greenspace positively impacts student performance (</a:t>
            </a:r>
            <a:r>
              <a:rPr lang="en" u="sng" dirty="0">
                <a:solidFill>
                  <a:srgbClr val="1155CC"/>
                </a:solidFill>
                <a:hlinkClick r:id="rId3">
                  <a:extLst>
                    <a:ext uri="{A12FA001-AC4F-418D-AE19-62706E023703}">
                      <ahyp:hlinkClr xmlns:ahyp="http://schemas.microsoft.com/office/drawing/2018/hyperlinkcolor" val="tx"/>
                    </a:ext>
                  </a:extLst>
                </a:hlinkClick>
              </a:rPr>
              <a:t>Kuo et al, 2018</a:t>
            </a:r>
            <a:r>
              <a:rPr lang="en" dirty="0">
                <a:solidFill>
                  <a:schemeClr val="dk1"/>
                </a:solidFill>
              </a:rPr>
              <a:t>; </a:t>
            </a:r>
            <a:r>
              <a:rPr lang="en" u="sng" dirty="0">
                <a:solidFill>
                  <a:srgbClr val="1155CC"/>
                </a:solidFill>
                <a:hlinkClick r:id="rId4">
                  <a:extLst>
                    <a:ext uri="{A12FA001-AC4F-418D-AE19-62706E023703}">
                      <ahyp:hlinkClr xmlns:ahyp="http://schemas.microsoft.com/office/drawing/2018/hyperlinkcolor" val="tx"/>
                    </a:ext>
                  </a:extLst>
                </a:hlinkClick>
              </a:rPr>
              <a:t>Kuo et al, 2021</a:t>
            </a:r>
            <a:r>
              <a:rPr lang="en" dirty="0">
                <a:solidFill>
                  <a:schemeClr val="dk1"/>
                </a:solidFill>
              </a:rPr>
              <a:t>)</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Poppins"/>
              <a:ea typeface="Poppins"/>
              <a:cs typeface="Poppins"/>
              <a:sym typeface="Poppi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f56473fd68_0_3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2f56473fd68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1200" i="1">
              <a:solidFill>
                <a:schemeClr val="dk1"/>
              </a:solidFill>
              <a:latin typeface="Poppins SemiBold"/>
              <a:ea typeface="Poppins SemiBold"/>
              <a:cs typeface="Poppins SemiBold"/>
              <a:sym typeface="Poppins SemiBold"/>
            </a:endParaRPr>
          </a:p>
          <a:p>
            <a:pPr marL="0" lvl="0" indent="0" algn="l" rtl="0">
              <a:lnSpc>
                <a:spcPct val="100000"/>
              </a:lnSpc>
              <a:spcBef>
                <a:spcPts val="0"/>
              </a:spcBef>
              <a:spcAft>
                <a:spcPts val="0"/>
              </a:spcAft>
              <a:buClr>
                <a:schemeClr val="dk1"/>
              </a:buClr>
              <a:buSzPts val="1100"/>
              <a:buFont typeface="Arial"/>
              <a:buNone/>
            </a:pPr>
            <a:endParaRPr sz="12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Learn more about the current and past Tree City/Tree Campus recognized communities at the Kaulunani Tree Campus webpage at </a:t>
            </a:r>
            <a:r>
              <a:rPr lang="en" u="sng">
                <a:solidFill>
                  <a:schemeClr val="hlink"/>
                </a:solidFill>
                <a:latin typeface="Poppins"/>
                <a:ea typeface="Poppins"/>
                <a:cs typeface="Poppins"/>
                <a:sym typeface="Poppins"/>
                <a:hlinkClick r:id="rId3"/>
              </a:rPr>
              <a:t>https://dlnr.hawaii.gov/forestry/lap/kaulunani/tree-city-usa/</a:t>
            </a:r>
            <a:r>
              <a:rPr lang="en" sz="1200">
                <a:solidFill>
                  <a:schemeClr val="dk1"/>
                </a:solidFill>
                <a:latin typeface="Poppins SemiBold"/>
                <a:ea typeface="Poppins SemiBold"/>
                <a:cs typeface="Poppins SemiBold"/>
                <a:sym typeface="Poppins SemiBold"/>
              </a:rPr>
              <a:t>.</a:t>
            </a:r>
            <a:endParaRPr sz="1200">
              <a:solidFill>
                <a:schemeClr val="dk1"/>
              </a:solidFill>
              <a:latin typeface="Poppins SemiBold"/>
              <a:ea typeface="Poppins SemiBold"/>
              <a:cs typeface="Poppins SemiBold"/>
              <a:sym typeface="Poppins SemiBo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04aa029c93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304aa029c93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i="1">
                <a:solidFill>
                  <a:schemeClr val="dk1"/>
                </a:solidFill>
                <a:latin typeface="Poppins SemiBold"/>
                <a:ea typeface="Poppins SemiBold"/>
                <a:cs typeface="Poppins SemiBold"/>
                <a:sym typeface="Poppins SemiBold"/>
              </a:rPr>
              <a:t>Kaulunani is proud to be the State of Hawaii’s Urban and Community Forestry Program housed within the Department of Land and Natural Resources’ (DLNR) Division of Forestry and Wildlife.</a:t>
            </a:r>
            <a:endParaRPr sz="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g14857cceb93_0_2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g14857cceb93_0_21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g14857cceb93_0_21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3" name="Google Shape;43;g14857cceb93_0_21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g14857cceb93_0_21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5" name="Google Shape;45;g14857cceb93_0_2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g14857cceb93_0_22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g14857cceb93_0_22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g14857cceb93_0_2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50"/>
        <p:cNvGrpSpPr/>
        <p:nvPr/>
      </p:nvGrpSpPr>
      <p:grpSpPr>
        <a:xfrm>
          <a:off x="0" y="0"/>
          <a:ext cx="0" cy="0"/>
          <a:chOff x="0" y="0"/>
          <a:chExt cx="0" cy="0"/>
        </a:xfrm>
      </p:grpSpPr>
      <p:sp>
        <p:nvSpPr>
          <p:cNvPr id="51" name="Google Shape;51;g14857cceb93_0_232"/>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14857cceb93_0_232"/>
          <p:cNvSpPr/>
          <p:nvPr/>
        </p:nvSpPr>
        <p:spPr>
          <a:xfrm>
            <a:off x="0" y="4136135"/>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B8F5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g14857cceb93_0_232"/>
          <p:cNvSpPr/>
          <p:nvPr/>
        </p:nvSpPr>
        <p:spPr>
          <a:xfrm>
            <a:off x="0" y="0"/>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9BCF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g14857cceb93_0_232"/>
          <p:cNvSpPr/>
          <p:nvPr/>
        </p:nvSpPr>
        <p:spPr>
          <a:xfrm>
            <a:off x="2221665" y="0"/>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51B1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g14857cceb93_0_232"/>
          <p:cNvSpPr txBox="1">
            <a:spLocks noGrp="1"/>
          </p:cNvSpPr>
          <p:nvPr>
            <p:ph type="ctrTitle"/>
          </p:nvPr>
        </p:nvSpPr>
        <p:spPr>
          <a:xfrm>
            <a:off x="4918075" y="1991850"/>
            <a:ext cx="39579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56"/>
        <p:cNvGrpSpPr/>
        <p:nvPr/>
      </p:nvGrpSpPr>
      <p:grpSpPr>
        <a:xfrm>
          <a:off x="0" y="0"/>
          <a:ext cx="0" cy="0"/>
          <a:chOff x="0" y="0"/>
          <a:chExt cx="0" cy="0"/>
        </a:xfrm>
      </p:grpSpPr>
      <p:sp>
        <p:nvSpPr>
          <p:cNvPr id="57" name="Google Shape;57;g14857cceb93_0_238"/>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g14857cceb93_0_238"/>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rgbClr val="9BCF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g14857cceb93_0_238"/>
          <p:cNvSpPr/>
          <p:nvPr/>
        </p:nvSpPr>
        <p:spPr>
          <a:xfrm>
            <a:off x="7602686" y="3512916"/>
            <a:ext cx="1278848" cy="1021604"/>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51B1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g14857cceb93_0_238"/>
          <p:cNvSpPr/>
          <p:nvPr/>
        </p:nvSpPr>
        <p:spPr>
          <a:xfrm>
            <a:off x="6991883" y="3961149"/>
            <a:ext cx="566286" cy="927029"/>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9BCF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g14857cceb93_0_238"/>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rgbClr val="EEF1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g14857cceb93_0_238"/>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rgbClr val="EEF1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g14857cceb93_0_238"/>
          <p:cNvSpPr/>
          <p:nvPr/>
        </p:nvSpPr>
        <p:spPr>
          <a:xfrm>
            <a:off x="7600940" y="421461"/>
            <a:ext cx="1543076" cy="2686124"/>
          </a:xfrm>
          <a:custGeom>
            <a:avLst/>
            <a:gdLst/>
            <a:ahLst/>
            <a:cxnLst/>
            <a:rect l="l" t="t" r="r" b="b"/>
            <a:pathLst>
              <a:path w="15908" h="27692" extrusionOk="0">
                <a:moveTo>
                  <a:pt x="13846" y="1"/>
                </a:moveTo>
                <a:lnTo>
                  <a:pt x="13128" y="19"/>
                </a:lnTo>
                <a:lnTo>
                  <a:pt x="12428" y="74"/>
                </a:lnTo>
                <a:lnTo>
                  <a:pt x="11729" y="166"/>
                </a:lnTo>
                <a:lnTo>
                  <a:pt x="11047" y="277"/>
                </a:lnTo>
                <a:lnTo>
                  <a:pt x="10384" y="442"/>
                </a:lnTo>
                <a:lnTo>
                  <a:pt x="9722" y="627"/>
                </a:lnTo>
                <a:lnTo>
                  <a:pt x="9077" y="848"/>
                </a:lnTo>
                <a:lnTo>
                  <a:pt x="8451" y="1087"/>
                </a:lnTo>
                <a:lnTo>
                  <a:pt x="7844" y="1363"/>
                </a:lnTo>
                <a:lnTo>
                  <a:pt x="7255" y="1676"/>
                </a:lnTo>
                <a:lnTo>
                  <a:pt x="6665" y="2007"/>
                </a:lnTo>
                <a:lnTo>
                  <a:pt x="6113" y="2357"/>
                </a:lnTo>
                <a:lnTo>
                  <a:pt x="5561" y="2744"/>
                </a:lnTo>
                <a:lnTo>
                  <a:pt x="5045" y="3167"/>
                </a:lnTo>
                <a:lnTo>
                  <a:pt x="4530" y="3591"/>
                </a:lnTo>
                <a:lnTo>
                  <a:pt x="4051" y="4051"/>
                </a:lnTo>
                <a:lnTo>
                  <a:pt x="3591" y="4530"/>
                </a:lnTo>
                <a:lnTo>
                  <a:pt x="3167" y="5045"/>
                </a:lnTo>
                <a:lnTo>
                  <a:pt x="2744" y="5561"/>
                </a:lnTo>
                <a:lnTo>
                  <a:pt x="2357" y="6113"/>
                </a:lnTo>
                <a:lnTo>
                  <a:pt x="2007" y="6666"/>
                </a:lnTo>
                <a:lnTo>
                  <a:pt x="1676" y="7255"/>
                </a:lnTo>
                <a:lnTo>
                  <a:pt x="1363" y="7844"/>
                </a:lnTo>
                <a:lnTo>
                  <a:pt x="1087" y="8452"/>
                </a:lnTo>
                <a:lnTo>
                  <a:pt x="847" y="9078"/>
                </a:lnTo>
                <a:lnTo>
                  <a:pt x="626" y="9722"/>
                </a:lnTo>
                <a:lnTo>
                  <a:pt x="442" y="10385"/>
                </a:lnTo>
                <a:lnTo>
                  <a:pt x="276" y="11048"/>
                </a:lnTo>
                <a:lnTo>
                  <a:pt x="166" y="11729"/>
                </a:lnTo>
                <a:lnTo>
                  <a:pt x="74" y="12428"/>
                </a:lnTo>
                <a:lnTo>
                  <a:pt x="19" y="13128"/>
                </a:lnTo>
                <a:lnTo>
                  <a:pt x="0" y="13846"/>
                </a:lnTo>
                <a:lnTo>
                  <a:pt x="19" y="14564"/>
                </a:lnTo>
                <a:lnTo>
                  <a:pt x="74" y="15264"/>
                </a:lnTo>
                <a:lnTo>
                  <a:pt x="166" y="15964"/>
                </a:lnTo>
                <a:lnTo>
                  <a:pt x="276" y="16645"/>
                </a:lnTo>
                <a:lnTo>
                  <a:pt x="442" y="17308"/>
                </a:lnTo>
                <a:lnTo>
                  <a:pt x="626" y="17970"/>
                </a:lnTo>
                <a:lnTo>
                  <a:pt x="847" y="18615"/>
                </a:lnTo>
                <a:lnTo>
                  <a:pt x="1087" y="19241"/>
                </a:lnTo>
                <a:lnTo>
                  <a:pt x="1363" y="19848"/>
                </a:lnTo>
                <a:lnTo>
                  <a:pt x="1676" y="20438"/>
                </a:lnTo>
                <a:lnTo>
                  <a:pt x="2007" y="21027"/>
                </a:lnTo>
                <a:lnTo>
                  <a:pt x="2357" y="21579"/>
                </a:lnTo>
                <a:lnTo>
                  <a:pt x="2744" y="22131"/>
                </a:lnTo>
                <a:lnTo>
                  <a:pt x="3167" y="22647"/>
                </a:lnTo>
                <a:lnTo>
                  <a:pt x="3591" y="23162"/>
                </a:lnTo>
                <a:lnTo>
                  <a:pt x="4051" y="23641"/>
                </a:lnTo>
                <a:lnTo>
                  <a:pt x="4530" y="24101"/>
                </a:lnTo>
                <a:lnTo>
                  <a:pt x="5045" y="24525"/>
                </a:lnTo>
                <a:lnTo>
                  <a:pt x="5561" y="24948"/>
                </a:lnTo>
                <a:lnTo>
                  <a:pt x="6113" y="25335"/>
                </a:lnTo>
                <a:lnTo>
                  <a:pt x="6665" y="25685"/>
                </a:lnTo>
                <a:lnTo>
                  <a:pt x="7255" y="26016"/>
                </a:lnTo>
                <a:lnTo>
                  <a:pt x="7844" y="26329"/>
                </a:lnTo>
                <a:lnTo>
                  <a:pt x="8451" y="26605"/>
                </a:lnTo>
                <a:lnTo>
                  <a:pt x="9077" y="26845"/>
                </a:lnTo>
                <a:lnTo>
                  <a:pt x="9722" y="27066"/>
                </a:lnTo>
                <a:lnTo>
                  <a:pt x="10384" y="27250"/>
                </a:lnTo>
                <a:lnTo>
                  <a:pt x="11047" y="27416"/>
                </a:lnTo>
                <a:lnTo>
                  <a:pt x="11729" y="27526"/>
                </a:lnTo>
                <a:lnTo>
                  <a:pt x="12428" y="27618"/>
                </a:lnTo>
                <a:lnTo>
                  <a:pt x="13128" y="27673"/>
                </a:lnTo>
                <a:lnTo>
                  <a:pt x="13846" y="27692"/>
                </a:lnTo>
                <a:lnTo>
                  <a:pt x="14361" y="27673"/>
                </a:lnTo>
                <a:lnTo>
                  <a:pt x="14895" y="27655"/>
                </a:lnTo>
                <a:lnTo>
                  <a:pt x="15392" y="27600"/>
                </a:lnTo>
                <a:lnTo>
                  <a:pt x="15908" y="27544"/>
                </a:lnTo>
                <a:lnTo>
                  <a:pt x="15908" y="148"/>
                </a:lnTo>
                <a:lnTo>
                  <a:pt x="15392" y="93"/>
                </a:lnTo>
                <a:lnTo>
                  <a:pt x="14895" y="37"/>
                </a:lnTo>
                <a:lnTo>
                  <a:pt x="14361" y="19"/>
                </a:lnTo>
                <a:lnTo>
                  <a:pt x="13846" y="1"/>
                </a:lnTo>
                <a:close/>
              </a:path>
            </a:pathLst>
          </a:custGeom>
          <a:solidFill>
            <a:srgbClr val="EEF1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g14857cceb93_0_238"/>
          <p:cNvSpPr txBox="1">
            <a:spLocks noGrp="1"/>
          </p:cNvSpPr>
          <p:nvPr>
            <p:ph type="body" idx="1"/>
          </p:nvPr>
        </p:nvSpPr>
        <p:spPr>
          <a:xfrm>
            <a:off x="3344575" y="1323600"/>
            <a:ext cx="3859200" cy="819900"/>
          </a:xfrm>
          <a:prstGeom prst="rect">
            <a:avLst/>
          </a:prstGeom>
          <a:noFill/>
          <a:ln>
            <a:noFill/>
          </a:ln>
        </p:spPr>
        <p:txBody>
          <a:bodyPr spcFirstLastPara="1" wrap="square" lIns="91425" tIns="91425" rIns="91425" bIns="91425" anchor="t" anchorCtr="0">
            <a:noAutofit/>
          </a:bodyPr>
          <a:lstStyle>
            <a:lvl1pPr marL="457200" lvl="0" indent="-393700" algn="l">
              <a:lnSpc>
                <a:spcPct val="100000"/>
              </a:lnSpc>
              <a:spcBef>
                <a:spcPts val="600"/>
              </a:spcBef>
              <a:spcAft>
                <a:spcPts val="0"/>
              </a:spcAft>
              <a:buClr>
                <a:srgbClr val="51B148"/>
              </a:buClr>
              <a:buSzPts val="2600"/>
              <a:buChar char="⊷"/>
              <a:defRPr sz="2600" i="1">
                <a:solidFill>
                  <a:srgbClr val="51B148"/>
                </a:solidFill>
              </a:defRPr>
            </a:lvl1pPr>
            <a:lvl2pPr marL="914400" lvl="1" indent="-393700" algn="l">
              <a:lnSpc>
                <a:spcPct val="100000"/>
              </a:lnSpc>
              <a:spcBef>
                <a:spcPts val="0"/>
              </a:spcBef>
              <a:spcAft>
                <a:spcPts val="0"/>
              </a:spcAft>
              <a:buClr>
                <a:srgbClr val="51B148"/>
              </a:buClr>
              <a:buSzPts val="2600"/>
              <a:buChar char="⊶"/>
              <a:defRPr sz="2600" i="1">
                <a:solidFill>
                  <a:srgbClr val="51B148"/>
                </a:solidFill>
              </a:defRPr>
            </a:lvl2pPr>
            <a:lvl3pPr marL="1371600" lvl="2" indent="-393700" algn="l">
              <a:lnSpc>
                <a:spcPct val="100000"/>
              </a:lnSpc>
              <a:spcBef>
                <a:spcPts val="0"/>
              </a:spcBef>
              <a:spcAft>
                <a:spcPts val="0"/>
              </a:spcAft>
              <a:buClr>
                <a:srgbClr val="51B148"/>
              </a:buClr>
              <a:buSzPts val="2600"/>
              <a:buChar char="⊸"/>
              <a:defRPr sz="2600" i="1">
                <a:solidFill>
                  <a:srgbClr val="51B148"/>
                </a:solidFill>
              </a:defRPr>
            </a:lvl3pPr>
            <a:lvl4pPr marL="1828800" lvl="3" indent="-393700" algn="l">
              <a:lnSpc>
                <a:spcPct val="100000"/>
              </a:lnSpc>
              <a:spcBef>
                <a:spcPts val="0"/>
              </a:spcBef>
              <a:spcAft>
                <a:spcPts val="0"/>
              </a:spcAft>
              <a:buClr>
                <a:srgbClr val="51B148"/>
              </a:buClr>
              <a:buSzPts val="2600"/>
              <a:buChar char="●"/>
              <a:defRPr sz="2600" i="1">
                <a:solidFill>
                  <a:srgbClr val="51B148"/>
                </a:solidFill>
              </a:defRPr>
            </a:lvl4pPr>
            <a:lvl5pPr marL="2286000" lvl="4" indent="-393700" algn="l">
              <a:lnSpc>
                <a:spcPct val="100000"/>
              </a:lnSpc>
              <a:spcBef>
                <a:spcPts val="0"/>
              </a:spcBef>
              <a:spcAft>
                <a:spcPts val="0"/>
              </a:spcAft>
              <a:buClr>
                <a:srgbClr val="51B148"/>
              </a:buClr>
              <a:buSzPts val="2600"/>
              <a:buChar char="○"/>
              <a:defRPr sz="2600" i="1">
                <a:solidFill>
                  <a:srgbClr val="51B148"/>
                </a:solidFill>
              </a:defRPr>
            </a:lvl5pPr>
            <a:lvl6pPr marL="2743200" lvl="5" indent="-393700" algn="l">
              <a:lnSpc>
                <a:spcPct val="100000"/>
              </a:lnSpc>
              <a:spcBef>
                <a:spcPts val="0"/>
              </a:spcBef>
              <a:spcAft>
                <a:spcPts val="0"/>
              </a:spcAft>
              <a:buClr>
                <a:srgbClr val="51B148"/>
              </a:buClr>
              <a:buSzPts val="2600"/>
              <a:buChar char="■"/>
              <a:defRPr sz="2600" i="1">
                <a:solidFill>
                  <a:srgbClr val="51B148"/>
                </a:solidFill>
              </a:defRPr>
            </a:lvl6pPr>
            <a:lvl7pPr marL="3200400" lvl="6" indent="-393700" algn="l">
              <a:lnSpc>
                <a:spcPct val="100000"/>
              </a:lnSpc>
              <a:spcBef>
                <a:spcPts val="0"/>
              </a:spcBef>
              <a:spcAft>
                <a:spcPts val="0"/>
              </a:spcAft>
              <a:buClr>
                <a:srgbClr val="51B148"/>
              </a:buClr>
              <a:buSzPts val="2600"/>
              <a:buChar char="●"/>
              <a:defRPr sz="2600" i="1">
                <a:solidFill>
                  <a:srgbClr val="51B148"/>
                </a:solidFill>
              </a:defRPr>
            </a:lvl7pPr>
            <a:lvl8pPr marL="3657600" lvl="7" indent="-393700" algn="l">
              <a:lnSpc>
                <a:spcPct val="100000"/>
              </a:lnSpc>
              <a:spcBef>
                <a:spcPts val="0"/>
              </a:spcBef>
              <a:spcAft>
                <a:spcPts val="0"/>
              </a:spcAft>
              <a:buClr>
                <a:srgbClr val="51B148"/>
              </a:buClr>
              <a:buSzPts val="2600"/>
              <a:buChar char="○"/>
              <a:defRPr sz="2600" i="1">
                <a:solidFill>
                  <a:srgbClr val="51B148"/>
                </a:solidFill>
              </a:defRPr>
            </a:lvl8pPr>
            <a:lvl9pPr marL="4114800" lvl="8" indent="-393700" algn="l">
              <a:lnSpc>
                <a:spcPct val="100000"/>
              </a:lnSpc>
              <a:spcBef>
                <a:spcPts val="0"/>
              </a:spcBef>
              <a:spcAft>
                <a:spcPts val="0"/>
              </a:spcAft>
              <a:buClr>
                <a:srgbClr val="51B148"/>
              </a:buClr>
              <a:buSzPts val="2600"/>
              <a:buChar char="■"/>
              <a:defRPr sz="2600" i="1">
                <a:solidFill>
                  <a:srgbClr val="51B148"/>
                </a:solidFill>
              </a:defRPr>
            </a:lvl9pPr>
          </a:lstStyle>
          <a:p>
            <a:endParaRPr/>
          </a:p>
        </p:txBody>
      </p:sp>
      <p:sp>
        <p:nvSpPr>
          <p:cNvPr id="65" name="Google Shape;65;g14857cceb93_0_238"/>
          <p:cNvSpPr txBox="1"/>
          <p:nvPr/>
        </p:nvSpPr>
        <p:spPr>
          <a:xfrm>
            <a:off x="1531725" y="1092169"/>
            <a:ext cx="1957200" cy="653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9600"/>
              <a:buFont typeface="Arial"/>
              <a:buNone/>
            </a:pPr>
            <a:r>
              <a:rPr lang="en" sz="9600" b="0" i="0" u="none" strike="noStrike" cap="none">
                <a:solidFill>
                  <a:srgbClr val="484F56"/>
                </a:solidFill>
                <a:latin typeface="Dosis"/>
                <a:ea typeface="Dosis"/>
                <a:cs typeface="Dosis"/>
                <a:sym typeface="Dosis"/>
              </a:rPr>
              <a:t>“</a:t>
            </a:r>
            <a:endParaRPr sz="9600" b="0" i="0" u="none" strike="noStrike" cap="none">
              <a:solidFill>
                <a:srgbClr val="484F56"/>
              </a:solidFill>
              <a:latin typeface="Dosis"/>
              <a:ea typeface="Dosis"/>
              <a:cs typeface="Dosis"/>
              <a:sym typeface="Dosis"/>
            </a:endParaRPr>
          </a:p>
        </p:txBody>
      </p:sp>
      <p:sp>
        <p:nvSpPr>
          <p:cNvPr id="66" name="Google Shape;66;g14857cceb93_0_238"/>
          <p:cNvSpPr txBox="1">
            <a:spLocks noGrp="1"/>
          </p:cNvSpPr>
          <p:nvPr>
            <p:ph type="sldNum" idx="12"/>
          </p:nvPr>
        </p:nvSpPr>
        <p:spPr>
          <a:xfrm>
            <a:off x="76209"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sp>
        <p:nvSpPr>
          <p:cNvPr id="72" name="Google Shape;72;g22f85152c0b_0_8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
        <p:cNvGrpSpPr/>
        <p:nvPr/>
      </p:nvGrpSpPr>
      <p:grpSpPr>
        <a:xfrm>
          <a:off x="0" y="0"/>
          <a:ext cx="0" cy="0"/>
          <a:chOff x="0" y="0"/>
          <a:chExt cx="0" cy="0"/>
        </a:xfrm>
      </p:grpSpPr>
      <p:sp>
        <p:nvSpPr>
          <p:cNvPr id="74" name="Google Shape;74;g22f85152c0b_0_80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5" name="Google Shape;75;g22f85152c0b_0_80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6" name="Google Shape;76;g22f85152c0b_0_8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sp>
        <p:nvSpPr>
          <p:cNvPr id="78" name="Google Shape;78;g22f85152c0b_0_80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9" name="Google Shape;79;g22f85152c0b_0_8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g22f85152c0b_0_8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2" name="Google Shape;82;g22f85152c0b_0_8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3" name="Google Shape;83;g22f85152c0b_0_8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g22f85152c0b_0_8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 name="Google Shape;86;g22f85152c0b_0_81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7" name="Google Shape;87;g22f85152c0b_0_81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8" name="Google Shape;88;g22f85152c0b_0_8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g22f85152c0b_0_8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1" name="Google Shape;91;g22f85152c0b_0_8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
        <p:cNvGrpSpPr/>
        <p:nvPr/>
      </p:nvGrpSpPr>
      <p:grpSpPr>
        <a:xfrm>
          <a:off x="0" y="0"/>
          <a:ext cx="0" cy="0"/>
          <a:chOff x="0" y="0"/>
          <a:chExt cx="0" cy="0"/>
        </a:xfrm>
      </p:grpSpPr>
      <p:sp>
        <p:nvSpPr>
          <p:cNvPr id="12" name="Google Shape;12;g14857cceb93_0_2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 name="Google Shape;13;g14857cceb93_0_2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Google Shape;93;g22f85152c0b_0_82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4" name="Google Shape;94;g22f85152c0b_0_82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5" name="Google Shape;95;g22f85152c0b_0_8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
        <p:cNvGrpSpPr/>
        <p:nvPr/>
      </p:nvGrpSpPr>
      <p:grpSpPr>
        <a:xfrm>
          <a:off x="0" y="0"/>
          <a:ext cx="0" cy="0"/>
          <a:chOff x="0" y="0"/>
          <a:chExt cx="0" cy="0"/>
        </a:xfrm>
      </p:grpSpPr>
      <p:sp>
        <p:nvSpPr>
          <p:cNvPr id="97" name="Google Shape;97;g22f85152c0b_0_82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8" name="Google Shape;98;g22f85152c0b_0_8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sp>
        <p:nvSpPr>
          <p:cNvPr id="100" name="Google Shape;100;g22f85152c0b_0_82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g22f85152c0b_0_82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2" name="Google Shape;102;g22f85152c0b_0_82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3" name="Google Shape;103;g22f85152c0b_0_82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4" name="Google Shape;104;g22f85152c0b_0_8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sp>
        <p:nvSpPr>
          <p:cNvPr id="106" name="Google Shape;106;g22f85152c0b_0_83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7" name="Google Shape;107;g22f85152c0b_0_8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8"/>
        <p:cNvGrpSpPr/>
        <p:nvPr/>
      </p:nvGrpSpPr>
      <p:grpSpPr>
        <a:xfrm>
          <a:off x="0" y="0"/>
          <a:ext cx="0" cy="0"/>
          <a:chOff x="0" y="0"/>
          <a:chExt cx="0" cy="0"/>
        </a:xfrm>
      </p:grpSpPr>
      <p:sp>
        <p:nvSpPr>
          <p:cNvPr id="109" name="Google Shape;109;g22f85152c0b_0_83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0" name="Google Shape;110;g22f85152c0b_0_83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11" name="Google Shape;111;g22f85152c0b_0_8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6"/>
        <p:cNvGrpSpPr/>
        <p:nvPr/>
      </p:nvGrpSpPr>
      <p:grpSpPr>
        <a:xfrm>
          <a:off x="0" y="0"/>
          <a:ext cx="0" cy="0"/>
          <a:chOff x="0" y="0"/>
          <a:chExt cx="0" cy="0"/>
        </a:xfrm>
      </p:grpSpPr>
      <p:sp>
        <p:nvSpPr>
          <p:cNvPr id="117" name="Google Shape;117;g22f85152c0b_0_54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118" name="Google Shape;118;g22f85152c0b_0_5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
        <p:nvSpPr>
          <p:cNvPr id="120" name="Google Shape;120;g22f85152c0b_0_5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g22f85152c0b_0_5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3" name="Google Shape;123;g22f85152c0b_0_5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4"/>
        <p:cNvGrpSpPr/>
        <p:nvPr/>
      </p:nvGrpSpPr>
      <p:grpSpPr>
        <a:xfrm>
          <a:off x="0" y="0"/>
          <a:ext cx="0" cy="0"/>
          <a:chOff x="0" y="0"/>
          <a:chExt cx="0" cy="0"/>
        </a:xfrm>
      </p:grpSpPr>
      <p:sp>
        <p:nvSpPr>
          <p:cNvPr id="125" name="Google Shape;125;g22f85152c0b_0_5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6" name="Google Shape;126;g22f85152c0b_0_5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27" name="Google Shape;127;g22f85152c0b_0_5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8"/>
        <p:cNvGrpSpPr/>
        <p:nvPr/>
      </p:nvGrpSpPr>
      <p:grpSpPr>
        <a:xfrm>
          <a:off x="0" y="0"/>
          <a:ext cx="0" cy="0"/>
          <a:chOff x="0" y="0"/>
          <a:chExt cx="0" cy="0"/>
        </a:xfrm>
      </p:grpSpPr>
      <p:sp>
        <p:nvSpPr>
          <p:cNvPr id="129" name="Google Shape;129;g22f85152c0b_0_5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0" name="Google Shape;130;g22f85152c0b_0_54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31" name="Google Shape;131;g22f85152c0b_0_54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32" name="Google Shape;132;g22f85152c0b_0_5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
        <p:cNvGrpSpPr/>
        <p:nvPr/>
      </p:nvGrpSpPr>
      <p:grpSpPr>
        <a:xfrm>
          <a:off x="0" y="0"/>
          <a:ext cx="0" cy="0"/>
          <a:chOff x="0" y="0"/>
          <a:chExt cx="0" cy="0"/>
        </a:xfrm>
      </p:grpSpPr>
      <p:sp>
        <p:nvSpPr>
          <p:cNvPr id="15" name="Google Shape;15;g14857cceb93_0_2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6" name="Google Shape;16;g14857cceb93_0_2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
        <p:cNvGrpSpPr/>
        <p:nvPr/>
      </p:nvGrpSpPr>
      <p:grpSpPr>
        <a:xfrm>
          <a:off x="0" y="0"/>
          <a:ext cx="0" cy="0"/>
          <a:chOff x="0" y="0"/>
          <a:chExt cx="0" cy="0"/>
        </a:xfrm>
      </p:grpSpPr>
      <p:sp>
        <p:nvSpPr>
          <p:cNvPr id="134" name="Google Shape;134;g22f85152c0b_0_55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35" name="Google Shape;135;g22f85152c0b_0_55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6" name="Google Shape;136;g22f85152c0b_0_5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7"/>
        <p:cNvGrpSpPr/>
        <p:nvPr/>
      </p:nvGrpSpPr>
      <p:grpSpPr>
        <a:xfrm>
          <a:off x="0" y="0"/>
          <a:ext cx="0" cy="0"/>
          <a:chOff x="0" y="0"/>
          <a:chExt cx="0" cy="0"/>
        </a:xfrm>
      </p:grpSpPr>
      <p:sp>
        <p:nvSpPr>
          <p:cNvPr id="138" name="Google Shape;138;g22f85152c0b_0_55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39" name="Google Shape;139;g22f85152c0b_0_5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0"/>
        <p:cNvGrpSpPr/>
        <p:nvPr/>
      </p:nvGrpSpPr>
      <p:grpSpPr>
        <a:xfrm>
          <a:off x="0" y="0"/>
          <a:ext cx="0" cy="0"/>
          <a:chOff x="0" y="0"/>
          <a:chExt cx="0" cy="0"/>
        </a:xfrm>
      </p:grpSpPr>
      <p:sp>
        <p:nvSpPr>
          <p:cNvPr id="141" name="Google Shape;141;g22f85152c0b_0_55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42" name="Google Shape;142;g22f85152c0b_0_55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43" name="Google Shape;143;g22f85152c0b_0_5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4"/>
        <p:cNvGrpSpPr/>
        <p:nvPr/>
      </p:nvGrpSpPr>
      <p:grpSpPr>
        <a:xfrm>
          <a:off x="0" y="0"/>
          <a:ext cx="0" cy="0"/>
          <a:chOff x="0" y="0"/>
          <a:chExt cx="0" cy="0"/>
        </a:xfrm>
      </p:grpSpPr>
      <p:sp>
        <p:nvSpPr>
          <p:cNvPr id="145" name="Google Shape;145;g22f85152c0b_0_56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46" name="Google Shape;146;g22f85152c0b_0_5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7"/>
        <p:cNvGrpSpPr/>
        <p:nvPr/>
      </p:nvGrpSpPr>
      <p:grpSpPr>
        <a:xfrm>
          <a:off x="0" y="0"/>
          <a:ext cx="0" cy="0"/>
          <a:chOff x="0" y="0"/>
          <a:chExt cx="0" cy="0"/>
        </a:xfrm>
      </p:grpSpPr>
      <p:sp>
        <p:nvSpPr>
          <p:cNvPr id="148" name="Google Shape;148;g22f85152c0b_0_56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22f85152c0b_0_56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50" name="Google Shape;150;g22f85152c0b_0_56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1" name="Google Shape;151;g22f85152c0b_0_56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52" name="Google Shape;152;g22f85152c0b_0_5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3"/>
        <p:cNvGrpSpPr/>
        <p:nvPr/>
      </p:nvGrpSpPr>
      <p:grpSpPr>
        <a:xfrm>
          <a:off x="0" y="0"/>
          <a:ext cx="0" cy="0"/>
          <a:chOff x="0" y="0"/>
          <a:chExt cx="0" cy="0"/>
        </a:xfrm>
      </p:grpSpPr>
      <p:sp>
        <p:nvSpPr>
          <p:cNvPr id="154" name="Google Shape;154;g22f85152c0b_0_57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55" name="Google Shape;155;g22f85152c0b_0_57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156" name="Google Shape;156;g22f85152c0b_0_5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157"/>
        <p:cNvGrpSpPr/>
        <p:nvPr/>
      </p:nvGrpSpPr>
      <p:grpSpPr>
        <a:xfrm>
          <a:off x="0" y="0"/>
          <a:ext cx="0" cy="0"/>
          <a:chOff x="0" y="0"/>
          <a:chExt cx="0" cy="0"/>
        </a:xfrm>
      </p:grpSpPr>
      <p:sp>
        <p:nvSpPr>
          <p:cNvPr id="158" name="Google Shape;158;g22f85152c0b_0_576"/>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482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g22f85152c0b_0_576"/>
          <p:cNvSpPr/>
          <p:nvPr/>
        </p:nvSpPr>
        <p:spPr>
          <a:xfrm>
            <a:off x="0" y="4136135"/>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B8F5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g22f85152c0b_0_576"/>
          <p:cNvSpPr/>
          <p:nvPr/>
        </p:nvSpPr>
        <p:spPr>
          <a:xfrm>
            <a:off x="0" y="0"/>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9BCF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22f85152c0b_0_576"/>
          <p:cNvSpPr/>
          <p:nvPr/>
        </p:nvSpPr>
        <p:spPr>
          <a:xfrm>
            <a:off x="2221665" y="0"/>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51B1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22f85152c0b_0_576"/>
          <p:cNvSpPr txBox="1">
            <a:spLocks noGrp="1"/>
          </p:cNvSpPr>
          <p:nvPr>
            <p:ph type="ctrTitle"/>
          </p:nvPr>
        </p:nvSpPr>
        <p:spPr>
          <a:xfrm>
            <a:off x="4918075" y="1991850"/>
            <a:ext cx="39579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63"/>
        <p:cNvGrpSpPr/>
        <p:nvPr/>
      </p:nvGrpSpPr>
      <p:grpSpPr>
        <a:xfrm>
          <a:off x="0" y="0"/>
          <a:ext cx="0" cy="0"/>
          <a:chOff x="0" y="0"/>
          <a:chExt cx="0" cy="0"/>
        </a:xfrm>
      </p:grpSpPr>
      <p:sp>
        <p:nvSpPr>
          <p:cNvPr id="164" name="Google Shape;164;g22f85152c0b_0_582"/>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482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g22f85152c0b_0_582"/>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rgbClr val="9BCF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22f85152c0b_0_582"/>
          <p:cNvSpPr/>
          <p:nvPr/>
        </p:nvSpPr>
        <p:spPr>
          <a:xfrm>
            <a:off x="7602686" y="3512916"/>
            <a:ext cx="1278848" cy="1021604"/>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51B1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22f85152c0b_0_582"/>
          <p:cNvSpPr/>
          <p:nvPr/>
        </p:nvSpPr>
        <p:spPr>
          <a:xfrm>
            <a:off x="6991883" y="3961149"/>
            <a:ext cx="566286" cy="927029"/>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9BCF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2f85152c0b_0_582"/>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rgbClr val="EEF1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22f85152c0b_0_582"/>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rgbClr val="EEF1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22f85152c0b_0_582"/>
          <p:cNvSpPr/>
          <p:nvPr/>
        </p:nvSpPr>
        <p:spPr>
          <a:xfrm>
            <a:off x="7600940" y="421461"/>
            <a:ext cx="1543076" cy="2686124"/>
          </a:xfrm>
          <a:custGeom>
            <a:avLst/>
            <a:gdLst/>
            <a:ahLst/>
            <a:cxnLst/>
            <a:rect l="l" t="t" r="r" b="b"/>
            <a:pathLst>
              <a:path w="15908" h="27692" extrusionOk="0">
                <a:moveTo>
                  <a:pt x="13846" y="1"/>
                </a:moveTo>
                <a:lnTo>
                  <a:pt x="13128" y="19"/>
                </a:lnTo>
                <a:lnTo>
                  <a:pt x="12428" y="74"/>
                </a:lnTo>
                <a:lnTo>
                  <a:pt x="11729" y="166"/>
                </a:lnTo>
                <a:lnTo>
                  <a:pt x="11047" y="277"/>
                </a:lnTo>
                <a:lnTo>
                  <a:pt x="10384" y="442"/>
                </a:lnTo>
                <a:lnTo>
                  <a:pt x="9722" y="627"/>
                </a:lnTo>
                <a:lnTo>
                  <a:pt x="9077" y="848"/>
                </a:lnTo>
                <a:lnTo>
                  <a:pt x="8451" y="1087"/>
                </a:lnTo>
                <a:lnTo>
                  <a:pt x="7844" y="1363"/>
                </a:lnTo>
                <a:lnTo>
                  <a:pt x="7255" y="1676"/>
                </a:lnTo>
                <a:lnTo>
                  <a:pt x="6665" y="2007"/>
                </a:lnTo>
                <a:lnTo>
                  <a:pt x="6113" y="2357"/>
                </a:lnTo>
                <a:lnTo>
                  <a:pt x="5561" y="2744"/>
                </a:lnTo>
                <a:lnTo>
                  <a:pt x="5045" y="3167"/>
                </a:lnTo>
                <a:lnTo>
                  <a:pt x="4530" y="3591"/>
                </a:lnTo>
                <a:lnTo>
                  <a:pt x="4051" y="4051"/>
                </a:lnTo>
                <a:lnTo>
                  <a:pt x="3591" y="4530"/>
                </a:lnTo>
                <a:lnTo>
                  <a:pt x="3167" y="5045"/>
                </a:lnTo>
                <a:lnTo>
                  <a:pt x="2744" y="5561"/>
                </a:lnTo>
                <a:lnTo>
                  <a:pt x="2357" y="6113"/>
                </a:lnTo>
                <a:lnTo>
                  <a:pt x="2007" y="6666"/>
                </a:lnTo>
                <a:lnTo>
                  <a:pt x="1676" y="7255"/>
                </a:lnTo>
                <a:lnTo>
                  <a:pt x="1363" y="7844"/>
                </a:lnTo>
                <a:lnTo>
                  <a:pt x="1087" y="8452"/>
                </a:lnTo>
                <a:lnTo>
                  <a:pt x="847" y="9078"/>
                </a:lnTo>
                <a:lnTo>
                  <a:pt x="626" y="9722"/>
                </a:lnTo>
                <a:lnTo>
                  <a:pt x="442" y="10385"/>
                </a:lnTo>
                <a:lnTo>
                  <a:pt x="276" y="11048"/>
                </a:lnTo>
                <a:lnTo>
                  <a:pt x="166" y="11729"/>
                </a:lnTo>
                <a:lnTo>
                  <a:pt x="74" y="12428"/>
                </a:lnTo>
                <a:lnTo>
                  <a:pt x="19" y="13128"/>
                </a:lnTo>
                <a:lnTo>
                  <a:pt x="0" y="13846"/>
                </a:lnTo>
                <a:lnTo>
                  <a:pt x="19" y="14564"/>
                </a:lnTo>
                <a:lnTo>
                  <a:pt x="74" y="15264"/>
                </a:lnTo>
                <a:lnTo>
                  <a:pt x="166" y="15964"/>
                </a:lnTo>
                <a:lnTo>
                  <a:pt x="276" y="16645"/>
                </a:lnTo>
                <a:lnTo>
                  <a:pt x="442" y="17308"/>
                </a:lnTo>
                <a:lnTo>
                  <a:pt x="626" y="17970"/>
                </a:lnTo>
                <a:lnTo>
                  <a:pt x="847" y="18615"/>
                </a:lnTo>
                <a:lnTo>
                  <a:pt x="1087" y="19241"/>
                </a:lnTo>
                <a:lnTo>
                  <a:pt x="1363" y="19848"/>
                </a:lnTo>
                <a:lnTo>
                  <a:pt x="1676" y="20438"/>
                </a:lnTo>
                <a:lnTo>
                  <a:pt x="2007" y="21027"/>
                </a:lnTo>
                <a:lnTo>
                  <a:pt x="2357" y="21579"/>
                </a:lnTo>
                <a:lnTo>
                  <a:pt x="2744" y="22131"/>
                </a:lnTo>
                <a:lnTo>
                  <a:pt x="3167" y="22647"/>
                </a:lnTo>
                <a:lnTo>
                  <a:pt x="3591" y="23162"/>
                </a:lnTo>
                <a:lnTo>
                  <a:pt x="4051" y="23641"/>
                </a:lnTo>
                <a:lnTo>
                  <a:pt x="4530" y="24101"/>
                </a:lnTo>
                <a:lnTo>
                  <a:pt x="5045" y="24525"/>
                </a:lnTo>
                <a:lnTo>
                  <a:pt x="5561" y="24948"/>
                </a:lnTo>
                <a:lnTo>
                  <a:pt x="6113" y="25335"/>
                </a:lnTo>
                <a:lnTo>
                  <a:pt x="6665" y="25685"/>
                </a:lnTo>
                <a:lnTo>
                  <a:pt x="7255" y="26016"/>
                </a:lnTo>
                <a:lnTo>
                  <a:pt x="7844" y="26329"/>
                </a:lnTo>
                <a:lnTo>
                  <a:pt x="8451" y="26605"/>
                </a:lnTo>
                <a:lnTo>
                  <a:pt x="9077" y="26845"/>
                </a:lnTo>
                <a:lnTo>
                  <a:pt x="9722" y="27066"/>
                </a:lnTo>
                <a:lnTo>
                  <a:pt x="10384" y="27250"/>
                </a:lnTo>
                <a:lnTo>
                  <a:pt x="11047" y="27416"/>
                </a:lnTo>
                <a:lnTo>
                  <a:pt x="11729" y="27526"/>
                </a:lnTo>
                <a:lnTo>
                  <a:pt x="12428" y="27618"/>
                </a:lnTo>
                <a:lnTo>
                  <a:pt x="13128" y="27673"/>
                </a:lnTo>
                <a:lnTo>
                  <a:pt x="13846" y="27692"/>
                </a:lnTo>
                <a:lnTo>
                  <a:pt x="14361" y="27673"/>
                </a:lnTo>
                <a:lnTo>
                  <a:pt x="14895" y="27655"/>
                </a:lnTo>
                <a:lnTo>
                  <a:pt x="15392" y="27600"/>
                </a:lnTo>
                <a:lnTo>
                  <a:pt x="15908" y="27544"/>
                </a:lnTo>
                <a:lnTo>
                  <a:pt x="15908" y="148"/>
                </a:lnTo>
                <a:lnTo>
                  <a:pt x="15392" y="93"/>
                </a:lnTo>
                <a:lnTo>
                  <a:pt x="14895" y="37"/>
                </a:lnTo>
                <a:lnTo>
                  <a:pt x="14361" y="19"/>
                </a:lnTo>
                <a:lnTo>
                  <a:pt x="13846" y="1"/>
                </a:lnTo>
                <a:close/>
              </a:path>
            </a:pathLst>
          </a:custGeom>
          <a:solidFill>
            <a:srgbClr val="EEF1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22f85152c0b_0_582"/>
          <p:cNvSpPr txBox="1">
            <a:spLocks noGrp="1"/>
          </p:cNvSpPr>
          <p:nvPr>
            <p:ph type="body" idx="1"/>
          </p:nvPr>
        </p:nvSpPr>
        <p:spPr>
          <a:xfrm>
            <a:off x="3344575" y="1323600"/>
            <a:ext cx="3859200" cy="819900"/>
          </a:xfrm>
          <a:prstGeom prst="rect">
            <a:avLst/>
          </a:prstGeom>
          <a:noFill/>
          <a:ln>
            <a:noFill/>
          </a:ln>
        </p:spPr>
        <p:txBody>
          <a:bodyPr spcFirstLastPara="1" wrap="square" lIns="91425" tIns="91425" rIns="91425" bIns="91425" anchor="t" anchorCtr="0">
            <a:noAutofit/>
          </a:bodyPr>
          <a:lstStyle>
            <a:lvl1pPr marL="457200" lvl="0" indent="-393700" algn="l" rtl="0">
              <a:lnSpc>
                <a:spcPct val="100000"/>
              </a:lnSpc>
              <a:spcBef>
                <a:spcPts val="600"/>
              </a:spcBef>
              <a:spcAft>
                <a:spcPts val="0"/>
              </a:spcAft>
              <a:buClr>
                <a:srgbClr val="51B148"/>
              </a:buClr>
              <a:buSzPts val="2600"/>
              <a:buChar char="⊷"/>
              <a:defRPr sz="2600" i="1">
                <a:solidFill>
                  <a:srgbClr val="51B148"/>
                </a:solidFill>
              </a:defRPr>
            </a:lvl1pPr>
            <a:lvl2pPr marL="914400" lvl="1" indent="-393700" algn="l" rtl="0">
              <a:lnSpc>
                <a:spcPct val="100000"/>
              </a:lnSpc>
              <a:spcBef>
                <a:spcPts val="0"/>
              </a:spcBef>
              <a:spcAft>
                <a:spcPts val="0"/>
              </a:spcAft>
              <a:buClr>
                <a:srgbClr val="51B148"/>
              </a:buClr>
              <a:buSzPts val="2600"/>
              <a:buChar char="⊶"/>
              <a:defRPr sz="2600" i="1">
                <a:solidFill>
                  <a:srgbClr val="51B148"/>
                </a:solidFill>
              </a:defRPr>
            </a:lvl2pPr>
            <a:lvl3pPr marL="1371600" lvl="2" indent="-393700" algn="l" rtl="0">
              <a:lnSpc>
                <a:spcPct val="100000"/>
              </a:lnSpc>
              <a:spcBef>
                <a:spcPts val="0"/>
              </a:spcBef>
              <a:spcAft>
                <a:spcPts val="0"/>
              </a:spcAft>
              <a:buClr>
                <a:srgbClr val="51B148"/>
              </a:buClr>
              <a:buSzPts val="2600"/>
              <a:buChar char="⊸"/>
              <a:defRPr sz="2600" i="1">
                <a:solidFill>
                  <a:srgbClr val="51B148"/>
                </a:solidFill>
              </a:defRPr>
            </a:lvl3pPr>
            <a:lvl4pPr marL="1828800" lvl="3" indent="-393700" algn="l" rtl="0">
              <a:lnSpc>
                <a:spcPct val="100000"/>
              </a:lnSpc>
              <a:spcBef>
                <a:spcPts val="0"/>
              </a:spcBef>
              <a:spcAft>
                <a:spcPts val="0"/>
              </a:spcAft>
              <a:buClr>
                <a:srgbClr val="51B148"/>
              </a:buClr>
              <a:buSzPts val="2600"/>
              <a:buChar char="●"/>
              <a:defRPr sz="2600" i="1">
                <a:solidFill>
                  <a:srgbClr val="51B148"/>
                </a:solidFill>
              </a:defRPr>
            </a:lvl4pPr>
            <a:lvl5pPr marL="2286000" lvl="4" indent="-393700" algn="l" rtl="0">
              <a:lnSpc>
                <a:spcPct val="100000"/>
              </a:lnSpc>
              <a:spcBef>
                <a:spcPts val="0"/>
              </a:spcBef>
              <a:spcAft>
                <a:spcPts val="0"/>
              </a:spcAft>
              <a:buClr>
                <a:srgbClr val="51B148"/>
              </a:buClr>
              <a:buSzPts val="2600"/>
              <a:buChar char="○"/>
              <a:defRPr sz="2600" i="1">
                <a:solidFill>
                  <a:srgbClr val="51B148"/>
                </a:solidFill>
              </a:defRPr>
            </a:lvl5pPr>
            <a:lvl6pPr marL="2743200" lvl="5" indent="-393700" algn="l" rtl="0">
              <a:lnSpc>
                <a:spcPct val="100000"/>
              </a:lnSpc>
              <a:spcBef>
                <a:spcPts val="0"/>
              </a:spcBef>
              <a:spcAft>
                <a:spcPts val="0"/>
              </a:spcAft>
              <a:buClr>
                <a:srgbClr val="51B148"/>
              </a:buClr>
              <a:buSzPts val="2600"/>
              <a:buChar char="■"/>
              <a:defRPr sz="2600" i="1">
                <a:solidFill>
                  <a:srgbClr val="51B148"/>
                </a:solidFill>
              </a:defRPr>
            </a:lvl6pPr>
            <a:lvl7pPr marL="3200400" lvl="6" indent="-393700" algn="l" rtl="0">
              <a:lnSpc>
                <a:spcPct val="100000"/>
              </a:lnSpc>
              <a:spcBef>
                <a:spcPts val="0"/>
              </a:spcBef>
              <a:spcAft>
                <a:spcPts val="0"/>
              </a:spcAft>
              <a:buClr>
                <a:srgbClr val="51B148"/>
              </a:buClr>
              <a:buSzPts val="2600"/>
              <a:buChar char="●"/>
              <a:defRPr sz="2600" i="1">
                <a:solidFill>
                  <a:srgbClr val="51B148"/>
                </a:solidFill>
              </a:defRPr>
            </a:lvl7pPr>
            <a:lvl8pPr marL="3657600" lvl="7" indent="-393700" algn="l" rtl="0">
              <a:lnSpc>
                <a:spcPct val="100000"/>
              </a:lnSpc>
              <a:spcBef>
                <a:spcPts val="0"/>
              </a:spcBef>
              <a:spcAft>
                <a:spcPts val="0"/>
              </a:spcAft>
              <a:buClr>
                <a:srgbClr val="51B148"/>
              </a:buClr>
              <a:buSzPts val="2600"/>
              <a:buChar char="○"/>
              <a:defRPr sz="2600" i="1">
                <a:solidFill>
                  <a:srgbClr val="51B148"/>
                </a:solidFill>
              </a:defRPr>
            </a:lvl8pPr>
            <a:lvl9pPr marL="4114800" lvl="8" indent="-393700" algn="l" rtl="0">
              <a:lnSpc>
                <a:spcPct val="100000"/>
              </a:lnSpc>
              <a:spcBef>
                <a:spcPts val="0"/>
              </a:spcBef>
              <a:spcAft>
                <a:spcPts val="0"/>
              </a:spcAft>
              <a:buClr>
                <a:srgbClr val="51B148"/>
              </a:buClr>
              <a:buSzPts val="2600"/>
              <a:buChar char="■"/>
              <a:defRPr sz="2600" i="1">
                <a:solidFill>
                  <a:srgbClr val="51B148"/>
                </a:solidFill>
              </a:defRPr>
            </a:lvl9pPr>
          </a:lstStyle>
          <a:p>
            <a:endParaRPr/>
          </a:p>
        </p:txBody>
      </p:sp>
      <p:sp>
        <p:nvSpPr>
          <p:cNvPr id="172" name="Google Shape;172;g22f85152c0b_0_582"/>
          <p:cNvSpPr txBox="1"/>
          <p:nvPr/>
        </p:nvSpPr>
        <p:spPr>
          <a:xfrm>
            <a:off x="1531725" y="1092169"/>
            <a:ext cx="1957200" cy="653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9600"/>
              <a:buFont typeface="Arial"/>
              <a:buNone/>
            </a:pPr>
            <a:r>
              <a:rPr lang="en" sz="9600" b="0" i="0" u="none" strike="noStrike" cap="none">
                <a:solidFill>
                  <a:srgbClr val="484F56"/>
                </a:solidFill>
                <a:latin typeface="Dosis"/>
                <a:ea typeface="Dosis"/>
                <a:cs typeface="Dosis"/>
                <a:sym typeface="Dosis"/>
              </a:rPr>
              <a:t>“</a:t>
            </a:r>
            <a:endParaRPr sz="9600" b="0" i="0" u="none" strike="noStrike" cap="none">
              <a:solidFill>
                <a:srgbClr val="484F56"/>
              </a:solidFill>
              <a:latin typeface="Dosis"/>
              <a:ea typeface="Dosis"/>
              <a:cs typeface="Dosis"/>
              <a:sym typeface="Dosis"/>
            </a:endParaRPr>
          </a:p>
        </p:txBody>
      </p:sp>
      <p:sp>
        <p:nvSpPr>
          <p:cNvPr id="173" name="Google Shape;173;g22f85152c0b_0_582"/>
          <p:cNvSpPr txBox="1">
            <a:spLocks noGrp="1"/>
          </p:cNvSpPr>
          <p:nvPr>
            <p:ph type="sldNum" idx="12"/>
          </p:nvPr>
        </p:nvSpPr>
        <p:spPr>
          <a:xfrm>
            <a:off x="76209"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51B148"/>
                </a:solidFill>
                <a:latin typeface="Dosis ExtraLight"/>
                <a:ea typeface="Dosis ExtraLight"/>
                <a:cs typeface="Dosis ExtraLight"/>
                <a:sym typeface="Dosis Extra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g14857cceb93_0_1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g14857cceb93_0_1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 name="Google Shape;20;g14857cceb93_0_1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g14857cceb93_0_2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g14857cceb93_0_20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g14857cceb93_0_20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g14857cceb93_0_2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g14857cceb93_0_19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8" name="Google Shape;28;g14857cceb93_0_19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9" name="Google Shape;29;g14857cceb93_0_1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g14857cceb93_0_19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2" name="Google Shape;32;g14857cceb93_0_1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g14857cceb93_0_21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5" name="Google Shape;35;g14857cceb93_0_21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g14857cceb93_0_2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g14857cceb93_0_21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9" name="Google Shape;39;g14857cceb93_0_2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BF8CE"/>
        </a:solidFill>
        <a:effectLst/>
      </p:bgPr>
    </p:bg>
    <p:spTree>
      <p:nvGrpSpPr>
        <p:cNvPr id="1" name="Shape 5"/>
        <p:cNvGrpSpPr/>
        <p:nvPr/>
      </p:nvGrpSpPr>
      <p:grpSpPr>
        <a:xfrm>
          <a:off x="0" y="0"/>
          <a:ext cx="0" cy="0"/>
          <a:chOff x="0" y="0"/>
          <a:chExt cx="0" cy="0"/>
        </a:xfrm>
      </p:grpSpPr>
      <p:sp>
        <p:nvSpPr>
          <p:cNvPr id="6" name="Google Shape;6;g14857cceb93_0_1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14857cceb93_0_18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g14857cceb93_0_1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7"/>
        <p:cNvGrpSpPr/>
        <p:nvPr/>
      </p:nvGrpSpPr>
      <p:grpSpPr>
        <a:xfrm>
          <a:off x="0" y="0"/>
          <a:ext cx="0" cy="0"/>
          <a:chOff x="0" y="0"/>
          <a:chExt cx="0" cy="0"/>
        </a:xfrm>
      </p:grpSpPr>
      <p:sp>
        <p:nvSpPr>
          <p:cNvPr id="68" name="Google Shape;68;g22f85152c0b_0_7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9" name="Google Shape;69;g22f85152c0b_0_7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0" name="Google Shape;70;g22f85152c0b_0_7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FBF8CE"/>
        </a:solidFill>
        <a:effectLst/>
      </p:bgPr>
    </p:bg>
    <p:spTree>
      <p:nvGrpSpPr>
        <p:cNvPr id="1" name="Shape 112"/>
        <p:cNvGrpSpPr/>
        <p:nvPr/>
      </p:nvGrpSpPr>
      <p:grpSpPr>
        <a:xfrm>
          <a:off x="0" y="0"/>
          <a:ext cx="0" cy="0"/>
          <a:chOff x="0" y="0"/>
          <a:chExt cx="0" cy="0"/>
        </a:xfrm>
      </p:grpSpPr>
      <p:sp>
        <p:nvSpPr>
          <p:cNvPr id="113" name="Google Shape;113;g22f85152c0b_0_5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4" name="Google Shape;114;g22f85152c0b_0_5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15" name="Google Shape;115;g22f85152c0b_0_5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hyperlink" Target="http://recognition.arborday.org" TargetMode="External"/><Relationship Id="rId7" Type="http://schemas.openxmlformats.org/officeDocument/2006/relationships/hyperlink" Target="https://recognition.arborday.org/"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slide" Target="slide9.xml"/><Relationship Id="rId4" Type="http://schemas.openxmlformats.org/officeDocument/2006/relationships/slide" Target="slide23.xml"/></Relationships>
</file>

<file path=ppt/slides/_rels/slide14.xml.rels><?xml version="1.0" encoding="UTF-8" standalone="yes"?>
<Relationships xmlns="http://schemas.openxmlformats.org/package/2006/relationships"><Relationship Id="rId3" Type="http://schemas.openxmlformats.org/officeDocument/2006/relationships/hyperlink" Target="https://recognition.arborday.org/"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slide" Target="slide9.xml"/><Relationship Id="rId5" Type="http://schemas.openxmlformats.org/officeDocument/2006/relationships/slide" Target="slide2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slide" Target="slide23.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slide" Target="slide9.xml"/><Relationship Id="rId4" Type="http://schemas.openxmlformats.org/officeDocument/2006/relationships/slide" Target="slide23.xml"/></Relationships>
</file>

<file path=ppt/slides/_rels/slide1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slide" Target="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slide" Target="slide9.xml"/><Relationship Id="rId4"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recognition.arborday.org" TargetMode="External"/><Relationship Id="rId7" Type="http://schemas.openxmlformats.org/officeDocument/2006/relationships/slide" Target="slide9.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slide" Target="slide23.xml"/><Relationship Id="rId5" Type="http://schemas.openxmlformats.org/officeDocument/2006/relationships/hyperlink" Target="https://recognition.arborday.org/" TargetMode="Externa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recognition.arborday.org/"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slide" Target="slide9.xml"/><Relationship Id="rId5" Type="http://schemas.openxmlformats.org/officeDocument/2006/relationships/slide" Target="slide2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slide" Target="slide9.xml"/><Relationship Id="rId5" Type="http://schemas.openxmlformats.org/officeDocument/2006/relationships/slide" Target="slide2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arborday.org/programs/treecityusa/" TargetMode="External"/><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hyperlink" Target="https://www.arborday.org/programs/tree-campus-k-12/" TargetMode="External"/><Relationship Id="rId4" Type="http://schemas.openxmlformats.org/officeDocument/2006/relationships/hyperlink" Target="https://www.arborday.org/programs/tree-campus-higher-educatio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lnr.hawaii.gov/forestry/lap/kaulunani/enewsletter/"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hyperlink" Target="https://www.instagram.com/kaulunani/?hl=en" TargetMode="External"/><Relationship Id="rId4" Type="http://schemas.openxmlformats.org/officeDocument/2006/relationships/hyperlink" Target="http://kaulunani.or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mailto:dberry@arborday.org" TargetMode="External"/><Relationship Id="rId3" Type="http://schemas.openxmlformats.org/officeDocument/2006/relationships/image" Target="../media/image33.png"/><Relationship Id="rId7" Type="http://schemas.openxmlformats.org/officeDocument/2006/relationships/hyperlink" Target="mailto:lea.a.kaahaaina.researcher@hawaii.gov" TargetMode="Externa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jpg"/><Relationship Id="rId3" Type="http://schemas.openxmlformats.org/officeDocument/2006/relationships/hyperlink" Target="https://dlnr.hawaii.gov/forestry/lap/kaulunani/grants/" TargetMode="External"/><Relationship Id="rId7" Type="http://schemas.openxmlformats.org/officeDocument/2006/relationships/hyperlink" Target="https://dlnr.hawaii.gov/forestry/lap/kaulunani/arbor-day-in-hawaii/" TargetMode="External"/><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hyperlink" Target="https://www.fs.usda.gov/research/projects/stew-map" TargetMode="External"/><Relationship Id="rId5" Type="http://schemas.openxmlformats.org/officeDocument/2006/relationships/hyperlink" Target="https://dlnr.hawaii.gov/forestry/lap/kaulunani/tree-city-usa/" TargetMode="Externa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hyperlink" Target="https://dlnr.hawaii.gov/forestry/lap/kaulunani/tree-canopy-viewer-hawai%ca%bbi/" TargetMode="External"/><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slide" Target="slid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f56473fd68_0_3"/>
          <p:cNvSpPr/>
          <p:nvPr/>
        </p:nvSpPr>
        <p:spPr>
          <a:xfrm>
            <a:off x="4105175" y="0"/>
            <a:ext cx="5038800" cy="3818100"/>
          </a:xfrm>
          <a:prstGeom prst="rect">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 name="Google Shape;179;g2f56473fd68_0_3"/>
          <p:cNvSpPr/>
          <p:nvPr/>
        </p:nvSpPr>
        <p:spPr>
          <a:xfrm>
            <a:off x="0" y="3818125"/>
            <a:ext cx="9144000" cy="1325400"/>
          </a:xfrm>
          <a:prstGeom prst="rect">
            <a:avLst/>
          </a:prstGeom>
          <a:solidFill>
            <a:srgbClr val="708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08C69"/>
              </a:solidFill>
              <a:latin typeface="Arial"/>
              <a:ea typeface="Arial"/>
              <a:cs typeface="Arial"/>
              <a:sym typeface="Arial"/>
            </a:endParaRPr>
          </a:p>
        </p:txBody>
      </p:sp>
      <p:grpSp>
        <p:nvGrpSpPr>
          <p:cNvPr id="180" name="Google Shape;180;g2f56473fd68_0_3"/>
          <p:cNvGrpSpPr/>
          <p:nvPr/>
        </p:nvGrpSpPr>
        <p:grpSpPr>
          <a:xfrm>
            <a:off x="7423077" y="4494034"/>
            <a:ext cx="1632948" cy="544057"/>
            <a:chOff x="7423077" y="4494034"/>
            <a:chExt cx="1632948" cy="544057"/>
          </a:xfrm>
        </p:grpSpPr>
        <p:pic>
          <p:nvPicPr>
            <p:cNvPr id="181" name="Google Shape;181;g2f56473fd68_0_3"/>
            <p:cNvPicPr preferRelativeResize="0"/>
            <p:nvPr/>
          </p:nvPicPr>
          <p:blipFill rotWithShape="1">
            <a:blip r:embed="rId3">
              <a:alphaModFix/>
            </a:blip>
            <a:srcRect/>
            <a:stretch/>
          </p:blipFill>
          <p:spPr>
            <a:xfrm>
              <a:off x="7990130" y="4494038"/>
              <a:ext cx="544056" cy="544054"/>
            </a:xfrm>
            <a:prstGeom prst="rect">
              <a:avLst/>
            </a:prstGeom>
            <a:noFill/>
            <a:ln>
              <a:noFill/>
            </a:ln>
          </p:spPr>
        </p:pic>
        <p:pic>
          <p:nvPicPr>
            <p:cNvPr id="182" name="Google Shape;182;g2f56473fd68_0_3"/>
            <p:cNvPicPr preferRelativeResize="0"/>
            <p:nvPr/>
          </p:nvPicPr>
          <p:blipFill rotWithShape="1">
            <a:blip r:embed="rId4">
              <a:alphaModFix/>
            </a:blip>
            <a:srcRect/>
            <a:stretch/>
          </p:blipFill>
          <p:spPr>
            <a:xfrm>
              <a:off x="7423077" y="4494034"/>
              <a:ext cx="544057" cy="544054"/>
            </a:xfrm>
            <a:prstGeom prst="rect">
              <a:avLst/>
            </a:prstGeom>
            <a:noFill/>
            <a:ln>
              <a:noFill/>
            </a:ln>
          </p:spPr>
        </p:pic>
        <p:pic>
          <p:nvPicPr>
            <p:cNvPr id="183" name="Google Shape;183;g2f56473fd68_0_3"/>
            <p:cNvPicPr preferRelativeResize="0"/>
            <p:nvPr/>
          </p:nvPicPr>
          <p:blipFill rotWithShape="1">
            <a:blip r:embed="rId5">
              <a:alphaModFix/>
            </a:blip>
            <a:srcRect/>
            <a:stretch/>
          </p:blipFill>
          <p:spPr>
            <a:xfrm>
              <a:off x="8557172" y="4515338"/>
              <a:ext cx="498853" cy="501486"/>
            </a:xfrm>
            <a:prstGeom prst="rect">
              <a:avLst/>
            </a:prstGeom>
            <a:noFill/>
            <a:ln>
              <a:noFill/>
            </a:ln>
          </p:spPr>
        </p:pic>
      </p:grpSp>
      <p:sp>
        <p:nvSpPr>
          <p:cNvPr id="184" name="Google Shape;184;g2f56473fd68_0_3"/>
          <p:cNvSpPr txBox="1"/>
          <p:nvPr/>
        </p:nvSpPr>
        <p:spPr>
          <a:xfrm>
            <a:off x="212850" y="801888"/>
            <a:ext cx="3776700" cy="2493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708C69"/>
                </a:solidFill>
                <a:latin typeface="Poppins Black"/>
                <a:ea typeface="Poppins Black"/>
                <a:cs typeface="Poppins Black"/>
                <a:sym typeface="Poppins Black"/>
              </a:rPr>
              <a:t>BECOMING A TREE CAMPUS</a:t>
            </a:r>
            <a:endParaRPr sz="5000">
              <a:solidFill>
                <a:srgbClr val="708C69"/>
              </a:solidFill>
              <a:latin typeface="Poppins ExtraBold"/>
              <a:ea typeface="Poppins ExtraBold"/>
              <a:cs typeface="Poppins ExtraBold"/>
              <a:sym typeface="Poppins ExtraBold"/>
            </a:endParaRPr>
          </a:p>
        </p:txBody>
      </p:sp>
      <p:sp>
        <p:nvSpPr>
          <p:cNvPr id="185" name="Google Shape;185;g2f56473fd68_0_3"/>
          <p:cNvSpPr txBox="1"/>
          <p:nvPr/>
        </p:nvSpPr>
        <p:spPr>
          <a:xfrm>
            <a:off x="261000" y="3883825"/>
            <a:ext cx="8622000" cy="63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BF8CE"/>
                </a:solidFill>
                <a:latin typeface="Poppins"/>
                <a:ea typeface="Poppins"/>
                <a:cs typeface="Poppins"/>
                <a:sym typeface="Poppins"/>
              </a:rPr>
              <a:t>Leʻa Kaʻahaʻaina</a:t>
            </a:r>
            <a:r>
              <a:rPr lang="en" sz="1600">
                <a:solidFill>
                  <a:srgbClr val="FBF8CE"/>
                </a:solidFill>
                <a:latin typeface="Poppins"/>
                <a:ea typeface="Poppins"/>
                <a:cs typeface="Poppins"/>
                <a:sym typeface="Poppins"/>
              </a:rPr>
              <a:t>, Communications &amp; Outreach</a:t>
            </a:r>
            <a:endParaRPr sz="1600">
              <a:solidFill>
                <a:srgbClr val="FBF8CE"/>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 sz="1600" b="1">
                <a:solidFill>
                  <a:srgbClr val="FBF8CE"/>
                </a:solidFill>
                <a:latin typeface="Poppins"/>
                <a:ea typeface="Poppins"/>
                <a:cs typeface="Poppins"/>
                <a:sym typeface="Poppins"/>
              </a:rPr>
              <a:t>Skye Haraga</a:t>
            </a:r>
            <a:r>
              <a:rPr lang="en" sz="1600">
                <a:solidFill>
                  <a:srgbClr val="FBF8CE"/>
                </a:solidFill>
                <a:latin typeface="Poppins"/>
                <a:ea typeface="Poppins"/>
                <a:cs typeface="Poppins"/>
                <a:sym typeface="Poppins"/>
              </a:rPr>
              <a:t>, Kupu ʻĀina Corps Member</a:t>
            </a:r>
            <a:endParaRPr sz="1600">
              <a:solidFill>
                <a:srgbClr val="FBF8CE"/>
              </a:solidFill>
              <a:latin typeface="Poppins"/>
              <a:ea typeface="Poppins"/>
              <a:cs typeface="Poppins"/>
              <a:sym typeface="Poppins"/>
            </a:endParaRPr>
          </a:p>
          <a:p>
            <a:pPr marL="0" lvl="0" indent="0" algn="ctr" rtl="0">
              <a:spcBef>
                <a:spcPts val="0"/>
              </a:spcBef>
              <a:spcAft>
                <a:spcPts val="0"/>
              </a:spcAft>
              <a:buNone/>
            </a:pPr>
            <a:endParaRPr sz="400">
              <a:solidFill>
                <a:srgbClr val="FBF8CE"/>
              </a:solidFill>
              <a:latin typeface="Poppins"/>
              <a:ea typeface="Poppins"/>
              <a:cs typeface="Poppins"/>
              <a:sym typeface="Poppins"/>
            </a:endParaRPr>
          </a:p>
          <a:p>
            <a:pPr marL="0" lvl="0" indent="0" algn="ctr" rtl="0">
              <a:spcBef>
                <a:spcPts val="0"/>
              </a:spcBef>
              <a:spcAft>
                <a:spcPts val="0"/>
              </a:spcAft>
              <a:buNone/>
            </a:pPr>
            <a:r>
              <a:rPr lang="en" sz="1600" i="1">
                <a:solidFill>
                  <a:srgbClr val="FBF8CE"/>
                </a:solidFill>
                <a:latin typeface="Poppins"/>
                <a:ea typeface="Poppins"/>
                <a:cs typeface="Poppins"/>
                <a:sym typeface="Poppins"/>
              </a:rPr>
              <a:t>Kaulunani Urban &amp; Community Forestry</a:t>
            </a:r>
            <a:endParaRPr sz="1600" i="1">
              <a:solidFill>
                <a:srgbClr val="FBF8CE"/>
              </a:solidFill>
              <a:latin typeface="Poppins"/>
              <a:ea typeface="Poppins"/>
              <a:cs typeface="Poppins"/>
              <a:sym typeface="Poppins"/>
            </a:endParaRPr>
          </a:p>
          <a:p>
            <a:pPr marL="0" lvl="0" indent="0" algn="ctr" rtl="0">
              <a:spcBef>
                <a:spcPts val="0"/>
              </a:spcBef>
              <a:spcAft>
                <a:spcPts val="0"/>
              </a:spcAft>
              <a:buNone/>
            </a:pPr>
            <a:r>
              <a:rPr lang="en" sz="1200" i="1">
                <a:solidFill>
                  <a:srgbClr val="FBF8CE"/>
                </a:solidFill>
                <a:latin typeface="Poppins"/>
                <a:ea typeface="Poppins"/>
                <a:cs typeface="Poppins"/>
                <a:sym typeface="Poppins"/>
              </a:rPr>
              <a:t>September 2024</a:t>
            </a:r>
            <a:endParaRPr sz="1200" i="1">
              <a:solidFill>
                <a:srgbClr val="FBF8CE"/>
              </a:solidFill>
              <a:latin typeface="Poppins"/>
              <a:ea typeface="Poppins"/>
              <a:cs typeface="Poppins"/>
              <a:sym typeface="Poppins"/>
            </a:endParaRPr>
          </a:p>
        </p:txBody>
      </p:sp>
      <p:pic>
        <p:nvPicPr>
          <p:cNvPr id="186" name="Google Shape;186;g2f56473fd68_0_3"/>
          <p:cNvPicPr preferRelativeResize="0"/>
          <p:nvPr/>
        </p:nvPicPr>
        <p:blipFill rotWithShape="1">
          <a:blip r:embed="rId6">
            <a:alphaModFix/>
          </a:blip>
          <a:srcRect r="3781" b="2600"/>
          <a:stretch/>
        </p:blipFill>
        <p:spPr>
          <a:xfrm>
            <a:off x="4252863" y="273638"/>
            <a:ext cx="4743424" cy="3200475"/>
          </a:xfrm>
          <a:prstGeom prst="rect">
            <a:avLst/>
          </a:prstGeom>
          <a:noFill/>
          <a:ln>
            <a:noFill/>
          </a:ln>
        </p:spPr>
      </p:pic>
      <p:sp>
        <p:nvSpPr>
          <p:cNvPr id="187" name="Google Shape;187;g2f56473fd68_0_3"/>
          <p:cNvSpPr txBox="1"/>
          <p:nvPr/>
        </p:nvSpPr>
        <p:spPr>
          <a:xfrm>
            <a:off x="4080563" y="3387150"/>
            <a:ext cx="5088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FBF8CE"/>
                </a:solidFill>
                <a:latin typeface="Poppins Light"/>
                <a:ea typeface="Poppins Light"/>
                <a:cs typeface="Poppins Light"/>
                <a:sym typeface="Poppins Light"/>
              </a:rPr>
              <a:t>2023 Arbor Day celebration at Aliamanu Military Reservation.</a:t>
            </a:r>
            <a:endParaRPr sz="1000">
              <a:solidFill>
                <a:srgbClr val="FBF8CE"/>
              </a:solidFill>
              <a:latin typeface="Poppins Light"/>
              <a:ea typeface="Poppins Light"/>
              <a:cs typeface="Poppins Light"/>
              <a:sym typeface="Poppi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936E"/>
        </a:solidFill>
        <a:effectLst/>
      </p:bgPr>
    </p:bg>
    <p:spTree>
      <p:nvGrpSpPr>
        <p:cNvPr id="1" name="Shape 311"/>
        <p:cNvGrpSpPr/>
        <p:nvPr/>
      </p:nvGrpSpPr>
      <p:grpSpPr>
        <a:xfrm>
          <a:off x="0" y="0"/>
          <a:ext cx="0" cy="0"/>
          <a:chOff x="0" y="0"/>
          <a:chExt cx="0" cy="0"/>
        </a:xfrm>
      </p:grpSpPr>
      <p:sp>
        <p:nvSpPr>
          <p:cNvPr id="312" name="Google Shape;312;g2e664578aa7_0_326"/>
          <p:cNvSpPr txBox="1">
            <a:spLocks noGrp="1"/>
          </p:cNvSpPr>
          <p:nvPr>
            <p:ph type="sldNum" idx="12"/>
          </p:nvPr>
        </p:nvSpPr>
        <p:spPr>
          <a:xfrm>
            <a:off x="84983" y="4663217"/>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 b="1">
                <a:solidFill>
                  <a:srgbClr val="FBF8CE"/>
                </a:solidFill>
                <a:latin typeface="Poppins"/>
                <a:ea typeface="Poppins"/>
                <a:cs typeface="Poppins"/>
                <a:sym typeface="Poppins"/>
              </a:rPr>
              <a:t>10</a:t>
            </a:fld>
            <a:endParaRPr b="1">
              <a:solidFill>
                <a:srgbClr val="FBF8CE"/>
              </a:solidFill>
              <a:latin typeface="Poppins"/>
              <a:ea typeface="Poppins"/>
              <a:cs typeface="Poppins"/>
              <a:sym typeface="Poppins"/>
            </a:endParaRPr>
          </a:p>
        </p:txBody>
      </p:sp>
      <p:sp>
        <p:nvSpPr>
          <p:cNvPr id="313" name="Google Shape;313;g2e664578aa7_0_326"/>
          <p:cNvSpPr txBox="1"/>
          <p:nvPr/>
        </p:nvSpPr>
        <p:spPr>
          <a:xfrm>
            <a:off x="463500" y="209975"/>
            <a:ext cx="8217000" cy="1339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 sz="5500">
                <a:solidFill>
                  <a:srgbClr val="FBF8CE"/>
                </a:solidFill>
                <a:latin typeface="Poppins Black"/>
                <a:ea typeface="Poppins Black"/>
                <a:cs typeface="Poppins Black"/>
                <a:sym typeface="Poppins Black"/>
              </a:rPr>
              <a:t>APPLYING</a:t>
            </a:r>
            <a:endParaRPr sz="5500">
              <a:solidFill>
                <a:srgbClr val="FBF8CE"/>
              </a:solidFill>
              <a:latin typeface="Poppins Black"/>
              <a:ea typeface="Poppins Black"/>
              <a:cs typeface="Poppins Black"/>
              <a:sym typeface="Poppins Black"/>
            </a:endParaRPr>
          </a:p>
          <a:p>
            <a:pPr marL="0" marR="0" lvl="0" indent="0" algn="ctr" rtl="0">
              <a:lnSpc>
                <a:spcPct val="100000"/>
              </a:lnSpc>
              <a:spcBef>
                <a:spcPts val="0"/>
              </a:spcBef>
              <a:spcAft>
                <a:spcPts val="0"/>
              </a:spcAft>
              <a:buClr>
                <a:srgbClr val="000000"/>
              </a:buClr>
              <a:buSzPts val="5000"/>
              <a:buFont typeface="Arial"/>
              <a:buNone/>
            </a:pPr>
            <a:r>
              <a:rPr lang="en" sz="2000">
                <a:solidFill>
                  <a:srgbClr val="FBF8CE"/>
                </a:solidFill>
                <a:latin typeface="Poppins"/>
                <a:ea typeface="Poppins"/>
                <a:cs typeface="Poppins"/>
                <a:sym typeface="Poppins"/>
              </a:rPr>
              <a:t>TREE CAMPUS HIGHER EDUCATION </a:t>
            </a:r>
            <a:endParaRPr sz="2000" i="0" u="none" strike="noStrike" cap="none">
              <a:solidFill>
                <a:srgbClr val="FBF8CE"/>
              </a:solidFill>
              <a:latin typeface="Poppins"/>
              <a:ea typeface="Poppins"/>
              <a:cs typeface="Poppins"/>
              <a:sym typeface="Poppins"/>
            </a:endParaRPr>
          </a:p>
        </p:txBody>
      </p:sp>
      <p:pic>
        <p:nvPicPr>
          <p:cNvPr id="314" name="Google Shape;314;g2e664578aa7_0_326"/>
          <p:cNvPicPr preferRelativeResize="0"/>
          <p:nvPr/>
        </p:nvPicPr>
        <p:blipFill>
          <a:blip r:embed="rId3">
            <a:alphaModFix/>
          </a:blip>
          <a:stretch>
            <a:fillRect/>
          </a:stretch>
        </p:blipFill>
        <p:spPr>
          <a:xfrm>
            <a:off x="214175" y="1725425"/>
            <a:ext cx="2816061" cy="2816051"/>
          </a:xfrm>
          <a:prstGeom prst="rect">
            <a:avLst/>
          </a:prstGeom>
          <a:noFill/>
          <a:ln>
            <a:noFill/>
          </a:ln>
        </p:spPr>
      </p:pic>
      <p:pic>
        <p:nvPicPr>
          <p:cNvPr id="315" name="Google Shape;315;g2e664578aa7_0_326"/>
          <p:cNvPicPr preferRelativeResize="0"/>
          <p:nvPr/>
        </p:nvPicPr>
        <p:blipFill>
          <a:blip r:embed="rId4">
            <a:alphaModFix/>
          </a:blip>
          <a:stretch>
            <a:fillRect/>
          </a:stretch>
        </p:blipFill>
        <p:spPr>
          <a:xfrm>
            <a:off x="3163974" y="1725425"/>
            <a:ext cx="2816061" cy="2816051"/>
          </a:xfrm>
          <a:prstGeom prst="rect">
            <a:avLst/>
          </a:prstGeom>
          <a:noFill/>
          <a:ln>
            <a:noFill/>
          </a:ln>
        </p:spPr>
      </p:pic>
      <p:pic>
        <p:nvPicPr>
          <p:cNvPr id="316" name="Google Shape;316;g2e664578aa7_0_326"/>
          <p:cNvPicPr preferRelativeResize="0"/>
          <p:nvPr/>
        </p:nvPicPr>
        <p:blipFill rotWithShape="1">
          <a:blip r:embed="rId5">
            <a:alphaModFix/>
          </a:blip>
          <a:srcRect t="33351"/>
          <a:stretch/>
        </p:blipFill>
        <p:spPr>
          <a:xfrm>
            <a:off x="6113775" y="1725425"/>
            <a:ext cx="2816050" cy="2816051"/>
          </a:xfrm>
          <a:prstGeom prst="rect">
            <a:avLst/>
          </a:prstGeom>
          <a:noFill/>
          <a:ln>
            <a:noFill/>
          </a:ln>
        </p:spPr>
      </p:pic>
      <p:sp>
        <p:nvSpPr>
          <p:cNvPr id="317" name="Google Shape;317;g2e664578aa7_0_326"/>
          <p:cNvSpPr txBox="1"/>
          <p:nvPr/>
        </p:nvSpPr>
        <p:spPr>
          <a:xfrm>
            <a:off x="346050" y="4496275"/>
            <a:ext cx="8451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FBF8CE"/>
                </a:solidFill>
                <a:latin typeface="Poppins Light"/>
                <a:ea typeface="Poppins Light"/>
                <a:cs typeface="Poppins Light"/>
                <a:sym typeface="Poppins Light"/>
              </a:rPr>
              <a:t>2023 Arbor Day events at Kapiʻolani Community College (left and middle) and University of Hawaiʻi at Mānoa (right).</a:t>
            </a:r>
            <a:endParaRPr sz="1100">
              <a:solidFill>
                <a:srgbClr val="FBF8CE"/>
              </a:solidFill>
              <a:latin typeface="Poppins Light"/>
              <a:ea typeface="Poppins Light"/>
              <a:cs typeface="Poppins Light"/>
              <a:sym typeface="Poppi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8CE"/>
        </a:solidFill>
        <a:effectLst/>
      </p:bgPr>
    </p:bg>
    <p:spTree>
      <p:nvGrpSpPr>
        <p:cNvPr id="1" name="Shape 321"/>
        <p:cNvGrpSpPr/>
        <p:nvPr/>
      </p:nvGrpSpPr>
      <p:grpSpPr>
        <a:xfrm>
          <a:off x="0" y="0"/>
          <a:ext cx="0" cy="0"/>
          <a:chOff x="0" y="0"/>
          <a:chExt cx="0" cy="0"/>
        </a:xfrm>
      </p:grpSpPr>
      <p:sp>
        <p:nvSpPr>
          <p:cNvPr id="322" name="Google Shape;322;g2e72f47459e_0_25"/>
          <p:cNvSpPr/>
          <p:nvPr/>
        </p:nvSpPr>
        <p:spPr>
          <a:xfrm>
            <a:off x="-50" y="1371600"/>
            <a:ext cx="9144000" cy="3772200"/>
          </a:xfrm>
          <a:prstGeom prst="rect">
            <a:avLst/>
          </a:prstGeom>
          <a:solidFill>
            <a:srgbClr val="708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g2e72f47459e_0_25"/>
          <p:cNvSpPr txBox="1">
            <a:spLocks noGrp="1"/>
          </p:cNvSpPr>
          <p:nvPr>
            <p:ph type="subTitle" idx="4294967295"/>
          </p:nvPr>
        </p:nvSpPr>
        <p:spPr>
          <a:xfrm>
            <a:off x="430200" y="1633025"/>
            <a:ext cx="8283600" cy="2961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600"/>
              </a:spcBef>
              <a:spcAft>
                <a:spcPts val="0"/>
              </a:spcAft>
              <a:buClr>
                <a:srgbClr val="FBF8CE"/>
              </a:buClr>
              <a:buSzPts val="1800"/>
              <a:buChar char="●"/>
            </a:pPr>
            <a:r>
              <a:rPr lang="en">
                <a:solidFill>
                  <a:srgbClr val="FBF8CE"/>
                </a:solidFill>
                <a:latin typeface="Poppins Medium"/>
                <a:ea typeface="Poppins Medium"/>
                <a:cs typeface="Poppins Medium"/>
                <a:sym typeface="Poppins Medium"/>
              </a:rPr>
              <a:t>Applications are </a:t>
            </a:r>
            <a:r>
              <a:rPr lang="en" b="1" i="1">
                <a:solidFill>
                  <a:srgbClr val="FBF8CE"/>
                </a:solidFill>
                <a:highlight>
                  <a:srgbClr val="D1936E"/>
                </a:highlight>
                <a:latin typeface="Poppins"/>
                <a:ea typeface="Poppins"/>
                <a:cs typeface="Poppins"/>
                <a:sym typeface="Poppins"/>
              </a:rPr>
              <a:t>retrospective</a:t>
            </a:r>
            <a:r>
              <a:rPr lang="en">
                <a:solidFill>
                  <a:srgbClr val="FBF8CE"/>
                </a:solidFill>
                <a:latin typeface="Poppins Medium"/>
                <a:ea typeface="Poppins Medium"/>
                <a:cs typeface="Poppins Medium"/>
                <a:sym typeface="Poppins Medium"/>
              </a:rPr>
              <a:t>.</a:t>
            </a:r>
            <a:endParaRPr>
              <a:solidFill>
                <a:srgbClr val="FBF8CE"/>
              </a:solidFill>
              <a:latin typeface="Poppins Medium"/>
              <a:ea typeface="Poppins Medium"/>
              <a:cs typeface="Poppins Medium"/>
              <a:sym typeface="Poppins Medium"/>
            </a:endParaRPr>
          </a:p>
          <a:p>
            <a:pPr marL="914400" marR="0" lvl="1" indent="-330200" algn="l" rtl="0">
              <a:lnSpc>
                <a:spcPct val="115000"/>
              </a:lnSpc>
              <a:spcBef>
                <a:spcPts val="0"/>
              </a:spcBef>
              <a:spcAft>
                <a:spcPts val="0"/>
              </a:spcAft>
              <a:buClr>
                <a:srgbClr val="FBF8CE"/>
              </a:buClr>
              <a:buSzPts val="1600"/>
              <a:buFont typeface="Poppins Medium"/>
              <a:buChar char="○"/>
            </a:pPr>
            <a:r>
              <a:rPr lang="en" sz="1600">
                <a:solidFill>
                  <a:srgbClr val="FBF8CE"/>
                </a:solidFill>
                <a:latin typeface="Poppins Medium"/>
                <a:ea typeface="Poppins Medium"/>
                <a:cs typeface="Poppins Medium"/>
                <a:sym typeface="Poppins Medium"/>
              </a:rPr>
              <a:t>Report on activities that took place in the past:</a:t>
            </a:r>
            <a:endParaRPr sz="1600">
              <a:solidFill>
                <a:srgbClr val="FBF8CE"/>
              </a:solidFill>
              <a:latin typeface="Poppins Medium"/>
              <a:ea typeface="Poppins Medium"/>
              <a:cs typeface="Poppins Medium"/>
              <a:sym typeface="Poppins Medium"/>
            </a:endParaRPr>
          </a:p>
          <a:p>
            <a:pPr marL="1371600" marR="0" lvl="2" indent="-330200" algn="l" rtl="0">
              <a:lnSpc>
                <a:spcPct val="115000"/>
              </a:lnSpc>
              <a:spcBef>
                <a:spcPts val="0"/>
              </a:spcBef>
              <a:spcAft>
                <a:spcPts val="0"/>
              </a:spcAft>
              <a:buClr>
                <a:srgbClr val="FBF8CE"/>
              </a:buClr>
              <a:buSzPts val="1600"/>
              <a:buFont typeface="Poppins Medium"/>
              <a:buChar char="■"/>
            </a:pPr>
            <a:r>
              <a:rPr lang="en" sz="1600" b="1" i="1">
                <a:solidFill>
                  <a:srgbClr val="FBF8CE"/>
                </a:solidFill>
                <a:latin typeface="Poppins"/>
                <a:ea typeface="Poppins"/>
                <a:cs typeface="Poppins"/>
                <a:sym typeface="Poppins"/>
              </a:rPr>
              <a:t>calendar year</a:t>
            </a:r>
            <a:r>
              <a:rPr lang="en" sz="1600" i="1">
                <a:solidFill>
                  <a:srgbClr val="FBF8CE"/>
                </a:solidFill>
                <a:latin typeface="Poppins Medium"/>
                <a:ea typeface="Poppins Medium"/>
                <a:cs typeface="Poppins Medium"/>
                <a:sym typeface="Poppins Medium"/>
              </a:rPr>
              <a:t> </a:t>
            </a:r>
            <a:r>
              <a:rPr lang="en" sz="1600">
                <a:solidFill>
                  <a:srgbClr val="FBF8CE"/>
                </a:solidFill>
                <a:latin typeface="Poppins Medium"/>
                <a:ea typeface="Poppins Medium"/>
                <a:cs typeface="Poppins Medium"/>
                <a:sym typeface="Poppins Medium"/>
              </a:rPr>
              <a:t>(Tree Campus Higher Ed)</a:t>
            </a:r>
            <a:endParaRPr sz="1600">
              <a:solidFill>
                <a:srgbClr val="FBF8CE"/>
              </a:solidFill>
              <a:latin typeface="Poppins Medium"/>
              <a:ea typeface="Poppins Medium"/>
              <a:cs typeface="Poppins Medium"/>
              <a:sym typeface="Poppins Medium"/>
            </a:endParaRPr>
          </a:p>
          <a:p>
            <a:pPr marL="1371600" marR="0" lvl="2" indent="-330200" algn="l" rtl="0">
              <a:lnSpc>
                <a:spcPct val="115000"/>
              </a:lnSpc>
              <a:spcBef>
                <a:spcPts val="0"/>
              </a:spcBef>
              <a:spcAft>
                <a:spcPts val="0"/>
              </a:spcAft>
              <a:buClr>
                <a:srgbClr val="FBF8CE"/>
              </a:buClr>
              <a:buSzPts val="1600"/>
              <a:buFont typeface="Poppins Medium"/>
              <a:buChar char="■"/>
            </a:pPr>
            <a:r>
              <a:rPr lang="en" sz="1600" b="1" i="1">
                <a:solidFill>
                  <a:srgbClr val="FBF8CE"/>
                </a:solidFill>
                <a:latin typeface="Poppins"/>
                <a:ea typeface="Poppins"/>
                <a:cs typeface="Poppins"/>
                <a:sym typeface="Poppins"/>
              </a:rPr>
              <a:t>academic year</a:t>
            </a:r>
            <a:r>
              <a:rPr lang="en" sz="1600">
                <a:solidFill>
                  <a:srgbClr val="FBF8CE"/>
                </a:solidFill>
                <a:latin typeface="Poppins Medium"/>
                <a:ea typeface="Poppins Medium"/>
                <a:cs typeface="Poppins Medium"/>
                <a:sym typeface="Poppins Medium"/>
              </a:rPr>
              <a:t> (Tree Campus K-12)</a:t>
            </a:r>
            <a:endParaRPr sz="1600">
              <a:solidFill>
                <a:srgbClr val="FBF8CE"/>
              </a:solidFill>
              <a:latin typeface="Poppins Medium"/>
              <a:ea typeface="Poppins Medium"/>
              <a:cs typeface="Poppins Medium"/>
              <a:sym typeface="Poppins Medium"/>
            </a:endParaRPr>
          </a:p>
          <a:p>
            <a:pPr marL="0" marR="0" lvl="0" indent="0" algn="l" rtl="0">
              <a:lnSpc>
                <a:spcPct val="115000"/>
              </a:lnSpc>
              <a:spcBef>
                <a:spcPts val="600"/>
              </a:spcBef>
              <a:spcAft>
                <a:spcPts val="0"/>
              </a:spcAft>
              <a:buNone/>
            </a:pPr>
            <a:endParaRPr sz="200">
              <a:solidFill>
                <a:srgbClr val="FBF8CE"/>
              </a:solidFill>
              <a:latin typeface="Poppins Medium"/>
              <a:ea typeface="Poppins Medium"/>
              <a:cs typeface="Poppins Medium"/>
              <a:sym typeface="Poppins Medium"/>
            </a:endParaRPr>
          </a:p>
          <a:p>
            <a:pPr marL="457200" lvl="0" indent="-342900" algn="l" rtl="0">
              <a:spcBef>
                <a:spcPts val="600"/>
              </a:spcBef>
              <a:spcAft>
                <a:spcPts val="0"/>
              </a:spcAft>
              <a:buClr>
                <a:srgbClr val="FBF8CE"/>
              </a:buClr>
              <a:buSzPts val="1800"/>
              <a:buFont typeface="Poppins Medium"/>
              <a:buChar char="●"/>
            </a:pPr>
            <a:r>
              <a:rPr lang="en">
                <a:solidFill>
                  <a:srgbClr val="FBF8CE"/>
                </a:solidFill>
                <a:latin typeface="Poppins Medium"/>
                <a:ea typeface="Poppins Medium"/>
                <a:cs typeface="Poppins Medium"/>
                <a:sym typeface="Poppins Medium"/>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Apply</a:t>
            </a:r>
            <a:r>
              <a:rPr lang="en">
                <a:solidFill>
                  <a:srgbClr val="FBF8CE"/>
                </a:solidFill>
                <a:latin typeface="Poppins Medium"/>
                <a:ea typeface="Poppins Medium"/>
                <a:cs typeface="Poppins Medium"/>
                <a:sym typeface="Poppins Medium"/>
              </a:rPr>
              <a:t> for </a:t>
            </a:r>
            <a:r>
              <a:rPr lang="en" i="1">
                <a:solidFill>
                  <a:srgbClr val="FBF8CE"/>
                </a:solidFill>
                <a:latin typeface="Poppins Medium"/>
                <a:ea typeface="Poppins Medium"/>
                <a:cs typeface="Poppins Medium"/>
                <a:sym typeface="Poppins Medium"/>
              </a:rPr>
              <a:t>free</a:t>
            </a:r>
            <a:r>
              <a:rPr lang="en">
                <a:solidFill>
                  <a:srgbClr val="FBF8CE"/>
                </a:solidFill>
                <a:latin typeface="Poppins Medium"/>
                <a:ea typeface="Poppins Medium"/>
                <a:cs typeface="Poppins Medium"/>
                <a:sym typeface="Poppins Medium"/>
              </a:rPr>
              <a:t> through the online portal!</a:t>
            </a:r>
            <a:endParaRPr>
              <a:solidFill>
                <a:srgbClr val="FBF8CE"/>
              </a:solidFill>
              <a:latin typeface="Poppins Medium"/>
              <a:ea typeface="Poppins Medium"/>
              <a:cs typeface="Poppins Medium"/>
              <a:sym typeface="Poppins Medium"/>
            </a:endParaRPr>
          </a:p>
          <a:p>
            <a:pPr marL="0" lvl="0" indent="0" algn="l" rtl="0">
              <a:spcBef>
                <a:spcPts val="600"/>
              </a:spcBef>
              <a:spcAft>
                <a:spcPts val="0"/>
              </a:spcAft>
              <a:buNone/>
            </a:pPr>
            <a:endParaRPr sz="200">
              <a:solidFill>
                <a:srgbClr val="FBF8CE"/>
              </a:solidFill>
              <a:latin typeface="Poppins Medium"/>
              <a:ea typeface="Poppins Medium"/>
              <a:cs typeface="Poppins Medium"/>
              <a:sym typeface="Poppins Medium"/>
            </a:endParaRPr>
          </a:p>
          <a:p>
            <a:pPr marL="457200" lvl="0" indent="-342900" algn="l" rtl="0">
              <a:spcBef>
                <a:spcPts val="600"/>
              </a:spcBef>
              <a:spcAft>
                <a:spcPts val="0"/>
              </a:spcAft>
              <a:buClr>
                <a:srgbClr val="FBF8CE"/>
              </a:buClr>
              <a:buSzPts val="1800"/>
              <a:buFont typeface="Poppins Medium"/>
              <a:buChar char="●"/>
            </a:pPr>
            <a:r>
              <a:rPr lang="en">
                <a:solidFill>
                  <a:srgbClr val="FBF8CE"/>
                </a:solidFill>
                <a:latin typeface="Poppins Medium"/>
                <a:ea typeface="Poppins Medium"/>
                <a:cs typeface="Poppins Medium"/>
                <a:sym typeface="Poppins Medium"/>
              </a:rPr>
              <a:t>Reapply each year for continued participation</a:t>
            </a:r>
            <a:endParaRPr>
              <a:solidFill>
                <a:srgbClr val="FBF8CE"/>
              </a:solidFill>
              <a:latin typeface="Poppins Medium"/>
              <a:ea typeface="Poppins Medium"/>
              <a:cs typeface="Poppins Medium"/>
              <a:sym typeface="Poppins Medium"/>
            </a:endParaRPr>
          </a:p>
          <a:p>
            <a:pPr marL="0" marR="0" lvl="0" indent="0" algn="l" rtl="0">
              <a:lnSpc>
                <a:spcPct val="115000"/>
              </a:lnSpc>
              <a:spcBef>
                <a:spcPts val="600"/>
              </a:spcBef>
              <a:spcAft>
                <a:spcPts val="0"/>
              </a:spcAft>
              <a:buClr>
                <a:schemeClr val="dk2"/>
              </a:buClr>
              <a:buSzPts val="1800"/>
              <a:buFont typeface="Arial"/>
              <a:buNone/>
            </a:pPr>
            <a:endParaRPr sz="800">
              <a:solidFill>
                <a:srgbClr val="FBF8CE"/>
              </a:solidFill>
              <a:latin typeface="Poppins Medium"/>
              <a:ea typeface="Poppins Medium"/>
              <a:cs typeface="Poppins Medium"/>
              <a:sym typeface="Poppins Medium"/>
            </a:endParaRPr>
          </a:p>
          <a:p>
            <a:pPr marL="0" marR="0" lvl="0" indent="0" algn="l" rtl="0">
              <a:lnSpc>
                <a:spcPct val="115000"/>
              </a:lnSpc>
              <a:spcBef>
                <a:spcPts val="600"/>
              </a:spcBef>
              <a:spcAft>
                <a:spcPts val="0"/>
              </a:spcAft>
              <a:buClr>
                <a:schemeClr val="dk2"/>
              </a:buClr>
              <a:buSzPts val="1800"/>
              <a:buFont typeface="Arial"/>
              <a:buNone/>
            </a:pPr>
            <a:r>
              <a:rPr lang="en" b="1">
                <a:solidFill>
                  <a:srgbClr val="FBF8CE"/>
                </a:solidFill>
                <a:latin typeface="Poppins"/>
                <a:ea typeface="Poppins"/>
                <a:cs typeface="Poppins"/>
                <a:sym typeface="Poppins"/>
              </a:rPr>
              <a:t>What you’ll need</a:t>
            </a:r>
            <a:r>
              <a:rPr lang="en">
                <a:solidFill>
                  <a:srgbClr val="FBF8CE"/>
                </a:solidFill>
                <a:latin typeface="Poppins Medium"/>
                <a:ea typeface="Poppins Medium"/>
                <a:cs typeface="Poppins Medium"/>
                <a:sym typeface="Poppins Medium"/>
              </a:rPr>
              <a:t>: Documentation of the program-specific standards</a:t>
            </a:r>
            <a:endParaRPr>
              <a:solidFill>
                <a:srgbClr val="FBF8CE"/>
              </a:solidFill>
              <a:latin typeface="Poppins Medium"/>
              <a:ea typeface="Poppins Medium"/>
              <a:cs typeface="Poppins Medium"/>
              <a:sym typeface="Poppins Medium"/>
            </a:endParaRPr>
          </a:p>
        </p:txBody>
      </p:sp>
      <p:sp>
        <p:nvSpPr>
          <p:cNvPr id="324" name="Google Shape;324;g2e72f47459e_0_25"/>
          <p:cNvSpPr txBox="1">
            <a:spLocks noGrp="1"/>
          </p:cNvSpPr>
          <p:nvPr>
            <p:ph type="sldNum" idx="12"/>
          </p:nvPr>
        </p:nvSpPr>
        <p:spPr>
          <a:xfrm>
            <a:off x="84983" y="4663217"/>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 b="1">
                <a:solidFill>
                  <a:srgbClr val="D1936E"/>
                </a:solidFill>
                <a:latin typeface="Poppins"/>
                <a:ea typeface="Poppins"/>
                <a:cs typeface="Poppins"/>
                <a:sym typeface="Poppins"/>
              </a:rPr>
              <a:t>11</a:t>
            </a:fld>
            <a:endParaRPr b="1">
              <a:solidFill>
                <a:srgbClr val="D1936E"/>
              </a:solidFill>
              <a:latin typeface="Poppins"/>
              <a:ea typeface="Poppins"/>
              <a:cs typeface="Poppins"/>
              <a:sym typeface="Poppins"/>
            </a:endParaRPr>
          </a:p>
        </p:txBody>
      </p:sp>
      <p:sp>
        <p:nvSpPr>
          <p:cNvPr id="325" name="Google Shape;325;g2e72f47459e_0_25"/>
          <p:cNvSpPr txBox="1"/>
          <p:nvPr/>
        </p:nvSpPr>
        <p:spPr>
          <a:xfrm>
            <a:off x="2365500" y="299788"/>
            <a:ext cx="44130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 sz="5000">
                <a:solidFill>
                  <a:srgbClr val="D1936E"/>
                </a:solidFill>
                <a:latin typeface="Poppins Black"/>
                <a:ea typeface="Poppins Black"/>
                <a:cs typeface="Poppins Black"/>
                <a:sym typeface="Poppins Black"/>
              </a:rPr>
              <a:t>APPLYING</a:t>
            </a:r>
            <a:endParaRPr sz="5000" b="0" i="0" u="none" strike="noStrike" cap="none">
              <a:solidFill>
                <a:srgbClr val="D1936E"/>
              </a:solidFill>
              <a:latin typeface="Poppins Black"/>
              <a:ea typeface="Poppins Black"/>
              <a:cs typeface="Poppins Black"/>
              <a:sym typeface="Poppins Black"/>
            </a:endParaRPr>
          </a:p>
        </p:txBody>
      </p:sp>
      <p:sp>
        <p:nvSpPr>
          <p:cNvPr id="326" name="Google Shape;326;g2e72f47459e_0_25">
            <a:hlinkClick r:id="rId3" action="ppaction://hlinksldjump"/>
          </p:cNvPr>
          <p:cNvSpPr/>
          <p:nvPr/>
        </p:nvSpPr>
        <p:spPr>
          <a:xfrm>
            <a:off x="774501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327" name="Google Shape;327;g2e72f47459e_0_25">
            <a:hlinkClick r:id="rId4" action="ppaction://hlinksldjump"/>
          </p:cNvPr>
          <p:cNvSpPr/>
          <p:nvPr/>
        </p:nvSpPr>
        <p:spPr>
          <a:xfrm>
            <a:off x="5846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BACK TO PROGRAMS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8CE"/>
        </a:solidFill>
        <a:effectLst/>
      </p:bgPr>
    </p:bg>
    <p:spTree>
      <p:nvGrpSpPr>
        <p:cNvPr id="1" name="Shape 331"/>
        <p:cNvGrpSpPr/>
        <p:nvPr/>
      </p:nvGrpSpPr>
      <p:grpSpPr>
        <a:xfrm>
          <a:off x="0" y="0"/>
          <a:ext cx="0" cy="0"/>
          <a:chOff x="0" y="0"/>
          <a:chExt cx="0" cy="0"/>
        </a:xfrm>
      </p:grpSpPr>
      <p:sp>
        <p:nvSpPr>
          <p:cNvPr id="332" name="Google Shape;332;g2e664578aa7_0_332"/>
          <p:cNvSpPr/>
          <p:nvPr/>
        </p:nvSpPr>
        <p:spPr>
          <a:xfrm>
            <a:off x="0" y="1677150"/>
            <a:ext cx="9144000" cy="3466500"/>
          </a:xfrm>
          <a:prstGeom prst="rect">
            <a:avLst/>
          </a:prstGeom>
          <a:solidFill>
            <a:srgbClr val="708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2e664578aa7_0_332"/>
          <p:cNvSpPr txBox="1"/>
          <p:nvPr/>
        </p:nvSpPr>
        <p:spPr>
          <a:xfrm>
            <a:off x="268350" y="415350"/>
            <a:ext cx="86073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5000"/>
              <a:buFont typeface="Arial"/>
              <a:buNone/>
            </a:pPr>
            <a:r>
              <a:rPr lang="en" sz="5000">
                <a:solidFill>
                  <a:srgbClr val="D1936E"/>
                </a:solidFill>
                <a:latin typeface="Poppins Black"/>
                <a:ea typeface="Poppins Black"/>
                <a:cs typeface="Poppins Black"/>
                <a:sym typeface="Poppins Black"/>
              </a:rPr>
              <a:t>PROGRAM STANDARDS</a:t>
            </a:r>
            <a:endParaRPr sz="5000">
              <a:solidFill>
                <a:srgbClr val="D1936E"/>
              </a:solidFill>
              <a:latin typeface="Poppins Black"/>
              <a:ea typeface="Poppins Black"/>
              <a:cs typeface="Poppins Black"/>
              <a:sym typeface="Poppins Black"/>
            </a:endParaRPr>
          </a:p>
          <a:p>
            <a:pPr marL="0" lvl="0" indent="0" algn="ctr" rtl="0">
              <a:spcBef>
                <a:spcPts val="0"/>
              </a:spcBef>
              <a:spcAft>
                <a:spcPts val="0"/>
              </a:spcAft>
              <a:buClr>
                <a:schemeClr val="dk1"/>
              </a:buClr>
              <a:buSzPts val="5000"/>
              <a:buFont typeface="Arial"/>
              <a:buNone/>
            </a:pPr>
            <a:r>
              <a:rPr lang="en" sz="2000">
                <a:solidFill>
                  <a:srgbClr val="708C69"/>
                </a:solidFill>
                <a:latin typeface="Poppins"/>
                <a:ea typeface="Poppins"/>
                <a:cs typeface="Poppins"/>
                <a:sym typeface="Poppins"/>
              </a:rPr>
              <a:t>TREE CAMPUS HIGHER EDUCATION</a:t>
            </a:r>
            <a:endParaRPr sz="2000">
              <a:solidFill>
                <a:srgbClr val="D1936E"/>
              </a:solidFill>
              <a:latin typeface="Poppins"/>
              <a:ea typeface="Poppins"/>
              <a:cs typeface="Poppins"/>
              <a:sym typeface="Poppins"/>
            </a:endParaRPr>
          </a:p>
        </p:txBody>
      </p:sp>
      <p:sp>
        <p:nvSpPr>
          <p:cNvPr id="334" name="Google Shape;334;g2e664578aa7_0_332"/>
          <p:cNvSpPr txBox="1">
            <a:spLocks noGrp="1"/>
          </p:cNvSpPr>
          <p:nvPr>
            <p:ph type="sldNum" idx="12"/>
          </p:nvPr>
        </p:nvSpPr>
        <p:spPr>
          <a:xfrm>
            <a:off x="86708" y="47016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b="1">
                <a:solidFill>
                  <a:srgbClr val="D1936E"/>
                </a:solidFill>
                <a:latin typeface="Poppins"/>
                <a:ea typeface="Poppins"/>
                <a:cs typeface="Poppins"/>
                <a:sym typeface="Poppins"/>
              </a:rPr>
              <a:t>12</a:t>
            </a:fld>
            <a:endParaRPr b="1">
              <a:solidFill>
                <a:srgbClr val="D1936E"/>
              </a:solidFill>
              <a:latin typeface="Poppins"/>
              <a:ea typeface="Poppins"/>
              <a:cs typeface="Poppins"/>
              <a:sym typeface="Poppins"/>
            </a:endParaRPr>
          </a:p>
        </p:txBody>
      </p:sp>
      <p:sp>
        <p:nvSpPr>
          <p:cNvPr id="335" name="Google Shape;335;g2e664578aa7_0_332"/>
          <p:cNvSpPr txBox="1">
            <a:spLocks noGrp="1"/>
          </p:cNvSpPr>
          <p:nvPr>
            <p:ph type="subTitle" idx="4294967295"/>
          </p:nvPr>
        </p:nvSpPr>
        <p:spPr>
          <a:xfrm>
            <a:off x="399550" y="1677150"/>
            <a:ext cx="8476200" cy="3186300"/>
          </a:xfrm>
          <a:prstGeom prst="rect">
            <a:avLst/>
          </a:prstGeom>
          <a:noFill/>
          <a:ln>
            <a:noFill/>
          </a:ln>
        </p:spPr>
        <p:txBody>
          <a:bodyPr spcFirstLastPara="1" wrap="square" lIns="91425" tIns="91425" rIns="91425" bIns="91425" anchor="ctr" anchorCtr="0">
            <a:spAutoFit/>
          </a:bodyPr>
          <a:lstStyle/>
          <a:p>
            <a:pPr marL="457200" lvl="0" indent="-330200" algn="l" rtl="0">
              <a:lnSpc>
                <a:spcPct val="100000"/>
              </a:lnSpc>
              <a:spcBef>
                <a:spcPts val="600"/>
              </a:spcBef>
              <a:spcAft>
                <a:spcPts val="0"/>
              </a:spcAft>
              <a:buClr>
                <a:srgbClr val="FBF8CE"/>
              </a:buClr>
              <a:buSzPts val="1600"/>
              <a:buFont typeface="Poppins"/>
              <a:buAutoNum type="arabicPeriod"/>
            </a:pPr>
            <a:r>
              <a:rPr lang="en" sz="1600" b="1">
                <a:solidFill>
                  <a:srgbClr val="FBF8CE"/>
                </a:solidFill>
                <a:latin typeface="Poppins"/>
                <a:ea typeface="Poppins"/>
                <a:cs typeface="Poppins"/>
                <a:sym typeface="Poppins"/>
              </a:rPr>
              <a:t>Campus Tree Advisory Committee</a:t>
            </a:r>
            <a:endParaRPr sz="1600" b="1">
              <a:solidFill>
                <a:srgbClr val="FBF8CE"/>
              </a:solidFill>
              <a:latin typeface="Poppins"/>
              <a:ea typeface="Poppins"/>
              <a:cs typeface="Poppins"/>
              <a:sym typeface="Poppins"/>
            </a:endParaRPr>
          </a:p>
          <a:p>
            <a:pPr marL="914400" lvl="1" indent="-317500" algn="l" rtl="0">
              <a:lnSpc>
                <a:spcPct val="100000"/>
              </a:lnSpc>
              <a:spcBef>
                <a:spcPts val="600"/>
              </a:spcBef>
              <a:spcAft>
                <a:spcPts val="0"/>
              </a:spcAft>
              <a:buClr>
                <a:srgbClr val="FBF8CE"/>
              </a:buClr>
              <a:buSzPts val="1400"/>
              <a:buFont typeface="Poppins"/>
              <a:buChar char="○"/>
            </a:pPr>
            <a:r>
              <a:rPr lang="en">
                <a:solidFill>
                  <a:srgbClr val="FBF8CE"/>
                </a:solidFill>
                <a:latin typeface="Poppins"/>
                <a:ea typeface="Poppins"/>
                <a:cs typeface="Poppins"/>
                <a:sym typeface="Poppins"/>
              </a:rPr>
              <a:t>Student (undergraduate or graduate)</a:t>
            </a:r>
            <a:endParaRPr>
              <a:solidFill>
                <a:srgbClr val="FBF8CE"/>
              </a:solidFill>
              <a:latin typeface="Poppins"/>
              <a:ea typeface="Poppins"/>
              <a:cs typeface="Poppins"/>
              <a:sym typeface="Poppins"/>
            </a:endParaRPr>
          </a:p>
          <a:p>
            <a:pPr marL="914400" lvl="1" indent="-317500" algn="l" rtl="0">
              <a:lnSpc>
                <a:spcPct val="100000"/>
              </a:lnSpc>
              <a:spcBef>
                <a:spcPts val="600"/>
              </a:spcBef>
              <a:spcAft>
                <a:spcPts val="0"/>
              </a:spcAft>
              <a:buClr>
                <a:srgbClr val="FBF8CE"/>
              </a:buClr>
              <a:buSzPts val="1400"/>
              <a:buFont typeface="Poppins"/>
              <a:buChar char="○"/>
            </a:pPr>
            <a:r>
              <a:rPr lang="en">
                <a:solidFill>
                  <a:srgbClr val="FBF8CE"/>
                </a:solidFill>
                <a:latin typeface="Poppins"/>
                <a:ea typeface="Poppins"/>
                <a:cs typeface="Poppins"/>
                <a:sym typeface="Poppins"/>
              </a:rPr>
              <a:t>Faculty</a:t>
            </a:r>
            <a:endParaRPr>
              <a:solidFill>
                <a:srgbClr val="FBF8CE"/>
              </a:solidFill>
              <a:latin typeface="Poppins"/>
              <a:ea typeface="Poppins"/>
              <a:cs typeface="Poppins"/>
              <a:sym typeface="Poppins"/>
            </a:endParaRPr>
          </a:p>
          <a:p>
            <a:pPr marL="914400" lvl="1" indent="-317500" algn="l" rtl="0">
              <a:lnSpc>
                <a:spcPct val="100000"/>
              </a:lnSpc>
              <a:spcBef>
                <a:spcPts val="600"/>
              </a:spcBef>
              <a:spcAft>
                <a:spcPts val="0"/>
              </a:spcAft>
              <a:buClr>
                <a:srgbClr val="FBF8CE"/>
              </a:buClr>
              <a:buSzPts val="1400"/>
              <a:buFont typeface="Poppins"/>
              <a:buChar char="○"/>
            </a:pPr>
            <a:r>
              <a:rPr lang="en">
                <a:solidFill>
                  <a:srgbClr val="FBF8CE"/>
                </a:solidFill>
                <a:latin typeface="Poppins"/>
                <a:ea typeface="Poppins"/>
                <a:cs typeface="Poppins"/>
                <a:sym typeface="Poppins"/>
              </a:rPr>
              <a:t>Facility management</a:t>
            </a:r>
            <a:endParaRPr>
              <a:solidFill>
                <a:srgbClr val="FBF8CE"/>
              </a:solidFill>
              <a:latin typeface="Poppins"/>
              <a:ea typeface="Poppins"/>
              <a:cs typeface="Poppins"/>
              <a:sym typeface="Poppins"/>
            </a:endParaRPr>
          </a:p>
          <a:p>
            <a:pPr marL="914400" lvl="1" indent="-317500" algn="l" rtl="0">
              <a:lnSpc>
                <a:spcPct val="100000"/>
              </a:lnSpc>
              <a:spcBef>
                <a:spcPts val="600"/>
              </a:spcBef>
              <a:spcAft>
                <a:spcPts val="0"/>
              </a:spcAft>
              <a:buClr>
                <a:srgbClr val="FBF8CE"/>
              </a:buClr>
              <a:buSzPts val="1400"/>
              <a:buFont typeface="Poppins"/>
              <a:buChar char="○"/>
            </a:pPr>
            <a:r>
              <a:rPr lang="en">
                <a:solidFill>
                  <a:srgbClr val="FBF8CE"/>
                </a:solidFill>
                <a:latin typeface="Poppins"/>
                <a:ea typeface="Poppins"/>
                <a:cs typeface="Poppins"/>
                <a:sym typeface="Poppins"/>
              </a:rPr>
              <a:t>Community member</a:t>
            </a:r>
            <a:endParaRPr>
              <a:solidFill>
                <a:srgbClr val="FBF8CE"/>
              </a:solidFill>
              <a:latin typeface="Poppins"/>
              <a:ea typeface="Poppins"/>
              <a:cs typeface="Poppins"/>
              <a:sym typeface="Poppins"/>
            </a:endParaRPr>
          </a:p>
          <a:p>
            <a:pPr marL="457200" lvl="0" indent="-330200" algn="l" rtl="0">
              <a:lnSpc>
                <a:spcPct val="100000"/>
              </a:lnSpc>
              <a:spcBef>
                <a:spcPts val="600"/>
              </a:spcBef>
              <a:spcAft>
                <a:spcPts val="0"/>
              </a:spcAft>
              <a:buClr>
                <a:srgbClr val="FBF8CE"/>
              </a:buClr>
              <a:buSzPts val="1600"/>
              <a:buFont typeface="Poppins"/>
              <a:buAutoNum type="arabicPeriod"/>
            </a:pPr>
            <a:r>
              <a:rPr lang="en" sz="1600" b="1">
                <a:solidFill>
                  <a:srgbClr val="FBF8CE"/>
                </a:solidFill>
                <a:latin typeface="Poppins"/>
                <a:ea typeface="Poppins"/>
                <a:cs typeface="Poppins"/>
                <a:sym typeface="Poppins"/>
              </a:rPr>
              <a:t>Campus tree care plan</a:t>
            </a:r>
            <a:endParaRPr sz="1600" b="1">
              <a:solidFill>
                <a:srgbClr val="FBF8CE"/>
              </a:solidFill>
              <a:latin typeface="Poppins"/>
              <a:ea typeface="Poppins"/>
              <a:cs typeface="Poppins"/>
              <a:sym typeface="Poppins"/>
            </a:endParaRPr>
          </a:p>
          <a:p>
            <a:pPr marL="457200" lvl="0" indent="-330200" algn="l" rtl="0">
              <a:lnSpc>
                <a:spcPct val="100000"/>
              </a:lnSpc>
              <a:spcBef>
                <a:spcPts val="600"/>
              </a:spcBef>
              <a:spcAft>
                <a:spcPts val="0"/>
              </a:spcAft>
              <a:buClr>
                <a:srgbClr val="FBF8CE"/>
              </a:buClr>
              <a:buSzPts val="1600"/>
              <a:buFont typeface="Poppins"/>
              <a:buAutoNum type="arabicPeriod"/>
            </a:pPr>
            <a:r>
              <a:rPr lang="en" sz="1600" b="1">
                <a:solidFill>
                  <a:srgbClr val="FBF8CE"/>
                </a:solidFill>
                <a:latin typeface="Poppins"/>
                <a:ea typeface="Poppins"/>
                <a:cs typeface="Poppins"/>
                <a:sym typeface="Poppins"/>
              </a:rPr>
              <a:t>Annual expenditures</a:t>
            </a:r>
            <a:endParaRPr sz="1600" b="1">
              <a:solidFill>
                <a:srgbClr val="FBF8CE"/>
              </a:solidFill>
              <a:latin typeface="Poppins"/>
              <a:ea typeface="Poppins"/>
              <a:cs typeface="Poppins"/>
              <a:sym typeface="Poppins"/>
            </a:endParaRPr>
          </a:p>
          <a:p>
            <a:pPr marL="914400" lvl="1" indent="-317500" algn="l" rtl="0">
              <a:lnSpc>
                <a:spcPct val="100000"/>
              </a:lnSpc>
              <a:spcBef>
                <a:spcPts val="600"/>
              </a:spcBef>
              <a:spcAft>
                <a:spcPts val="0"/>
              </a:spcAft>
              <a:buClr>
                <a:srgbClr val="FBF8CE"/>
              </a:buClr>
              <a:buSzPts val="1400"/>
              <a:buFont typeface="Poppins"/>
              <a:buChar char="○"/>
            </a:pPr>
            <a:r>
              <a:rPr lang="en">
                <a:solidFill>
                  <a:srgbClr val="FBF8CE"/>
                </a:solidFill>
                <a:latin typeface="Poppins"/>
                <a:ea typeface="Poppins"/>
                <a:cs typeface="Poppins"/>
                <a:sym typeface="Poppins"/>
              </a:rPr>
              <a:t>I.e. Cost of trees and maintenance, value of volunteer labor</a:t>
            </a:r>
            <a:endParaRPr>
              <a:solidFill>
                <a:srgbClr val="FBF8CE"/>
              </a:solidFill>
              <a:latin typeface="Poppins"/>
              <a:ea typeface="Poppins"/>
              <a:cs typeface="Poppins"/>
              <a:sym typeface="Poppins"/>
            </a:endParaRPr>
          </a:p>
          <a:p>
            <a:pPr marL="457200" lvl="0" indent="-330200" algn="l" rtl="0">
              <a:lnSpc>
                <a:spcPct val="100000"/>
              </a:lnSpc>
              <a:spcBef>
                <a:spcPts val="600"/>
              </a:spcBef>
              <a:spcAft>
                <a:spcPts val="0"/>
              </a:spcAft>
              <a:buClr>
                <a:srgbClr val="FBF8CE"/>
              </a:buClr>
              <a:buSzPts val="1600"/>
              <a:buFont typeface="Poppins"/>
              <a:buAutoNum type="arabicPeriod"/>
            </a:pPr>
            <a:r>
              <a:rPr lang="en" sz="1600" b="1">
                <a:solidFill>
                  <a:srgbClr val="FBF8CE"/>
                </a:solidFill>
                <a:latin typeface="Poppins"/>
                <a:ea typeface="Poppins"/>
                <a:cs typeface="Poppins"/>
                <a:sym typeface="Poppins"/>
              </a:rPr>
              <a:t>Arbor Day Observance</a:t>
            </a:r>
            <a:endParaRPr sz="1600" b="1">
              <a:solidFill>
                <a:srgbClr val="FBF8CE"/>
              </a:solidFill>
              <a:latin typeface="Poppins"/>
              <a:ea typeface="Poppins"/>
              <a:cs typeface="Poppins"/>
              <a:sym typeface="Poppins"/>
            </a:endParaRPr>
          </a:p>
          <a:p>
            <a:pPr marL="457200" lvl="0" indent="-330200" algn="l" rtl="0">
              <a:lnSpc>
                <a:spcPct val="100000"/>
              </a:lnSpc>
              <a:spcBef>
                <a:spcPts val="600"/>
              </a:spcBef>
              <a:spcAft>
                <a:spcPts val="0"/>
              </a:spcAft>
              <a:buClr>
                <a:srgbClr val="FBF8CE"/>
              </a:buClr>
              <a:buSzPts val="1600"/>
              <a:buFont typeface="Poppins"/>
              <a:buAutoNum type="arabicPeriod"/>
            </a:pPr>
            <a:r>
              <a:rPr lang="en" sz="1600" b="1">
                <a:solidFill>
                  <a:srgbClr val="FBF8CE"/>
                </a:solidFill>
                <a:latin typeface="Poppins"/>
                <a:ea typeface="Poppins"/>
                <a:cs typeface="Poppins"/>
                <a:sym typeface="Poppins"/>
              </a:rPr>
              <a:t>Service-learning projects</a:t>
            </a:r>
            <a:endParaRPr sz="1600" b="1">
              <a:solidFill>
                <a:srgbClr val="FBF8CE"/>
              </a:solidFill>
              <a:latin typeface="Poppins"/>
              <a:ea typeface="Poppins"/>
              <a:cs typeface="Poppins"/>
              <a:sym typeface="Poppins"/>
            </a:endParaRPr>
          </a:p>
        </p:txBody>
      </p:sp>
      <p:sp>
        <p:nvSpPr>
          <p:cNvPr id="336" name="Google Shape;336;g2e664578aa7_0_332">
            <a:hlinkClick r:id="rId3" action="ppaction://hlinksldjump"/>
          </p:cNvPr>
          <p:cNvSpPr/>
          <p:nvPr/>
        </p:nvSpPr>
        <p:spPr>
          <a:xfrm>
            <a:off x="774501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337" name="Google Shape;337;g2e664578aa7_0_332">
            <a:hlinkClick r:id="rId4" action="ppaction://hlinksldjump"/>
          </p:cNvPr>
          <p:cNvSpPr/>
          <p:nvPr/>
        </p:nvSpPr>
        <p:spPr>
          <a:xfrm>
            <a:off x="5846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BACK TO PROGRAMS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936E"/>
        </a:solidFill>
        <a:effectLst/>
      </p:bgPr>
    </p:bg>
    <p:spTree>
      <p:nvGrpSpPr>
        <p:cNvPr id="1" name="Shape 341"/>
        <p:cNvGrpSpPr/>
        <p:nvPr/>
      </p:nvGrpSpPr>
      <p:grpSpPr>
        <a:xfrm>
          <a:off x="0" y="0"/>
          <a:ext cx="0" cy="0"/>
          <a:chOff x="0" y="0"/>
          <a:chExt cx="0" cy="0"/>
        </a:xfrm>
      </p:grpSpPr>
      <p:sp>
        <p:nvSpPr>
          <p:cNvPr id="342" name="Google Shape;342;g2f43b0c53c3_0_143"/>
          <p:cNvSpPr txBox="1"/>
          <p:nvPr/>
        </p:nvSpPr>
        <p:spPr>
          <a:xfrm>
            <a:off x="2050200" y="275425"/>
            <a:ext cx="50436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 sz="5000">
                <a:solidFill>
                  <a:srgbClr val="FBF8CE"/>
                </a:solidFill>
                <a:latin typeface="Poppins Black"/>
                <a:ea typeface="Poppins Black"/>
                <a:cs typeface="Poppins Black"/>
                <a:sym typeface="Poppins Black"/>
              </a:rPr>
              <a:t>APPLICATION</a:t>
            </a:r>
            <a:endParaRPr sz="5000" b="0" i="0" u="none" strike="noStrike" cap="none">
              <a:solidFill>
                <a:srgbClr val="FBF8CE"/>
              </a:solidFill>
              <a:latin typeface="Poppins Black"/>
              <a:ea typeface="Poppins Black"/>
              <a:cs typeface="Poppins Black"/>
              <a:sym typeface="Poppins Black"/>
            </a:endParaRPr>
          </a:p>
        </p:txBody>
      </p:sp>
      <p:sp>
        <p:nvSpPr>
          <p:cNvPr id="343" name="Google Shape;343;g2f43b0c53c3_0_143"/>
          <p:cNvSpPr txBox="1">
            <a:spLocks noGrp="1"/>
          </p:cNvSpPr>
          <p:nvPr>
            <p:ph type="sldNum" idx="12"/>
          </p:nvPr>
        </p:nvSpPr>
        <p:spPr>
          <a:xfrm>
            <a:off x="92083" y="47125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b="1">
                <a:solidFill>
                  <a:srgbClr val="FBF8CE"/>
                </a:solidFill>
                <a:latin typeface="Poppins"/>
                <a:ea typeface="Poppins"/>
                <a:cs typeface="Poppins"/>
                <a:sym typeface="Poppins"/>
              </a:rPr>
              <a:t>13</a:t>
            </a:fld>
            <a:endParaRPr b="1">
              <a:solidFill>
                <a:srgbClr val="FBF8CE"/>
              </a:solidFill>
              <a:latin typeface="Poppins"/>
              <a:ea typeface="Poppins"/>
              <a:cs typeface="Poppins"/>
              <a:sym typeface="Poppins"/>
            </a:endParaRPr>
          </a:p>
        </p:txBody>
      </p:sp>
      <p:sp>
        <p:nvSpPr>
          <p:cNvPr id="344" name="Google Shape;344;g2f43b0c53c3_0_143"/>
          <p:cNvSpPr/>
          <p:nvPr/>
        </p:nvSpPr>
        <p:spPr>
          <a:xfrm>
            <a:off x="316700" y="1300325"/>
            <a:ext cx="5907600" cy="3652500"/>
          </a:xfrm>
          <a:prstGeom prst="roundRect">
            <a:avLst>
              <a:gd name="adj" fmla="val 16667"/>
            </a:avLst>
          </a:prstGeom>
          <a:solidFill>
            <a:srgbClr val="FBF8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5" name="Google Shape;345;g2f43b0c53c3_0_143"/>
          <p:cNvSpPr txBox="1"/>
          <p:nvPr/>
        </p:nvSpPr>
        <p:spPr>
          <a:xfrm>
            <a:off x="520550" y="1694375"/>
            <a:ext cx="5499900" cy="2864400"/>
          </a:xfrm>
          <a:prstGeom prst="rect">
            <a:avLst/>
          </a:prstGeom>
          <a:noFill/>
          <a:ln>
            <a:noFill/>
          </a:ln>
        </p:spPr>
        <p:txBody>
          <a:bodyPr spcFirstLastPara="1" wrap="square" lIns="91425" tIns="91425" rIns="0" bIns="91425" anchor="t" anchorCtr="0">
            <a:spAutoFit/>
          </a:bodyPr>
          <a:lstStyle/>
          <a:p>
            <a:pPr marL="0" lvl="0" indent="0" algn="l" rtl="0">
              <a:lnSpc>
                <a:spcPct val="115000"/>
              </a:lnSpc>
              <a:spcBef>
                <a:spcPts val="600"/>
              </a:spcBef>
              <a:spcAft>
                <a:spcPts val="0"/>
              </a:spcAft>
              <a:buNone/>
            </a:pPr>
            <a:r>
              <a:rPr lang="en" sz="1800" b="1" dirty="0">
                <a:solidFill>
                  <a:srgbClr val="708C69"/>
                </a:solidFill>
                <a:latin typeface="Poppins"/>
                <a:ea typeface="Poppins"/>
                <a:cs typeface="Poppins"/>
                <a:sym typeface="Poppins"/>
              </a:rPr>
              <a:t>Create an account at </a:t>
            </a:r>
            <a:r>
              <a:rPr lang="en" sz="1800" b="1" u="sng" dirty="0">
                <a:solidFill>
                  <a:schemeClr val="hlink"/>
                </a:solidFill>
                <a:latin typeface="Poppins"/>
                <a:ea typeface="Poppins"/>
                <a:cs typeface="Poppins"/>
                <a:sym typeface="Poppins"/>
                <a:hlinkClick r:id="rId3"/>
              </a:rPr>
              <a:t>recognition.arborday.org</a:t>
            </a:r>
            <a:endParaRPr sz="1800" b="1" dirty="0">
              <a:solidFill>
                <a:srgbClr val="708C69"/>
              </a:solidFill>
              <a:latin typeface="Poppins"/>
              <a:ea typeface="Poppins"/>
              <a:cs typeface="Poppins"/>
              <a:sym typeface="Poppins"/>
            </a:endParaRPr>
          </a:p>
          <a:p>
            <a:pPr marL="0" lvl="0" indent="0" algn="l" rtl="0">
              <a:lnSpc>
                <a:spcPct val="115000"/>
              </a:lnSpc>
              <a:spcBef>
                <a:spcPts val="600"/>
              </a:spcBef>
              <a:spcAft>
                <a:spcPts val="0"/>
              </a:spcAft>
              <a:buNone/>
            </a:pPr>
            <a:endParaRPr sz="1200" b="1" dirty="0">
              <a:solidFill>
                <a:srgbClr val="708C69"/>
              </a:solidFill>
              <a:latin typeface="Poppins"/>
              <a:ea typeface="Poppins"/>
              <a:cs typeface="Poppins"/>
              <a:sym typeface="Poppins"/>
            </a:endParaRPr>
          </a:p>
          <a:p>
            <a:pPr marL="0" lvl="0" indent="0" algn="l" rtl="0">
              <a:lnSpc>
                <a:spcPct val="115000"/>
              </a:lnSpc>
              <a:spcBef>
                <a:spcPts val="600"/>
              </a:spcBef>
              <a:spcAft>
                <a:spcPts val="0"/>
              </a:spcAft>
              <a:buNone/>
            </a:pPr>
            <a:r>
              <a:rPr lang="en" sz="1800" b="1" dirty="0">
                <a:solidFill>
                  <a:srgbClr val="708C69"/>
                </a:solidFill>
                <a:latin typeface="Poppins"/>
                <a:ea typeface="Poppins"/>
                <a:cs typeface="Poppins"/>
                <a:sym typeface="Poppins"/>
              </a:rPr>
              <a:t>Follow the prompts for each standard</a:t>
            </a:r>
            <a:endParaRPr sz="1800" b="1" dirty="0">
              <a:solidFill>
                <a:srgbClr val="708C69"/>
              </a:solidFill>
              <a:latin typeface="Poppins"/>
              <a:ea typeface="Poppins"/>
              <a:cs typeface="Poppins"/>
              <a:sym typeface="Poppins"/>
            </a:endParaRPr>
          </a:p>
          <a:p>
            <a:pPr marL="457200" lvl="0" indent="-342900" algn="l" rtl="0">
              <a:lnSpc>
                <a:spcPct val="115000"/>
              </a:lnSpc>
              <a:spcBef>
                <a:spcPts val="600"/>
              </a:spcBef>
              <a:spcAft>
                <a:spcPts val="0"/>
              </a:spcAft>
              <a:buClr>
                <a:srgbClr val="708C69"/>
              </a:buClr>
              <a:buSzPts val="1800"/>
              <a:buFont typeface="Poppins"/>
              <a:buChar char="-"/>
            </a:pPr>
            <a:r>
              <a:rPr lang="en" sz="1800" dirty="0">
                <a:solidFill>
                  <a:srgbClr val="708C69"/>
                </a:solidFill>
                <a:latin typeface="Poppins"/>
                <a:ea typeface="Poppins"/>
                <a:cs typeface="Poppins"/>
                <a:sym typeface="Poppins"/>
              </a:rPr>
              <a:t>Fill-in required information &amp; upload documents</a:t>
            </a:r>
            <a:endParaRPr sz="1800" dirty="0">
              <a:solidFill>
                <a:srgbClr val="708C69"/>
              </a:solidFill>
              <a:latin typeface="Poppins"/>
              <a:ea typeface="Poppins"/>
              <a:cs typeface="Poppins"/>
              <a:sym typeface="Poppins"/>
            </a:endParaRPr>
          </a:p>
          <a:p>
            <a:pPr marL="0" lvl="0" indent="0" algn="l" rtl="0">
              <a:lnSpc>
                <a:spcPct val="115000"/>
              </a:lnSpc>
              <a:spcBef>
                <a:spcPts val="600"/>
              </a:spcBef>
              <a:spcAft>
                <a:spcPts val="0"/>
              </a:spcAft>
              <a:buNone/>
            </a:pPr>
            <a:endParaRPr sz="1200" dirty="0">
              <a:solidFill>
                <a:srgbClr val="708C69"/>
              </a:solidFill>
              <a:latin typeface="Poppins"/>
              <a:ea typeface="Poppins"/>
              <a:cs typeface="Poppins"/>
              <a:sym typeface="Poppins"/>
            </a:endParaRPr>
          </a:p>
          <a:p>
            <a:pPr marL="0" lvl="0" indent="0" algn="l" rtl="0">
              <a:lnSpc>
                <a:spcPct val="115000"/>
              </a:lnSpc>
              <a:spcBef>
                <a:spcPts val="600"/>
              </a:spcBef>
              <a:spcAft>
                <a:spcPts val="0"/>
              </a:spcAft>
              <a:buNone/>
            </a:pPr>
            <a:r>
              <a:rPr lang="en" sz="1800" b="1" dirty="0">
                <a:solidFill>
                  <a:srgbClr val="708C69"/>
                </a:solidFill>
                <a:latin typeface="Poppins"/>
                <a:ea typeface="Poppins"/>
                <a:cs typeface="Poppins"/>
                <a:sym typeface="Poppins"/>
              </a:rPr>
              <a:t>Don’t hesitate to reach out for help!</a:t>
            </a:r>
            <a:endParaRPr sz="1800" dirty="0">
              <a:solidFill>
                <a:srgbClr val="D1936E"/>
              </a:solidFill>
              <a:latin typeface="Poppins"/>
              <a:ea typeface="Poppins"/>
              <a:cs typeface="Poppins"/>
              <a:sym typeface="Poppins"/>
            </a:endParaRPr>
          </a:p>
        </p:txBody>
      </p:sp>
      <p:sp>
        <p:nvSpPr>
          <p:cNvPr id="348" name="Google Shape;348;g2f43b0c53c3_0_143">
            <a:hlinkClick r:id="rId4" action="ppaction://hlinksldjump"/>
          </p:cNvPr>
          <p:cNvSpPr/>
          <p:nvPr/>
        </p:nvSpPr>
        <p:spPr>
          <a:xfrm>
            <a:off x="7745013" y="93050"/>
            <a:ext cx="1333800" cy="393600"/>
          </a:xfrm>
          <a:prstGeom prst="roundRect">
            <a:avLst>
              <a:gd name="adj" fmla="val 16667"/>
            </a:avLst>
          </a:prstGeom>
          <a:solidFill>
            <a:srgbClr val="708C6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349" name="Google Shape;349;g2f43b0c53c3_0_143">
            <a:hlinkClick r:id="rId5" action="ppaction://hlinksldjump"/>
          </p:cNvPr>
          <p:cNvSpPr/>
          <p:nvPr/>
        </p:nvSpPr>
        <p:spPr>
          <a:xfrm>
            <a:off x="58463" y="93050"/>
            <a:ext cx="1333800" cy="393600"/>
          </a:xfrm>
          <a:prstGeom prst="roundRect">
            <a:avLst>
              <a:gd name="adj" fmla="val 16667"/>
            </a:avLst>
          </a:prstGeom>
          <a:solidFill>
            <a:srgbClr val="708C6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BACK TO PROGRAMS</a:t>
            </a:r>
            <a:endParaRPr/>
          </a:p>
        </p:txBody>
      </p:sp>
      <p:pic>
        <p:nvPicPr>
          <p:cNvPr id="2" name="Google Shape;357;g2f43b0c53c3_0_152">
            <a:extLst>
              <a:ext uri="{FF2B5EF4-FFF2-40B4-BE49-F238E27FC236}">
                <a16:creationId xmlns:a16="http://schemas.microsoft.com/office/drawing/2014/main" id="{A8D85B0C-E87F-F45B-20F1-099646758924}"/>
              </a:ext>
            </a:extLst>
          </p:cNvPr>
          <p:cNvPicPr preferRelativeResize="0"/>
          <p:nvPr/>
        </p:nvPicPr>
        <p:blipFill>
          <a:blip r:embed="rId6">
            <a:alphaModFix/>
          </a:blip>
          <a:stretch>
            <a:fillRect/>
          </a:stretch>
        </p:blipFill>
        <p:spPr>
          <a:xfrm>
            <a:off x="6521625" y="1564025"/>
            <a:ext cx="2322176" cy="2322176"/>
          </a:xfrm>
          <a:prstGeom prst="rect">
            <a:avLst/>
          </a:prstGeom>
          <a:noFill/>
          <a:ln>
            <a:noFill/>
          </a:ln>
        </p:spPr>
      </p:pic>
      <p:sp>
        <p:nvSpPr>
          <p:cNvPr id="3" name="Google Shape;356;g2f43b0c53c3_0_152">
            <a:extLst>
              <a:ext uri="{FF2B5EF4-FFF2-40B4-BE49-F238E27FC236}">
                <a16:creationId xmlns:a16="http://schemas.microsoft.com/office/drawing/2014/main" id="{20EC03DA-32F9-7855-204A-45ED2433A5E4}"/>
              </a:ext>
            </a:extLst>
          </p:cNvPr>
          <p:cNvSpPr txBox="1"/>
          <p:nvPr/>
        </p:nvSpPr>
        <p:spPr>
          <a:xfrm>
            <a:off x="6318613" y="3886200"/>
            <a:ext cx="2728200" cy="681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dirty="0">
                <a:solidFill>
                  <a:srgbClr val="FBF8CE"/>
                </a:solidFill>
                <a:latin typeface="Poppins Medium"/>
                <a:ea typeface="Poppins Medium"/>
                <a:cs typeface="Poppins Medium"/>
                <a:sym typeface="Poppins Medium"/>
              </a:rPr>
              <a:t>Apply online at </a:t>
            </a:r>
            <a:r>
              <a:rPr lang="en" sz="1500" u="sng" dirty="0">
                <a:solidFill>
                  <a:srgbClr val="FBF8CE"/>
                </a:solidFill>
                <a:latin typeface="Poppins Medium"/>
                <a:ea typeface="Poppins Medium"/>
                <a:cs typeface="Poppins Medium"/>
                <a:sym typeface="Poppins Medium"/>
                <a:hlinkClick r:id="rId7">
                  <a:extLst>
                    <a:ext uri="{A12FA001-AC4F-418D-AE19-62706E023703}">
                      <ahyp:hlinkClr xmlns:ahyp="http://schemas.microsoft.com/office/drawing/2018/hyperlinkcolor" val="tx"/>
                    </a:ext>
                  </a:extLst>
                </a:hlinkClick>
              </a:rPr>
              <a:t>recognition.arborday.org</a:t>
            </a:r>
            <a:endParaRPr sz="1500" dirty="0">
              <a:solidFill>
                <a:srgbClr val="FBF8CE"/>
              </a:solidFill>
              <a:latin typeface="Poppins Medium"/>
              <a:ea typeface="Poppins Medium"/>
              <a:cs typeface="Poppins Medium"/>
              <a:sym typeface="Poppins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08C69"/>
        </a:solidFill>
        <a:effectLst/>
      </p:bgPr>
    </p:bg>
    <p:spTree>
      <p:nvGrpSpPr>
        <p:cNvPr id="1" name="Shape 353"/>
        <p:cNvGrpSpPr/>
        <p:nvPr/>
      </p:nvGrpSpPr>
      <p:grpSpPr>
        <a:xfrm>
          <a:off x="0" y="0"/>
          <a:ext cx="0" cy="0"/>
          <a:chOff x="0" y="0"/>
          <a:chExt cx="0" cy="0"/>
        </a:xfrm>
      </p:grpSpPr>
      <p:sp>
        <p:nvSpPr>
          <p:cNvPr id="354" name="Google Shape;354;g2f43b0c53c3_0_152"/>
          <p:cNvSpPr txBox="1"/>
          <p:nvPr/>
        </p:nvSpPr>
        <p:spPr>
          <a:xfrm>
            <a:off x="1208250" y="341525"/>
            <a:ext cx="67275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 sz="5000">
                <a:solidFill>
                  <a:srgbClr val="FBF8CE"/>
                </a:solidFill>
                <a:latin typeface="Poppins Black"/>
                <a:ea typeface="Poppins Black"/>
                <a:cs typeface="Poppins Black"/>
                <a:sym typeface="Poppins Black"/>
              </a:rPr>
              <a:t>TIMELINE</a:t>
            </a:r>
            <a:endParaRPr sz="2800">
              <a:solidFill>
                <a:srgbClr val="FBF8CE"/>
              </a:solidFill>
              <a:latin typeface="Poppins Black"/>
              <a:ea typeface="Poppins Black"/>
              <a:cs typeface="Poppins Black"/>
              <a:sym typeface="Poppins Black"/>
            </a:endParaRPr>
          </a:p>
        </p:txBody>
      </p:sp>
      <p:sp>
        <p:nvSpPr>
          <p:cNvPr id="355" name="Google Shape;355;g2f43b0c53c3_0_152"/>
          <p:cNvSpPr txBox="1">
            <a:spLocks noGrp="1"/>
          </p:cNvSpPr>
          <p:nvPr>
            <p:ph type="sldNum" idx="12"/>
          </p:nvPr>
        </p:nvSpPr>
        <p:spPr>
          <a:xfrm>
            <a:off x="8490958" y="10966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b="1">
                <a:solidFill>
                  <a:srgbClr val="FBF8CE"/>
                </a:solidFill>
                <a:latin typeface="Poppins"/>
                <a:ea typeface="Poppins"/>
                <a:cs typeface="Poppins"/>
                <a:sym typeface="Poppins"/>
              </a:rPr>
              <a:t>14</a:t>
            </a:fld>
            <a:endParaRPr b="1">
              <a:solidFill>
                <a:srgbClr val="FBF8CE"/>
              </a:solidFill>
              <a:latin typeface="Poppins"/>
              <a:ea typeface="Poppins"/>
              <a:cs typeface="Poppins"/>
              <a:sym typeface="Poppins"/>
            </a:endParaRPr>
          </a:p>
        </p:txBody>
      </p:sp>
      <p:sp>
        <p:nvSpPr>
          <p:cNvPr id="356" name="Google Shape;356;g2f43b0c53c3_0_152"/>
          <p:cNvSpPr txBox="1"/>
          <p:nvPr/>
        </p:nvSpPr>
        <p:spPr>
          <a:xfrm>
            <a:off x="6318613" y="3886200"/>
            <a:ext cx="2728200" cy="681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dirty="0">
                <a:solidFill>
                  <a:srgbClr val="FBF8CE"/>
                </a:solidFill>
                <a:latin typeface="Poppins Medium"/>
                <a:ea typeface="Poppins Medium"/>
                <a:cs typeface="Poppins Medium"/>
                <a:sym typeface="Poppins Medium"/>
              </a:rPr>
              <a:t>Apply online at </a:t>
            </a:r>
            <a:r>
              <a:rPr lang="en" sz="1500" u="sng" dirty="0">
                <a:solidFill>
                  <a:srgbClr val="FBF8CE"/>
                </a:solidFill>
                <a:latin typeface="Poppins Medium"/>
                <a:ea typeface="Poppins Medium"/>
                <a:cs typeface="Poppins Medium"/>
                <a:sym typeface="Poppins Medium"/>
                <a:hlinkClick r:id="rId3">
                  <a:extLst>
                    <a:ext uri="{A12FA001-AC4F-418D-AE19-62706E023703}">
                      <ahyp:hlinkClr xmlns:ahyp="http://schemas.microsoft.com/office/drawing/2018/hyperlinkcolor" val="tx"/>
                    </a:ext>
                  </a:extLst>
                </a:hlinkClick>
              </a:rPr>
              <a:t>recognition.arborday.org</a:t>
            </a:r>
            <a:endParaRPr sz="1500" dirty="0">
              <a:solidFill>
                <a:srgbClr val="FBF8CE"/>
              </a:solidFill>
              <a:latin typeface="Poppins Medium"/>
              <a:ea typeface="Poppins Medium"/>
              <a:cs typeface="Poppins Medium"/>
              <a:sym typeface="Poppins Medium"/>
            </a:endParaRPr>
          </a:p>
        </p:txBody>
      </p:sp>
      <p:pic>
        <p:nvPicPr>
          <p:cNvPr id="357" name="Google Shape;357;g2f43b0c53c3_0_152"/>
          <p:cNvPicPr preferRelativeResize="0"/>
          <p:nvPr/>
        </p:nvPicPr>
        <p:blipFill>
          <a:blip r:embed="rId4">
            <a:alphaModFix/>
          </a:blip>
          <a:stretch>
            <a:fillRect/>
          </a:stretch>
        </p:blipFill>
        <p:spPr>
          <a:xfrm>
            <a:off x="6521625" y="1564025"/>
            <a:ext cx="2322176" cy="2322176"/>
          </a:xfrm>
          <a:prstGeom prst="rect">
            <a:avLst/>
          </a:prstGeom>
          <a:noFill/>
          <a:ln>
            <a:noFill/>
          </a:ln>
        </p:spPr>
      </p:pic>
      <p:graphicFrame>
        <p:nvGraphicFramePr>
          <p:cNvPr id="358" name="Google Shape;358;g2f43b0c53c3_0_152"/>
          <p:cNvGraphicFramePr/>
          <p:nvPr/>
        </p:nvGraphicFramePr>
        <p:xfrm>
          <a:off x="430750" y="1640225"/>
          <a:ext cx="5793750" cy="2834490"/>
        </p:xfrm>
        <a:graphic>
          <a:graphicData uri="http://schemas.openxmlformats.org/drawingml/2006/table">
            <a:tbl>
              <a:tblPr>
                <a:noFill/>
                <a:tableStyleId>{90372E64-25BD-4E3D-9F71-82EB166C7CD8}</a:tableStyleId>
              </a:tblPr>
              <a:tblGrid>
                <a:gridCol w="1397325">
                  <a:extLst>
                    <a:ext uri="{9D8B030D-6E8A-4147-A177-3AD203B41FA5}">
                      <a16:colId xmlns:a16="http://schemas.microsoft.com/office/drawing/2014/main" val="20000"/>
                    </a:ext>
                  </a:extLst>
                </a:gridCol>
                <a:gridCol w="43964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Sept</a:t>
                      </a:r>
                      <a:endParaRPr sz="1800">
                        <a:solidFill>
                          <a:srgbClr val="708C69"/>
                        </a:solidFill>
                        <a:latin typeface="Poppins SemiBold"/>
                        <a:ea typeface="Poppins SemiBold"/>
                        <a:cs typeface="Poppins SemiBold"/>
                        <a:sym typeface="Poppins SemiBold"/>
                      </a:endParaRPr>
                    </a:p>
                  </a:txBody>
                  <a:tcPr marL="91425" marR="91425" marT="91425" marB="91425">
                    <a:lnL w="9525" cap="flat" cmpd="sng">
                      <a:solidFill>
                        <a:srgbClr val="708C69"/>
                      </a:solidFill>
                      <a:prstDash val="solid"/>
                      <a:round/>
                      <a:headEnd type="none" w="sm" len="sm"/>
                      <a:tailEnd type="none" w="sm" len="sm"/>
                    </a:lnL>
                    <a:lnR w="9525" cap="flat" cmpd="sng">
                      <a:solidFill>
                        <a:srgbClr val="708C69"/>
                      </a:solidFill>
                      <a:prstDash val="solid"/>
                      <a:round/>
                      <a:headEnd type="none" w="sm" len="sm"/>
                      <a:tailEnd type="none" w="sm" len="sm"/>
                    </a:lnR>
                    <a:lnT w="9525" cap="flat" cmpd="sng">
                      <a:solidFill>
                        <a:srgbClr val="708C69"/>
                      </a:solidFill>
                      <a:prstDash val="solid"/>
                      <a:round/>
                      <a:headEnd type="none" w="sm" len="sm"/>
                      <a:tailEnd type="none" w="sm" len="sm"/>
                    </a:lnT>
                    <a:lnB w="9525" cap="flat" cmpd="sng">
                      <a:solidFill>
                        <a:srgbClr val="708C69"/>
                      </a:solidFill>
                      <a:prstDash val="solid"/>
                      <a:round/>
                      <a:headEnd type="none" w="sm" len="sm"/>
                      <a:tailEnd type="none" w="sm" len="sm"/>
                    </a:lnB>
                    <a:solidFill>
                      <a:srgbClr val="FBF8CE"/>
                    </a:solidFill>
                  </a:tcPr>
                </a:tc>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Application Opens</a:t>
                      </a:r>
                      <a:endParaRPr sz="1800">
                        <a:solidFill>
                          <a:srgbClr val="708C69"/>
                        </a:solidFill>
                        <a:latin typeface="Poppins SemiBold"/>
                        <a:ea typeface="Poppins SemiBold"/>
                        <a:cs typeface="Poppins SemiBold"/>
                        <a:sym typeface="Poppins SemiBold"/>
                      </a:endParaRPr>
                    </a:p>
                  </a:txBody>
                  <a:tcPr marL="91425" marR="91425" marT="91425" marB="91425">
                    <a:lnL w="9525" cap="flat" cmpd="sng">
                      <a:solidFill>
                        <a:srgbClr val="708C69"/>
                      </a:solidFill>
                      <a:prstDash val="solid"/>
                      <a:round/>
                      <a:headEnd type="none" w="sm" len="sm"/>
                      <a:tailEnd type="none" w="sm" len="sm"/>
                    </a:lnL>
                    <a:lnR w="9525" cap="flat" cmpd="sng">
                      <a:solidFill>
                        <a:srgbClr val="708C69"/>
                      </a:solidFill>
                      <a:prstDash val="solid"/>
                      <a:round/>
                      <a:headEnd type="none" w="sm" len="sm"/>
                      <a:tailEnd type="none" w="sm" len="sm"/>
                    </a:lnR>
                    <a:lnT w="9525" cap="flat" cmpd="sng">
                      <a:solidFill>
                        <a:srgbClr val="708C69"/>
                      </a:solidFill>
                      <a:prstDash val="solid"/>
                      <a:round/>
                      <a:headEnd type="none" w="sm" len="sm"/>
                      <a:tailEnd type="none" w="sm" len="sm"/>
                    </a:lnT>
                    <a:lnB w="9525" cap="flat" cmpd="sng">
                      <a:solidFill>
                        <a:srgbClr val="708C69"/>
                      </a:solidFill>
                      <a:prstDash val="solid"/>
                      <a:round/>
                      <a:headEnd type="none" w="sm" len="sm"/>
                      <a:tailEnd type="none" w="sm" len="sm"/>
                    </a:lnB>
                    <a:solidFill>
                      <a:srgbClr val="FBF8C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b="1">
                          <a:solidFill>
                            <a:srgbClr val="FF0000"/>
                          </a:solidFill>
                          <a:latin typeface="Poppins"/>
                          <a:ea typeface="Poppins"/>
                          <a:cs typeface="Poppins"/>
                          <a:sym typeface="Poppins"/>
                        </a:rPr>
                        <a:t>Dec 31</a:t>
                      </a:r>
                      <a:endParaRPr sz="1800" b="1">
                        <a:solidFill>
                          <a:srgbClr val="FF0000"/>
                        </a:solidFill>
                        <a:latin typeface="Poppins"/>
                        <a:ea typeface="Poppins"/>
                        <a:cs typeface="Poppins"/>
                        <a:sym typeface="Poppins"/>
                      </a:endParaRPr>
                    </a:p>
                  </a:txBody>
                  <a:tcPr marL="91425" marR="91425" marT="91425" marB="91425">
                    <a:lnT w="9525" cap="flat" cmpd="sng">
                      <a:solidFill>
                        <a:srgbClr val="708C69"/>
                      </a:solidFill>
                      <a:prstDash val="solid"/>
                      <a:round/>
                      <a:headEnd type="none" w="sm" len="sm"/>
                      <a:tailEnd type="none" w="sm" len="sm"/>
                    </a:lnT>
                    <a:solidFill>
                      <a:srgbClr val="FBF8CE"/>
                    </a:solidFill>
                  </a:tcPr>
                </a:tc>
                <a:tc>
                  <a:txBody>
                    <a:bodyPr/>
                    <a:lstStyle/>
                    <a:p>
                      <a:pPr marL="0" lvl="0" indent="0" algn="l" rtl="0">
                        <a:spcBef>
                          <a:spcPts val="0"/>
                        </a:spcBef>
                        <a:spcAft>
                          <a:spcPts val="0"/>
                        </a:spcAft>
                        <a:buNone/>
                      </a:pPr>
                      <a:r>
                        <a:rPr lang="en" sz="1800" b="1">
                          <a:solidFill>
                            <a:srgbClr val="FF0000"/>
                          </a:solidFill>
                          <a:latin typeface="Poppins"/>
                          <a:ea typeface="Poppins"/>
                          <a:cs typeface="Poppins"/>
                          <a:sym typeface="Poppins"/>
                        </a:rPr>
                        <a:t>Deadline to Submit</a:t>
                      </a:r>
                      <a:endParaRPr sz="1800" b="1">
                        <a:solidFill>
                          <a:srgbClr val="FF0000"/>
                        </a:solidFill>
                        <a:latin typeface="Poppins"/>
                        <a:ea typeface="Poppins"/>
                        <a:cs typeface="Poppins"/>
                        <a:sym typeface="Poppins"/>
                      </a:endParaRPr>
                    </a:p>
                  </a:txBody>
                  <a:tcPr marL="91425" marR="91425" marT="91425" marB="91425">
                    <a:lnT w="9525" cap="flat" cmpd="sng">
                      <a:solidFill>
                        <a:srgbClr val="708C69"/>
                      </a:solidFill>
                      <a:prstDash val="solid"/>
                      <a:round/>
                      <a:headEnd type="none" w="sm" len="sm"/>
                      <a:tailEnd type="none" w="sm" len="sm"/>
                    </a:lnT>
                    <a:solidFill>
                      <a:srgbClr val="FBF8CE"/>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Mar - Apr</a:t>
                      </a:r>
                      <a:endParaRPr sz="1800">
                        <a:solidFill>
                          <a:srgbClr val="708C69"/>
                        </a:solidFill>
                        <a:latin typeface="Poppins SemiBold"/>
                        <a:ea typeface="Poppins SemiBold"/>
                        <a:cs typeface="Poppins SemiBold"/>
                        <a:sym typeface="Poppins SemiBold"/>
                      </a:endParaRPr>
                    </a:p>
                  </a:txBody>
                  <a:tcPr marL="91425" marR="91425" marT="91425" marB="91425">
                    <a:solidFill>
                      <a:srgbClr val="FBF8CE"/>
                    </a:solidFill>
                  </a:tcPr>
                </a:tc>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Application Review</a:t>
                      </a:r>
                      <a:endParaRPr sz="1800">
                        <a:solidFill>
                          <a:srgbClr val="708C69"/>
                        </a:solidFill>
                        <a:latin typeface="Poppins SemiBold"/>
                        <a:ea typeface="Poppins SemiBold"/>
                        <a:cs typeface="Poppins SemiBold"/>
                        <a:sym typeface="Poppins SemiBold"/>
                      </a:endParaRPr>
                    </a:p>
                    <a:p>
                      <a:pPr marL="457200" lvl="0" indent="-342900" algn="l" rtl="0">
                        <a:spcBef>
                          <a:spcPts val="0"/>
                        </a:spcBef>
                        <a:spcAft>
                          <a:spcPts val="0"/>
                        </a:spcAft>
                        <a:buClr>
                          <a:srgbClr val="708C69"/>
                        </a:buClr>
                        <a:buSzPts val="1800"/>
                        <a:buFont typeface="Poppins Medium"/>
                        <a:buChar char="-"/>
                      </a:pPr>
                      <a:r>
                        <a:rPr lang="en" sz="1800">
                          <a:solidFill>
                            <a:srgbClr val="708C69"/>
                          </a:solidFill>
                          <a:latin typeface="Poppins Medium"/>
                          <a:ea typeface="Poppins Medium"/>
                          <a:cs typeface="Poppins Medium"/>
                          <a:sym typeface="Poppins Medium"/>
                        </a:rPr>
                        <a:t>State Coordinator (Kaulunani)</a:t>
                      </a:r>
                      <a:endParaRPr sz="1800">
                        <a:solidFill>
                          <a:srgbClr val="708C69"/>
                        </a:solidFill>
                        <a:latin typeface="Poppins Medium"/>
                        <a:ea typeface="Poppins Medium"/>
                        <a:cs typeface="Poppins Medium"/>
                        <a:sym typeface="Poppins Medium"/>
                      </a:endParaRPr>
                    </a:p>
                    <a:p>
                      <a:pPr marL="457200" lvl="0" indent="-342900" algn="l" rtl="0">
                        <a:spcBef>
                          <a:spcPts val="0"/>
                        </a:spcBef>
                        <a:spcAft>
                          <a:spcPts val="0"/>
                        </a:spcAft>
                        <a:buClr>
                          <a:srgbClr val="708C69"/>
                        </a:buClr>
                        <a:buSzPts val="1800"/>
                        <a:buFont typeface="Poppins Medium"/>
                        <a:buChar char="-"/>
                      </a:pPr>
                      <a:r>
                        <a:rPr lang="en" sz="1800">
                          <a:solidFill>
                            <a:srgbClr val="708C69"/>
                          </a:solidFill>
                          <a:latin typeface="Poppins Medium"/>
                          <a:ea typeface="Poppins Medium"/>
                          <a:cs typeface="Poppins Medium"/>
                          <a:sym typeface="Poppins Medium"/>
                        </a:rPr>
                        <a:t>Arbor Day Foundation</a:t>
                      </a:r>
                      <a:endParaRPr sz="1800">
                        <a:solidFill>
                          <a:srgbClr val="708C69"/>
                        </a:solidFill>
                        <a:latin typeface="Poppins Medium"/>
                        <a:ea typeface="Poppins Medium"/>
                        <a:cs typeface="Poppins Medium"/>
                        <a:sym typeface="Poppins Medium"/>
                      </a:endParaRPr>
                    </a:p>
                  </a:txBody>
                  <a:tcPr marL="91425" marR="91425" marT="91425" marB="91425">
                    <a:solidFill>
                      <a:srgbClr val="FBF8CE"/>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800" b="1">
                          <a:solidFill>
                            <a:srgbClr val="FF0000"/>
                          </a:solidFill>
                          <a:latin typeface="Poppins"/>
                          <a:ea typeface="Poppins"/>
                          <a:cs typeface="Poppins"/>
                          <a:sym typeface="Poppins"/>
                        </a:rPr>
                        <a:t>Apr 30</a:t>
                      </a:r>
                      <a:endParaRPr sz="1800" b="1">
                        <a:solidFill>
                          <a:srgbClr val="FF0000"/>
                        </a:solidFill>
                        <a:latin typeface="Poppins"/>
                        <a:ea typeface="Poppins"/>
                        <a:cs typeface="Poppins"/>
                        <a:sym typeface="Poppins"/>
                      </a:endParaRPr>
                    </a:p>
                  </a:txBody>
                  <a:tcPr marL="91425" marR="91425" marT="91425" marB="91425">
                    <a:solidFill>
                      <a:srgbClr val="FBF8CE"/>
                    </a:solidFill>
                  </a:tcPr>
                </a:tc>
                <a:tc>
                  <a:txBody>
                    <a:bodyPr/>
                    <a:lstStyle/>
                    <a:p>
                      <a:pPr marL="0" lvl="0" indent="0" algn="l" rtl="0">
                        <a:spcBef>
                          <a:spcPts val="0"/>
                        </a:spcBef>
                        <a:spcAft>
                          <a:spcPts val="0"/>
                        </a:spcAft>
                        <a:buNone/>
                      </a:pPr>
                      <a:r>
                        <a:rPr lang="en" sz="1800" b="1">
                          <a:solidFill>
                            <a:srgbClr val="FF0000"/>
                          </a:solidFill>
                          <a:latin typeface="Poppins"/>
                          <a:ea typeface="Poppins"/>
                          <a:cs typeface="Poppins"/>
                          <a:sym typeface="Poppins"/>
                        </a:rPr>
                        <a:t>Final deadline to submit revisions</a:t>
                      </a:r>
                      <a:endParaRPr sz="1800" b="1">
                        <a:solidFill>
                          <a:srgbClr val="FF0000"/>
                        </a:solidFill>
                        <a:latin typeface="Poppins"/>
                        <a:ea typeface="Poppins"/>
                        <a:cs typeface="Poppins"/>
                        <a:sym typeface="Poppins"/>
                      </a:endParaRPr>
                    </a:p>
                  </a:txBody>
                  <a:tcPr marL="91425" marR="91425" marT="91425" marB="91425">
                    <a:solidFill>
                      <a:srgbClr val="FBF8CE"/>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May - Jun</a:t>
                      </a:r>
                      <a:endParaRPr sz="1800">
                        <a:solidFill>
                          <a:srgbClr val="708C69"/>
                        </a:solidFill>
                        <a:latin typeface="Poppins SemiBold"/>
                        <a:ea typeface="Poppins SemiBold"/>
                        <a:cs typeface="Poppins SemiBold"/>
                        <a:sym typeface="Poppins SemiBold"/>
                      </a:endParaRPr>
                    </a:p>
                  </a:txBody>
                  <a:tcPr marL="91425" marR="91425" marT="91425" marB="91425">
                    <a:solidFill>
                      <a:srgbClr val="FBF8CE"/>
                    </a:solidFill>
                  </a:tcPr>
                </a:tc>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Award Announcement</a:t>
                      </a:r>
                      <a:endParaRPr sz="1800">
                        <a:solidFill>
                          <a:srgbClr val="708C69"/>
                        </a:solidFill>
                        <a:latin typeface="Poppins SemiBold"/>
                        <a:ea typeface="Poppins SemiBold"/>
                        <a:cs typeface="Poppins SemiBold"/>
                        <a:sym typeface="Poppins SemiBold"/>
                      </a:endParaRPr>
                    </a:p>
                  </a:txBody>
                  <a:tcPr marL="91425" marR="91425" marT="91425" marB="91425">
                    <a:solidFill>
                      <a:srgbClr val="FBF8CE"/>
                    </a:solidFill>
                  </a:tcPr>
                </a:tc>
                <a:extLst>
                  <a:ext uri="{0D108BD9-81ED-4DB2-BD59-A6C34878D82A}">
                    <a16:rowId xmlns:a16="http://schemas.microsoft.com/office/drawing/2014/main" val="10004"/>
                  </a:ext>
                </a:extLst>
              </a:tr>
            </a:tbl>
          </a:graphicData>
        </a:graphic>
      </p:graphicFrame>
      <p:sp>
        <p:nvSpPr>
          <p:cNvPr id="359" name="Google Shape;359;g2f43b0c53c3_0_152">
            <a:hlinkClick r:id="rId5" action="ppaction://hlinksldjump"/>
          </p:cNvPr>
          <p:cNvSpPr/>
          <p:nvPr/>
        </p:nvSpPr>
        <p:spPr>
          <a:xfrm>
            <a:off x="774501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360" name="Google Shape;360;g2f43b0c53c3_0_152">
            <a:hlinkClick r:id="rId6" action="ppaction://hlinksldjump"/>
          </p:cNvPr>
          <p:cNvSpPr/>
          <p:nvPr/>
        </p:nvSpPr>
        <p:spPr>
          <a:xfrm>
            <a:off x="5846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BACK TO PROGRAMS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08C69"/>
        </a:solidFill>
        <a:effectLst/>
      </p:bgPr>
    </p:bg>
    <p:spTree>
      <p:nvGrpSpPr>
        <p:cNvPr id="1" name="Shape 364"/>
        <p:cNvGrpSpPr/>
        <p:nvPr/>
      </p:nvGrpSpPr>
      <p:grpSpPr>
        <a:xfrm>
          <a:off x="0" y="0"/>
          <a:ext cx="0" cy="0"/>
          <a:chOff x="0" y="0"/>
          <a:chExt cx="0" cy="0"/>
        </a:xfrm>
      </p:grpSpPr>
      <p:sp>
        <p:nvSpPr>
          <p:cNvPr id="365" name="Google Shape;365;g2f7999d0fc4_0_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15</a:t>
            </a:fld>
            <a:endParaRPr/>
          </a:p>
        </p:txBody>
      </p:sp>
      <p:pic>
        <p:nvPicPr>
          <p:cNvPr id="366" name="Google Shape;366;g2f7999d0fc4_0_65"/>
          <p:cNvPicPr preferRelativeResize="0"/>
          <p:nvPr/>
        </p:nvPicPr>
        <p:blipFill>
          <a:blip r:embed="rId3">
            <a:alphaModFix/>
          </a:blip>
          <a:stretch>
            <a:fillRect/>
          </a:stretch>
        </p:blipFill>
        <p:spPr>
          <a:xfrm>
            <a:off x="214175" y="1801625"/>
            <a:ext cx="2816061" cy="2816051"/>
          </a:xfrm>
          <a:prstGeom prst="rect">
            <a:avLst/>
          </a:prstGeom>
          <a:noFill/>
          <a:ln>
            <a:noFill/>
          </a:ln>
        </p:spPr>
      </p:pic>
      <p:pic>
        <p:nvPicPr>
          <p:cNvPr id="367" name="Google Shape;367;g2f7999d0fc4_0_65"/>
          <p:cNvPicPr preferRelativeResize="0"/>
          <p:nvPr/>
        </p:nvPicPr>
        <p:blipFill>
          <a:blip r:embed="rId4">
            <a:alphaModFix/>
          </a:blip>
          <a:stretch>
            <a:fillRect/>
          </a:stretch>
        </p:blipFill>
        <p:spPr>
          <a:xfrm>
            <a:off x="3163974" y="1801625"/>
            <a:ext cx="2816061" cy="2816051"/>
          </a:xfrm>
          <a:prstGeom prst="rect">
            <a:avLst/>
          </a:prstGeom>
          <a:noFill/>
          <a:ln>
            <a:noFill/>
          </a:ln>
        </p:spPr>
      </p:pic>
      <p:pic>
        <p:nvPicPr>
          <p:cNvPr id="368" name="Google Shape;368;g2f7999d0fc4_0_65"/>
          <p:cNvPicPr preferRelativeResize="0"/>
          <p:nvPr/>
        </p:nvPicPr>
        <p:blipFill rotWithShape="1">
          <a:blip r:embed="rId5">
            <a:alphaModFix/>
          </a:blip>
          <a:srcRect t="33351"/>
          <a:stretch/>
        </p:blipFill>
        <p:spPr>
          <a:xfrm>
            <a:off x="6113775" y="1801625"/>
            <a:ext cx="2816050" cy="2816051"/>
          </a:xfrm>
          <a:prstGeom prst="rect">
            <a:avLst/>
          </a:prstGeom>
          <a:noFill/>
          <a:ln>
            <a:noFill/>
          </a:ln>
        </p:spPr>
      </p:pic>
      <p:sp>
        <p:nvSpPr>
          <p:cNvPr id="369" name="Google Shape;369;g2f7999d0fc4_0_65"/>
          <p:cNvSpPr txBox="1"/>
          <p:nvPr/>
        </p:nvSpPr>
        <p:spPr>
          <a:xfrm>
            <a:off x="346050" y="4572475"/>
            <a:ext cx="8451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FBF8CE"/>
                </a:solidFill>
                <a:latin typeface="Poppins Light"/>
                <a:ea typeface="Poppins Light"/>
                <a:cs typeface="Poppins Light"/>
                <a:sym typeface="Poppins Light"/>
              </a:rPr>
              <a:t>2023 Arbor Day events at Kapiʻolani Community College (left and middle) and University of Hawaiʻi at Mānoa (right).</a:t>
            </a:r>
            <a:endParaRPr sz="1100">
              <a:solidFill>
                <a:srgbClr val="FBF8CE"/>
              </a:solidFill>
              <a:latin typeface="Poppins Light"/>
              <a:ea typeface="Poppins Light"/>
              <a:cs typeface="Poppins Light"/>
              <a:sym typeface="Poppins Light"/>
            </a:endParaRPr>
          </a:p>
        </p:txBody>
      </p:sp>
      <p:sp>
        <p:nvSpPr>
          <p:cNvPr id="370" name="Google Shape;370;g2f7999d0fc4_0_65"/>
          <p:cNvSpPr txBox="1"/>
          <p:nvPr/>
        </p:nvSpPr>
        <p:spPr>
          <a:xfrm>
            <a:off x="1208250" y="265325"/>
            <a:ext cx="6727500" cy="1508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 sz="5000">
                <a:solidFill>
                  <a:srgbClr val="FBF8CE"/>
                </a:solidFill>
                <a:latin typeface="Poppins Black"/>
                <a:ea typeface="Poppins Black"/>
                <a:cs typeface="Poppins Black"/>
                <a:sym typeface="Poppins Black"/>
              </a:rPr>
              <a:t>2023 TREE CAMPUS</a:t>
            </a:r>
            <a:endParaRPr sz="5000">
              <a:solidFill>
                <a:srgbClr val="FBF8CE"/>
              </a:solidFill>
              <a:latin typeface="Poppins Black"/>
              <a:ea typeface="Poppins Black"/>
              <a:cs typeface="Poppins Black"/>
              <a:sym typeface="Poppins Black"/>
            </a:endParaRPr>
          </a:p>
          <a:p>
            <a:pPr marL="0" marR="0" lvl="0" indent="0" algn="ctr" rtl="0">
              <a:lnSpc>
                <a:spcPct val="100000"/>
              </a:lnSpc>
              <a:spcBef>
                <a:spcPts val="0"/>
              </a:spcBef>
              <a:spcAft>
                <a:spcPts val="0"/>
              </a:spcAft>
              <a:buClr>
                <a:srgbClr val="000000"/>
              </a:buClr>
              <a:buSzPts val="3500"/>
              <a:buFont typeface="Arial"/>
              <a:buNone/>
            </a:pPr>
            <a:r>
              <a:rPr lang="en" sz="1800">
                <a:solidFill>
                  <a:srgbClr val="FBF8CE"/>
                </a:solidFill>
                <a:latin typeface="Poppins"/>
                <a:ea typeface="Poppins"/>
                <a:cs typeface="Poppins"/>
                <a:sym typeface="Poppins"/>
              </a:rPr>
              <a:t>Kapiʻolani Community College &amp;</a:t>
            </a:r>
            <a:endParaRPr sz="1800">
              <a:solidFill>
                <a:srgbClr val="FBF8CE"/>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3500"/>
              <a:buFont typeface="Arial"/>
              <a:buNone/>
            </a:pPr>
            <a:r>
              <a:rPr lang="en" sz="1800">
                <a:solidFill>
                  <a:srgbClr val="FBF8CE"/>
                </a:solidFill>
                <a:latin typeface="Poppins"/>
                <a:ea typeface="Poppins"/>
                <a:cs typeface="Poppins"/>
                <a:sym typeface="Poppins"/>
              </a:rPr>
              <a:t>University of Hawaiʻi at Mānoa</a:t>
            </a:r>
            <a:endParaRPr sz="1800">
              <a:solidFill>
                <a:srgbClr val="FBF8CE"/>
              </a:solidFill>
              <a:latin typeface="Poppins"/>
              <a:ea typeface="Poppins"/>
              <a:cs typeface="Poppins"/>
              <a:sym typeface="Poppins"/>
            </a:endParaRPr>
          </a:p>
        </p:txBody>
      </p:sp>
      <p:sp>
        <p:nvSpPr>
          <p:cNvPr id="371" name="Google Shape;371;g2f7999d0fc4_0_65">
            <a:hlinkClick r:id="rId6" action="ppaction://hlinksldjump"/>
          </p:cNvPr>
          <p:cNvSpPr/>
          <p:nvPr/>
        </p:nvSpPr>
        <p:spPr>
          <a:xfrm>
            <a:off x="774501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372" name="Google Shape;372;g2f7999d0fc4_0_65">
            <a:hlinkClick r:id="rId7" action="ppaction://hlinksldjump"/>
          </p:cNvPr>
          <p:cNvSpPr/>
          <p:nvPr/>
        </p:nvSpPr>
        <p:spPr>
          <a:xfrm>
            <a:off x="5846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BACK TO PROGRAMS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1936E"/>
        </a:solidFill>
        <a:effectLst/>
      </p:bgPr>
    </p:bg>
    <p:spTree>
      <p:nvGrpSpPr>
        <p:cNvPr id="1" name="Shape 376"/>
        <p:cNvGrpSpPr/>
        <p:nvPr/>
      </p:nvGrpSpPr>
      <p:grpSpPr>
        <a:xfrm>
          <a:off x="0" y="0"/>
          <a:ext cx="0" cy="0"/>
          <a:chOff x="0" y="0"/>
          <a:chExt cx="0" cy="0"/>
        </a:xfrm>
      </p:grpSpPr>
      <p:sp>
        <p:nvSpPr>
          <p:cNvPr id="377" name="Google Shape;377;g2e664578aa7_0_376"/>
          <p:cNvSpPr txBox="1">
            <a:spLocks noGrp="1"/>
          </p:cNvSpPr>
          <p:nvPr>
            <p:ph type="sldNum" idx="12"/>
          </p:nvPr>
        </p:nvSpPr>
        <p:spPr>
          <a:xfrm>
            <a:off x="84983" y="4663217"/>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 b="1">
                <a:solidFill>
                  <a:srgbClr val="FBF8CE"/>
                </a:solidFill>
                <a:latin typeface="Poppins"/>
                <a:ea typeface="Poppins"/>
                <a:cs typeface="Poppins"/>
                <a:sym typeface="Poppins"/>
              </a:rPr>
              <a:t>16</a:t>
            </a:fld>
            <a:endParaRPr b="1">
              <a:solidFill>
                <a:srgbClr val="FBF8CE"/>
              </a:solidFill>
              <a:latin typeface="Poppins"/>
              <a:ea typeface="Poppins"/>
              <a:cs typeface="Poppins"/>
              <a:sym typeface="Poppins"/>
            </a:endParaRPr>
          </a:p>
        </p:txBody>
      </p:sp>
      <p:sp>
        <p:nvSpPr>
          <p:cNvPr id="378" name="Google Shape;378;g2e664578aa7_0_376"/>
          <p:cNvSpPr txBox="1"/>
          <p:nvPr/>
        </p:nvSpPr>
        <p:spPr>
          <a:xfrm>
            <a:off x="1864650" y="223775"/>
            <a:ext cx="5414700" cy="1339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 sz="5500">
                <a:solidFill>
                  <a:srgbClr val="FBF8CE"/>
                </a:solidFill>
                <a:latin typeface="Poppins Black"/>
                <a:ea typeface="Poppins Black"/>
                <a:cs typeface="Poppins Black"/>
                <a:sym typeface="Poppins Black"/>
              </a:rPr>
              <a:t>APPLYING</a:t>
            </a:r>
            <a:endParaRPr sz="5500">
              <a:solidFill>
                <a:srgbClr val="FBF8CE"/>
              </a:solidFill>
              <a:latin typeface="Poppins Black"/>
              <a:ea typeface="Poppins Black"/>
              <a:cs typeface="Poppins Black"/>
              <a:sym typeface="Poppins Black"/>
            </a:endParaRPr>
          </a:p>
          <a:p>
            <a:pPr marL="0" marR="0" lvl="0" indent="0" algn="ctr" rtl="0">
              <a:lnSpc>
                <a:spcPct val="100000"/>
              </a:lnSpc>
              <a:spcBef>
                <a:spcPts val="0"/>
              </a:spcBef>
              <a:spcAft>
                <a:spcPts val="0"/>
              </a:spcAft>
              <a:buClr>
                <a:srgbClr val="000000"/>
              </a:buClr>
              <a:buSzPts val="5000"/>
              <a:buFont typeface="Arial"/>
              <a:buNone/>
            </a:pPr>
            <a:r>
              <a:rPr lang="en" sz="2000">
                <a:solidFill>
                  <a:srgbClr val="FBF8CE"/>
                </a:solidFill>
                <a:latin typeface="Poppins"/>
                <a:ea typeface="Poppins"/>
                <a:cs typeface="Poppins"/>
                <a:sym typeface="Poppins"/>
              </a:rPr>
              <a:t>TREE CAMPUS K-12</a:t>
            </a:r>
            <a:endParaRPr sz="2000">
              <a:solidFill>
                <a:srgbClr val="FBF8CE"/>
              </a:solidFill>
              <a:latin typeface="Poppins"/>
              <a:ea typeface="Poppins"/>
              <a:cs typeface="Poppins"/>
              <a:sym typeface="Poppins"/>
            </a:endParaRPr>
          </a:p>
        </p:txBody>
      </p:sp>
      <p:pic>
        <p:nvPicPr>
          <p:cNvPr id="379" name="Google Shape;379;g2e664578aa7_0_376"/>
          <p:cNvPicPr preferRelativeResize="0"/>
          <p:nvPr/>
        </p:nvPicPr>
        <p:blipFill>
          <a:blip r:embed="rId3">
            <a:alphaModFix/>
          </a:blip>
          <a:stretch>
            <a:fillRect/>
          </a:stretch>
        </p:blipFill>
        <p:spPr>
          <a:xfrm>
            <a:off x="1262475" y="1562975"/>
            <a:ext cx="3185653" cy="3180192"/>
          </a:xfrm>
          <a:prstGeom prst="rect">
            <a:avLst/>
          </a:prstGeom>
          <a:noFill/>
          <a:ln>
            <a:noFill/>
          </a:ln>
        </p:spPr>
      </p:pic>
      <p:pic>
        <p:nvPicPr>
          <p:cNvPr id="380" name="Google Shape;380;g2e664578aa7_0_376"/>
          <p:cNvPicPr preferRelativeResize="0"/>
          <p:nvPr/>
        </p:nvPicPr>
        <p:blipFill rotWithShape="1">
          <a:blip r:embed="rId4">
            <a:alphaModFix/>
          </a:blip>
          <a:srcRect r="901" b="4643"/>
          <a:stretch/>
        </p:blipFill>
        <p:spPr>
          <a:xfrm>
            <a:off x="4695894" y="1562975"/>
            <a:ext cx="3185630" cy="3180200"/>
          </a:xfrm>
          <a:prstGeom prst="rect">
            <a:avLst/>
          </a:prstGeom>
          <a:noFill/>
          <a:ln>
            <a:noFill/>
          </a:ln>
        </p:spPr>
      </p:pic>
      <p:sp>
        <p:nvSpPr>
          <p:cNvPr id="381" name="Google Shape;381;g2e664578aa7_0_376"/>
          <p:cNvSpPr txBox="1"/>
          <p:nvPr/>
        </p:nvSpPr>
        <p:spPr>
          <a:xfrm>
            <a:off x="346050" y="4663225"/>
            <a:ext cx="8451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FBF8CE"/>
                </a:solidFill>
                <a:latin typeface="Poppins Light"/>
                <a:ea typeface="Poppins Light"/>
                <a:cs typeface="Poppins Light"/>
                <a:sym typeface="Poppins Light"/>
              </a:rPr>
              <a:t>Past Arbor Day events at Punahou School (left) and Le Jardin (right).</a:t>
            </a:r>
            <a:endParaRPr sz="1100">
              <a:solidFill>
                <a:srgbClr val="FBF8CE"/>
              </a:solidFill>
              <a:latin typeface="Poppins Light"/>
              <a:ea typeface="Poppins Light"/>
              <a:cs typeface="Poppins Light"/>
              <a:sym typeface="Poppins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8CE"/>
        </a:solidFill>
        <a:effectLst/>
      </p:bgPr>
    </p:bg>
    <p:spTree>
      <p:nvGrpSpPr>
        <p:cNvPr id="1" name="Shape 385"/>
        <p:cNvGrpSpPr/>
        <p:nvPr/>
      </p:nvGrpSpPr>
      <p:grpSpPr>
        <a:xfrm>
          <a:off x="0" y="0"/>
          <a:ext cx="0" cy="0"/>
          <a:chOff x="0" y="0"/>
          <a:chExt cx="0" cy="0"/>
        </a:xfrm>
      </p:grpSpPr>
      <p:sp>
        <p:nvSpPr>
          <p:cNvPr id="386" name="Google Shape;386;g2e83f41a84f_0_67"/>
          <p:cNvSpPr/>
          <p:nvPr/>
        </p:nvSpPr>
        <p:spPr>
          <a:xfrm>
            <a:off x="0" y="1708800"/>
            <a:ext cx="9144000" cy="3435000"/>
          </a:xfrm>
          <a:prstGeom prst="rect">
            <a:avLst/>
          </a:prstGeom>
          <a:solidFill>
            <a:srgbClr val="708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2e83f41a84f_0_67"/>
          <p:cNvSpPr/>
          <p:nvPr/>
        </p:nvSpPr>
        <p:spPr>
          <a:xfrm>
            <a:off x="4578275" y="1708800"/>
            <a:ext cx="4592400" cy="3435000"/>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2e83f41a84f_0_67"/>
          <p:cNvSpPr txBox="1"/>
          <p:nvPr/>
        </p:nvSpPr>
        <p:spPr>
          <a:xfrm>
            <a:off x="268350" y="339150"/>
            <a:ext cx="86073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5000"/>
              <a:buFont typeface="Arial"/>
              <a:buNone/>
            </a:pPr>
            <a:r>
              <a:rPr lang="en" sz="5500">
                <a:solidFill>
                  <a:srgbClr val="D1936E"/>
                </a:solidFill>
                <a:latin typeface="Poppins Black"/>
                <a:ea typeface="Poppins Black"/>
                <a:cs typeface="Poppins Black"/>
                <a:sym typeface="Poppins Black"/>
              </a:rPr>
              <a:t>WHO CAN APPLY?</a:t>
            </a:r>
            <a:endParaRPr sz="5500">
              <a:solidFill>
                <a:srgbClr val="D1936E"/>
              </a:solidFill>
              <a:latin typeface="Poppins Black"/>
              <a:ea typeface="Poppins Black"/>
              <a:cs typeface="Poppins Black"/>
              <a:sym typeface="Poppins Black"/>
            </a:endParaRPr>
          </a:p>
          <a:p>
            <a:pPr marL="0" lvl="0" indent="0" algn="ctr" rtl="0">
              <a:spcBef>
                <a:spcPts val="0"/>
              </a:spcBef>
              <a:spcAft>
                <a:spcPts val="0"/>
              </a:spcAft>
              <a:buClr>
                <a:schemeClr val="dk1"/>
              </a:buClr>
              <a:buSzPts val="5000"/>
              <a:buFont typeface="Arial"/>
              <a:buNone/>
            </a:pPr>
            <a:r>
              <a:rPr lang="en" sz="2000">
                <a:solidFill>
                  <a:srgbClr val="708C69"/>
                </a:solidFill>
                <a:latin typeface="Poppins"/>
                <a:ea typeface="Poppins"/>
                <a:cs typeface="Poppins"/>
                <a:sym typeface="Poppins"/>
              </a:rPr>
              <a:t>TREE CAMPUS K-12</a:t>
            </a:r>
            <a:endParaRPr sz="2000">
              <a:solidFill>
                <a:srgbClr val="D1936E"/>
              </a:solidFill>
              <a:latin typeface="Poppins"/>
              <a:ea typeface="Poppins"/>
              <a:cs typeface="Poppins"/>
              <a:sym typeface="Poppins"/>
            </a:endParaRPr>
          </a:p>
        </p:txBody>
      </p:sp>
      <p:sp>
        <p:nvSpPr>
          <p:cNvPr id="389" name="Google Shape;389;g2e83f41a84f_0_67"/>
          <p:cNvSpPr txBox="1">
            <a:spLocks noGrp="1"/>
          </p:cNvSpPr>
          <p:nvPr>
            <p:ph type="sldNum" idx="12"/>
          </p:nvPr>
        </p:nvSpPr>
        <p:spPr>
          <a:xfrm>
            <a:off x="86708" y="47016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b="1">
                <a:solidFill>
                  <a:srgbClr val="D1936E"/>
                </a:solidFill>
                <a:latin typeface="Poppins"/>
                <a:ea typeface="Poppins"/>
                <a:cs typeface="Poppins"/>
                <a:sym typeface="Poppins"/>
              </a:rPr>
              <a:t>17</a:t>
            </a:fld>
            <a:endParaRPr b="1">
              <a:solidFill>
                <a:srgbClr val="D1936E"/>
              </a:solidFill>
              <a:latin typeface="Poppins"/>
              <a:ea typeface="Poppins"/>
              <a:cs typeface="Poppins"/>
              <a:sym typeface="Poppins"/>
            </a:endParaRPr>
          </a:p>
        </p:txBody>
      </p:sp>
      <p:sp>
        <p:nvSpPr>
          <p:cNvPr id="390" name="Google Shape;390;g2e83f41a84f_0_67"/>
          <p:cNvSpPr txBox="1">
            <a:spLocks noGrp="1"/>
          </p:cNvSpPr>
          <p:nvPr>
            <p:ph type="subTitle" idx="4294967295"/>
          </p:nvPr>
        </p:nvSpPr>
        <p:spPr>
          <a:xfrm>
            <a:off x="412575" y="1861200"/>
            <a:ext cx="6090900" cy="2409000"/>
          </a:xfrm>
          <a:prstGeom prst="rect">
            <a:avLst/>
          </a:prstGeom>
          <a:noFill/>
          <a:ln>
            <a:noFill/>
          </a:ln>
        </p:spPr>
        <p:txBody>
          <a:bodyPr spcFirstLastPara="1" wrap="square" lIns="91425" tIns="91425" rIns="91425" bIns="91425" anchor="ctr" anchorCtr="0">
            <a:spAutoFit/>
          </a:bodyPr>
          <a:lstStyle/>
          <a:p>
            <a:pPr marL="0" lvl="0" indent="0" algn="l" rtl="0">
              <a:lnSpc>
                <a:spcPct val="100000"/>
              </a:lnSpc>
              <a:spcBef>
                <a:spcPts val="600"/>
              </a:spcBef>
              <a:spcAft>
                <a:spcPts val="0"/>
              </a:spcAft>
              <a:buNone/>
            </a:pPr>
            <a:r>
              <a:rPr lang="en">
                <a:solidFill>
                  <a:srgbClr val="FBF8CE"/>
                </a:solidFill>
                <a:latin typeface="Poppins Medium"/>
                <a:ea typeface="Poppins Medium"/>
                <a:cs typeface="Poppins Medium"/>
                <a:sym typeface="Poppins Medium"/>
              </a:rPr>
              <a:t>ALL K-12 schools!</a:t>
            </a:r>
            <a:endParaRPr>
              <a:solidFill>
                <a:srgbClr val="FBF8CE"/>
              </a:solidFill>
              <a:latin typeface="Poppins Medium"/>
              <a:ea typeface="Poppins Medium"/>
              <a:cs typeface="Poppins Medium"/>
              <a:sym typeface="Poppins Medium"/>
            </a:endParaRPr>
          </a:p>
          <a:p>
            <a:pPr marL="457200" lvl="0" indent="-342900" algn="l" rtl="0">
              <a:lnSpc>
                <a:spcPct val="115000"/>
              </a:lnSpc>
              <a:spcBef>
                <a:spcPts val="600"/>
              </a:spcBef>
              <a:spcAft>
                <a:spcPts val="0"/>
              </a:spcAft>
              <a:buClr>
                <a:srgbClr val="FBF8CE"/>
              </a:buClr>
              <a:buSzPts val="1800"/>
              <a:buFont typeface="Poppins Medium"/>
              <a:buChar char="●"/>
            </a:pPr>
            <a:r>
              <a:rPr lang="en">
                <a:solidFill>
                  <a:srgbClr val="FBF8CE"/>
                </a:solidFill>
                <a:latin typeface="Poppins Medium"/>
                <a:ea typeface="Poppins Medium"/>
                <a:cs typeface="Poppins Medium"/>
                <a:sym typeface="Poppins Medium"/>
              </a:rPr>
              <a:t>Elementary School</a:t>
            </a:r>
            <a:endParaRPr>
              <a:solidFill>
                <a:srgbClr val="FBF8CE"/>
              </a:solidFill>
              <a:latin typeface="Poppins Medium"/>
              <a:ea typeface="Poppins Medium"/>
              <a:cs typeface="Poppins Medium"/>
              <a:sym typeface="Poppins Medium"/>
            </a:endParaRPr>
          </a:p>
          <a:p>
            <a:pPr marL="457200" lvl="0" indent="-342900" algn="l" rtl="0">
              <a:lnSpc>
                <a:spcPct val="115000"/>
              </a:lnSpc>
              <a:spcBef>
                <a:spcPts val="0"/>
              </a:spcBef>
              <a:spcAft>
                <a:spcPts val="0"/>
              </a:spcAft>
              <a:buClr>
                <a:srgbClr val="FBF8CE"/>
              </a:buClr>
              <a:buSzPts val="1800"/>
              <a:buFont typeface="Poppins Medium"/>
              <a:buChar char="●"/>
            </a:pPr>
            <a:r>
              <a:rPr lang="en">
                <a:solidFill>
                  <a:srgbClr val="FBF8CE"/>
                </a:solidFill>
                <a:latin typeface="Poppins Medium"/>
                <a:ea typeface="Poppins Medium"/>
                <a:cs typeface="Poppins Medium"/>
                <a:sym typeface="Poppins Medium"/>
              </a:rPr>
              <a:t>Middle School</a:t>
            </a:r>
            <a:endParaRPr>
              <a:solidFill>
                <a:srgbClr val="FBF8CE"/>
              </a:solidFill>
              <a:latin typeface="Poppins Medium"/>
              <a:ea typeface="Poppins Medium"/>
              <a:cs typeface="Poppins Medium"/>
              <a:sym typeface="Poppins Medium"/>
            </a:endParaRPr>
          </a:p>
          <a:p>
            <a:pPr marL="457200" lvl="0" indent="-342900" algn="l" rtl="0">
              <a:lnSpc>
                <a:spcPct val="115000"/>
              </a:lnSpc>
              <a:spcBef>
                <a:spcPts val="0"/>
              </a:spcBef>
              <a:spcAft>
                <a:spcPts val="0"/>
              </a:spcAft>
              <a:buClr>
                <a:srgbClr val="FBF8CE"/>
              </a:buClr>
              <a:buSzPts val="1800"/>
              <a:buFont typeface="Poppins Medium"/>
              <a:buChar char="●"/>
            </a:pPr>
            <a:r>
              <a:rPr lang="en">
                <a:solidFill>
                  <a:srgbClr val="FBF8CE"/>
                </a:solidFill>
                <a:latin typeface="Poppins Medium"/>
                <a:ea typeface="Poppins Medium"/>
                <a:cs typeface="Poppins Medium"/>
                <a:sym typeface="Poppins Medium"/>
              </a:rPr>
              <a:t>High School</a:t>
            </a:r>
            <a:endParaRPr>
              <a:solidFill>
                <a:srgbClr val="FBF8CE"/>
              </a:solidFill>
              <a:latin typeface="Poppins Medium"/>
              <a:ea typeface="Poppins Medium"/>
              <a:cs typeface="Poppins Medium"/>
              <a:sym typeface="Poppins Medium"/>
            </a:endParaRPr>
          </a:p>
          <a:p>
            <a:pPr marL="457200" lvl="0" indent="-342900" algn="l" rtl="0">
              <a:lnSpc>
                <a:spcPct val="115000"/>
              </a:lnSpc>
              <a:spcBef>
                <a:spcPts val="0"/>
              </a:spcBef>
              <a:spcAft>
                <a:spcPts val="0"/>
              </a:spcAft>
              <a:buClr>
                <a:srgbClr val="FBF8CE"/>
              </a:buClr>
              <a:buSzPts val="1800"/>
              <a:buFont typeface="Poppins Medium"/>
              <a:buChar char="●"/>
            </a:pPr>
            <a:r>
              <a:rPr lang="en">
                <a:solidFill>
                  <a:srgbClr val="FBF8CE"/>
                </a:solidFill>
                <a:latin typeface="Poppins Medium"/>
                <a:ea typeface="Poppins Medium"/>
                <a:cs typeface="Poppins Medium"/>
                <a:sym typeface="Poppins Medium"/>
              </a:rPr>
              <a:t>Private</a:t>
            </a:r>
            <a:endParaRPr>
              <a:solidFill>
                <a:srgbClr val="FBF8CE"/>
              </a:solidFill>
              <a:latin typeface="Poppins Medium"/>
              <a:ea typeface="Poppins Medium"/>
              <a:cs typeface="Poppins Medium"/>
              <a:sym typeface="Poppins Medium"/>
            </a:endParaRPr>
          </a:p>
          <a:p>
            <a:pPr marL="457200" lvl="0" indent="-342900" algn="l" rtl="0">
              <a:lnSpc>
                <a:spcPct val="115000"/>
              </a:lnSpc>
              <a:spcBef>
                <a:spcPts val="0"/>
              </a:spcBef>
              <a:spcAft>
                <a:spcPts val="0"/>
              </a:spcAft>
              <a:buClr>
                <a:srgbClr val="FBF8CE"/>
              </a:buClr>
              <a:buSzPts val="1800"/>
              <a:buFont typeface="Poppins Medium"/>
              <a:buChar char="●"/>
            </a:pPr>
            <a:r>
              <a:rPr lang="en">
                <a:solidFill>
                  <a:srgbClr val="FBF8CE"/>
                </a:solidFill>
                <a:latin typeface="Poppins Medium"/>
                <a:ea typeface="Poppins Medium"/>
                <a:cs typeface="Poppins Medium"/>
                <a:sym typeface="Poppins Medium"/>
              </a:rPr>
              <a:t>Public</a:t>
            </a:r>
            <a:endParaRPr>
              <a:solidFill>
                <a:srgbClr val="FBF8CE"/>
              </a:solidFill>
              <a:latin typeface="Poppins Medium"/>
              <a:ea typeface="Poppins Medium"/>
              <a:cs typeface="Poppins Medium"/>
              <a:sym typeface="Poppins Medium"/>
            </a:endParaRPr>
          </a:p>
          <a:p>
            <a:pPr marL="457200" lvl="0" indent="-342900" algn="l" rtl="0">
              <a:lnSpc>
                <a:spcPct val="115000"/>
              </a:lnSpc>
              <a:spcBef>
                <a:spcPts val="0"/>
              </a:spcBef>
              <a:spcAft>
                <a:spcPts val="0"/>
              </a:spcAft>
              <a:buClr>
                <a:srgbClr val="FBF8CE"/>
              </a:buClr>
              <a:buSzPts val="1800"/>
              <a:buFont typeface="Poppins Medium"/>
              <a:buChar char="●"/>
            </a:pPr>
            <a:r>
              <a:rPr lang="en">
                <a:solidFill>
                  <a:srgbClr val="FBF8CE"/>
                </a:solidFill>
                <a:latin typeface="Poppins Medium"/>
                <a:ea typeface="Poppins Medium"/>
                <a:cs typeface="Poppins Medium"/>
                <a:sym typeface="Poppins Medium"/>
              </a:rPr>
              <a:t>Charter</a:t>
            </a:r>
            <a:endParaRPr>
              <a:solidFill>
                <a:srgbClr val="FBF8CE"/>
              </a:solidFill>
              <a:latin typeface="Poppins Medium"/>
              <a:ea typeface="Poppins Medium"/>
              <a:cs typeface="Poppins Medium"/>
              <a:sym typeface="Poppins Medium"/>
            </a:endParaRPr>
          </a:p>
        </p:txBody>
      </p:sp>
      <p:pic>
        <p:nvPicPr>
          <p:cNvPr id="391" name="Google Shape;391;g2e83f41a84f_0_67"/>
          <p:cNvPicPr preferRelativeResize="0"/>
          <p:nvPr/>
        </p:nvPicPr>
        <p:blipFill rotWithShape="1">
          <a:blip r:embed="rId3">
            <a:alphaModFix/>
          </a:blip>
          <a:srcRect r="15117"/>
          <a:stretch/>
        </p:blipFill>
        <p:spPr>
          <a:xfrm>
            <a:off x="4814563" y="1808907"/>
            <a:ext cx="4119823" cy="3234780"/>
          </a:xfrm>
          <a:prstGeom prst="rect">
            <a:avLst/>
          </a:prstGeom>
          <a:solidFill>
            <a:srgbClr val="708C69"/>
          </a:solidFill>
          <a:ln>
            <a:noFill/>
          </a:ln>
        </p:spPr>
      </p:pic>
      <p:sp>
        <p:nvSpPr>
          <p:cNvPr id="392" name="Google Shape;392;g2e83f41a84f_0_67">
            <a:hlinkClick r:id="rId4" action="ppaction://hlinksldjump"/>
          </p:cNvPr>
          <p:cNvSpPr/>
          <p:nvPr/>
        </p:nvSpPr>
        <p:spPr>
          <a:xfrm>
            <a:off x="774501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393" name="Google Shape;393;g2e83f41a84f_0_67">
            <a:hlinkClick r:id="rId5" action="ppaction://hlinksldjump"/>
          </p:cNvPr>
          <p:cNvSpPr/>
          <p:nvPr/>
        </p:nvSpPr>
        <p:spPr>
          <a:xfrm>
            <a:off x="5846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BACK TO PROGRAMS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8CE"/>
        </a:solidFill>
        <a:effectLst/>
      </p:bgPr>
    </p:bg>
    <p:spTree>
      <p:nvGrpSpPr>
        <p:cNvPr id="1" name="Shape 397"/>
        <p:cNvGrpSpPr/>
        <p:nvPr/>
      </p:nvGrpSpPr>
      <p:grpSpPr>
        <a:xfrm>
          <a:off x="0" y="0"/>
          <a:ext cx="0" cy="0"/>
          <a:chOff x="0" y="0"/>
          <a:chExt cx="0" cy="0"/>
        </a:xfrm>
      </p:grpSpPr>
      <p:sp>
        <p:nvSpPr>
          <p:cNvPr id="398" name="Google Shape;398;g2fbd2db2b8f_0_0"/>
          <p:cNvSpPr/>
          <p:nvPr/>
        </p:nvSpPr>
        <p:spPr>
          <a:xfrm>
            <a:off x="-50" y="1371600"/>
            <a:ext cx="9144000" cy="3772200"/>
          </a:xfrm>
          <a:prstGeom prst="rect">
            <a:avLst/>
          </a:prstGeom>
          <a:solidFill>
            <a:srgbClr val="708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2fbd2db2b8f_0_0"/>
          <p:cNvSpPr txBox="1">
            <a:spLocks noGrp="1"/>
          </p:cNvSpPr>
          <p:nvPr>
            <p:ph type="subTitle" idx="4294967295"/>
          </p:nvPr>
        </p:nvSpPr>
        <p:spPr>
          <a:xfrm>
            <a:off x="430200" y="1633025"/>
            <a:ext cx="8283600" cy="296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chemeClr val="dk2"/>
              </a:buClr>
              <a:buSzPts val="1800"/>
              <a:buFont typeface="Arial"/>
              <a:buNone/>
            </a:pPr>
            <a:r>
              <a:rPr lang="en">
                <a:solidFill>
                  <a:srgbClr val="FBF8CE"/>
                </a:solidFill>
                <a:latin typeface="Poppins Medium"/>
                <a:ea typeface="Poppins Medium"/>
                <a:cs typeface="Poppins Medium"/>
                <a:sym typeface="Poppins Medium"/>
              </a:rPr>
              <a:t>Applications are </a:t>
            </a:r>
            <a:r>
              <a:rPr lang="en" b="1" i="1">
                <a:solidFill>
                  <a:srgbClr val="FBF8CE"/>
                </a:solidFill>
                <a:highlight>
                  <a:srgbClr val="D1936E"/>
                </a:highlight>
                <a:latin typeface="Poppins"/>
                <a:ea typeface="Poppins"/>
                <a:cs typeface="Poppins"/>
                <a:sym typeface="Poppins"/>
              </a:rPr>
              <a:t>retrospective</a:t>
            </a:r>
            <a:r>
              <a:rPr lang="en">
                <a:solidFill>
                  <a:srgbClr val="FBF8CE"/>
                </a:solidFill>
                <a:latin typeface="Poppins Medium"/>
                <a:ea typeface="Poppins Medium"/>
                <a:cs typeface="Poppins Medium"/>
                <a:sym typeface="Poppins Medium"/>
              </a:rPr>
              <a:t>.</a:t>
            </a:r>
            <a:endParaRPr>
              <a:solidFill>
                <a:srgbClr val="FBF8CE"/>
              </a:solidFill>
              <a:latin typeface="Poppins Medium"/>
              <a:ea typeface="Poppins Medium"/>
              <a:cs typeface="Poppins Medium"/>
              <a:sym typeface="Poppins Medium"/>
            </a:endParaRPr>
          </a:p>
          <a:p>
            <a:pPr marL="457200" marR="0" lvl="0" indent="-342900" algn="l" rtl="0">
              <a:lnSpc>
                <a:spcPct val="115000"/>
              </a:lnSpc>
              <a:spcBef>
                <a:spcPts val="600"/>
              </a:spcBef>
              <a:spcAft>
                <a:spcPts val="0"/>
              </a:spcAft>
              <a:buClr>
                <a:srgbClr val="FBF8CE"/>
              </a:buClr>
              <a:buSzPts val="1800"/>
              <a:buFont typeface="Poppins Medium"/>
              <a:buChar char="-"/>
            </a:pPr>
            <a:r>
              <a:rPr lang="en">
                <a:solidFill>
                  <a:srgbClr val="FBF8CE"/>
                </a:solidFill>
                <a:latin typeface="Poppins Medium"/>
                <a:ea typeface="Poppins Medium"/>
                <a:cs typeface="Poppins Medium"/>
                <a:sym typeface="Poppins Medium"/>
              </a:rPr>
              <a:t>Report on activities that took place in the past:</a:t>
            </a:r>
            <a:endParaRPr>
              <a:solidFill>
                <a:srgbClr val="FBF8CE"/>
              </a:solidFill>
              <a:latin typeface="Poppins Medium"/>
              <a:ea typeface="Poppins Medium"/>
              <a:cs typeface="Poppins Medium"/>
              <a:sym typeface="Poppins Medium"/>
            </a:endParaRPr>
          </a:p>
          <a:p>
            <a:pPr marL="914400" marR="0" lvl="1" indent="-330200" algn="l" rtl="0">
              <a:lnSpc>
                <a:spcPct val="115000"/>
              </a:lnSpc>
              <a:spcBef>
                <a:spcPts val="0"/>
              </a:spcBef>
              <a:spcAft>
                <a:spcPts val="0"/>
              </a:spcAft>
              <a:buClr>
                <a:srgbClr val="FBF8CE"/>
              </a:buClr>
              <a:buSzPts val="1600"/>
              <a:buFont typeface="Poppins Medium"/>
              <a:buChar char="-"/>
            </a:pPr>
            <a:r>
              <a:rPr lang="en" sz="1600" b="1" i="1">
                <a:solidFill>
                  <a:srgbClr val="FBF8CE"/>
                </a:solidFill>
                <a:latin typeface="Poppins"/>
                <a:ea typeface="Poppins"/>
                <a:cs typeface="Poppins"/>
                <a:sym typeface="Poppins"/>
              </a:rPr>
              <a:t>calendar year</a:t>
            </a:r>
            <a:r>
              <a:rPr lang="en" sz="1600" i="1">
                <a:solidFill>
                  <a:srgbClr val="FBF8CE"/>
                </a:solidFill>
                <a:latin typeface="Poppins Medium"/>
                <a:ea typeface="Poppins Medium"/>
                <a:cs typeface="Poppins Medium"/>
                <a:sym typeface="Poppins Medium"/>
              </a:rPr>
              <a:t> </a:t>
            </a:r>
            <a:r>
              <a:rPr lang="en" sz="1600">
                <a:solidFill>
                  <a:srgbClr val="FBF8CE"/>
                </a:solidFill>
                <a:latin typeface="Poppins Medium"/>
                <a:ea typeface="Poppins Medium"/>
                <a:cs typeface="Poppins Medium"/>
                <a:sym typeface="Poppins Medium"/>
              </a:rPr>
              <a:t>(Tree Campus Higher Ed)</a:t>
            </a:r>
            <a:endParaRPr sz="1600">
              <a:solidFill>
                <a:srgbClr val="FBF8CE"/>
              </a:solidFill>
              <a:latin typeface="Poppins Medium"/>
              <a:ea typeface="Poppins Medium"/>
              <a:cs typeface="Poppins Medium"/>
              <a:sym typeface="Poppins Medium"/>
            </a:endParaRPr>
          </a:p>
          <a:p>
            <a:pPr marL="914400" marR="0" lvl="1" indent="-330200" algn="l" rtl="0">
              <a:lnSpc>
                <a:spcPct val="115000"/>
              </a:lnSpc>
              <a:spcBef>
                <a:spcPts val="0"/>
              </a:spcBef>
              <a:spcAft>
                <a:spcPts val="0"/>
              </a:spcAft>
              <a:buClr>
                <a:srgbClr val="FBF8CE"/>
              </a:buClr>
              <a:buSzPts val="1600"/>
              <a:buFont typeface="Poppins Medium"/>
              <a:buChar char="-"/>
            </a:pPr>
            <a:r>
              <a:rPr lang="en" sz="1600" b="1" i="1">
                <a:solidFill>
                  <a:srgbClr val="FBF8CE"/>
                </a:solidFill>
                <a:latin typeface="Poppins"/>
                <a:ea typeface="Poppins"/>
                <a:cs typeface="Poppins"/>
                <a:sym typeface="Poppins"/>
              </a:rPr>
              <a:t>academic year</a:t>
            </a:r>
            <a:r>
              <a:rPr lang="en" sz="1600">
                <a:solidFill>
                  <a:srgbClr val="FBF8CE"/>
                </a:solidFill>
                <a:latin typeface="Poppins Medium"/>
                <a:ea typeface="Poppins Medium"/>
                <a:cs typeface="Poppins Medium"/>
                <a:sym typeface="Poppins Medium"/>
              </a:rPr>
              <a:t> (Tree Campus K-12)</a:t>
            </a:r>
            <a:endParaRPr sz="1600">
              <a:solidFill>
                <a:srgbClr val="FBF8CE"/>
              </a:solidFill>
              <a:latin typeface="Poppins Medium"/>
              <a:ea typeface="Poppins Medium"/>
              <a:cs typeface="Poppins Medium"/>
              <a:sym typeface="Poppins Medium"/>
            </a:endParaRPr>
          </a:p>
          <a:p>
            <a:pPr marL="0" lvl="0" indent="0" algn="l" rtl="0">
              <a:spcBef>
                <a:spcPts val="600"/>
              </a:spcBef>
              <a:spcAft>
                <a:spcPts val="0"/>
              </a:spcAft>
              <a:buNone/>
            </a:pPr>
            <a:endParaRPr>
              <a:solidFill>
                <a:srgbClr val="FBF8CE"/>
              </a:solidFill>
              <a:latin typeface="Poppins Medium"/>
              <a:ea typeface="Poppins Medium"/>
              <a:cs typeface="Poppins Medium"/>
              <a:sym typeface="Poppins Medium"/>
            </a:endParaRPr>
          </a:p>
          <a:p>
            <a:pPr marL="0" lvl="0" indent="0" algn="l" rtl="0">
              <a:spcBef>
                <a:spcPts val="600"/>
              </a:spcBef>
              <a:spcAft>
                <a:spcPts val="0"/>
              </a:spcAft>
              <a:buNone/>
            </a:pPr>
            <a:r>
              <a:rPr lang="en">
                <a:solidFill>
                  <a:srgbClr val="FBF8CE"/>
                </a:solidFill>
                <a:latin typeface="Poppins Medium"/>
                <a:ea typeface="Poppins Medium"/>
                <a:cs typeface="Poppins Medium"/>
                <a:sym typeface="Poppins Medium"/>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Apply</a:t>
            </a:r>
            <a:r>
              <a:rPr lang="en">
                <a:solidFill>
                  <a:srgbClr val="FBF8CE"/>
                </a:solidFill>
                <a:latin typeface="Poppins Medium"/>
                <a:ea typeface="Poppins Medium"/>
                <a:cs typeface="Poppins Medium"/>
                <a:sym typeface="Poppins Medium"/>
              </a:rPr>
              <a:t> for </a:t>
            </a:r>
            <a:r>
              <a:rPr lang="en" i="1">
                <a:solidFill>
                  <a:srgbClr val="FBF8CE"/>
                </a:solidFill>
                <a:latin typeface="Poppins Medium"/>
                <a:ea typeface="Poppins Medium"/>
                <a:cs typeface="Poppins Medium"/>
                <a:sym typeface="Poppins Medium"/>
              </a:rPr>
              <a:t>free</a:t>
            </a:r>
            <a:r>
              <a:rPr lang="en">
                <a:solidFill>
                  <a:srgbClr val="FBF8CE"/>
                </a:solidFill>
                <a:latin typeface="Poppins Medium"/>
                <a:ea typeface="Poppins Medium"/>
                <a:cs typeface="Poppins Medium"/>
                <a:sym typeface="Poppins Medium"/>
              </a:rPr>
              <a:t> through the online portal!</a:t>
            </a:r>
            <a:endParaRPr>
              <a:solidFill>
                <a:srgbClr val="FBF8CE"/>
              </a:solidFill>
              <a:latin typeface="Poppins Medium"/>
              <a:ea typeface="Poppins Medium"/>
              <a:cs typeface="Poppins Medium"/>
              <a:sym typeface="Poppins Medium"/>
            </a:endParaRPr>
          </a:p>
          <a:p>
            <a:pPr marL="0" marR="0" lvl="0" indent="0" algn="l" rtl="0">
              <a:lnSpc>
                <a:spcPct val="115000"/>
              </a:lnSpc>
              <a:spcBef>
                <a:spcPts val="600"/>
              </a:spcBef>
              <a:spcAft>
                <a:spcPts val="0"/>
              </a:spcAft>
              <a:buClr>
                <a:schemeClr val="dk2"/>
              </a:buClr>
              <a:buSzPts val="1800"/>
              <a:buFont typeface="Arial"/>
              <a:buNone/>
            </a:pPr>
            <a:endParaRPr>
              <a:solidFill>
                <a:srgbClr val="FBF8CE"/>
              </a:solidFill>
              <a:latin typeface="Poppins Medium"/>
              <a:ea typeface="Poppins Medium"/>
              <a:cs typeface="Poppins Medium"/>
              <a:sym typeface="Poppins Medium"/>
            </a:endParaRPr>
          </a:p>
          <a:p>
            <a:pPr marL="0" marR="0" lvl="0" indent="0" algn="l" rtl="0">
              <a:lnSpc>
                <a:spcPct val="115000"/>
              </a:lnSpc>
              <a:spcBef>
                <a:spcPts val="600"/>
              </a:spcBef>
              <a:spcAft>
                <a:spcPts val="0"/>
              </a:spcAft>
              <a:buClr>
                <a:schemeClr val="dk2"/>
              </a:buClr>
              <a:buSzPts val="1800"/>
              <a:buFont typeface="Arial"/>
              <a:buNone/>
            </a:pPr>
            <a:r>
              <a:rPr lang="en" b="1">
                <a:solidFill>
                  <a:srgbClr val="FBF8CE"/>
                </a:solidFill>
                <a:latin typeface="Poppins"/>
                <a:ea typeface="Poppins"/>
                <a:cs typeface="Poppins"/>
                <a:sym typeface="Poppins"/>
              </a:rPr>
              <a:t>What you’ll need</a:t>
            </a:r>
            <a:r>
              <a:rPr lang="en">
                <a:solidFill>
                  <a:srgbClr val="FBF8CE"/>
                </a:solidFill>
                <a:latin typeface="Poppins Medium"/>
                <a:ea typeface="Poppins Medium"/>
                <a:cs typeface="Poppins Medium"/>
                <a:sym typeface="Poppins Medium"/>
              </a:rPr>
              <a:t>: Documentation of the program-specific standards</a:t>
            </a:r>
            <a:endParaRPr>
              <a:solidFill>
                <a:srgbClr val="FBF8CE"/>
              </a:solidFill>
              <a:latin typeface="Poppins Medium"/>
              <a:ea typeface="Poppins Medium"/>
              <a:cs typeface="Poppins Medium"/>
              <a:sym typeface="Poppins Medium"/>
            </a:endParaRPr>
          </a:p>
        </p:txBody>
      </p:sp>
      <p:sp>
        <p:nvSpPr>
          <p:cNvPr id="400" name="Google Shape;400;g2fbd2db2b8f_0_0"/>
          <p:cNvSpPr txBox="1">
            <a:spLocks noGrp="1"/>
          </p:cNvSpPr>
          <p:nvPr>
            <p:ph type="sldNum" idx="12"/>
          </p:nvPr>
        </p:nvSpPr>
        <p:spPr>
          <a:xfrm>
            <a:off x="84983" y="4663217"/>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 b="1">
                <a:solidFill>
                  <a:srgbClr val="D1936E"/>
                </a:solidFill>
                <a:latin typeface="Poppins"/>
                <a:ea typeface="Poppins"/>
                <a:cs typeface="Poppins"/>
                <a:sym typeface="Poppins"/>
              </a:rPr>
              <a:t>18</a:t>
            </a:fld>
            <a:endParaRPr b="1">
              <a:solidFill>
                <a:srgbClr val="D1936E"/>
              </a:solidFill>
              <a:latin typeface="Poppins"/>
              <a:ea typeface="Poppins"/>
              <a:cs typeface="Poppins"/>
              <a:sym typeface="Poppins"/>
            </a:endParaRPr>
          </a:p>
        </p:txBody>
      </p:sp>
      <p:sp>
        <p:nvSpPr>
          <p:cNvPr id="401" name="Google Shape;401;g2fbd2db2b8f_0_0"/>
          <p:cNvSpPr txBox="1"/>
          <p:nvPr/>
        </p:nvSpPr>
        <p:spPr>
          <a:xfrm>
            <a:off x="2365500" y="299788"/>
            <a:ext cx="4413000" cy="1031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 sz="5500">
                <a:solidFill>
                  <a:srgbClr val="D1936E"/>
                </a:solidFill>
                <a:latin typeface="Poppins Black"/>
                <a:ea typeface="Poppins Black"/>
                <a:cs typeface="Poppins Black"/>
                <a:sym typeface="Poppins Black"/>
              </a:rPr>
              <a:t>APPLYING</a:t>
            </a:r>
            <a:endParaRPr sz="5500" b="0" i="0" u="none" strike="noStrike" cap="none">
              <a:solidFill>
                <a:srgbClr val="D1936E"/>
              </a:solidFill>
              <a:latin typeface="Poppins Black"/>
              <a:ea typeface="Poppins Black"/>
              <a:cs typeface="Poppins Black"/>
              <a:sym typeface="Poppins Black"/>
            </a:endParaRPr>
          </a:p>
        </p:txBody>
      </p:sp>
      <p:sp>
        <p:nvSpPr>
          <p:cNvPr id="402" name="Google Shape;402;g2fbd2db2b8f_0_0">
            <a:hlinkClick r:id="rId3" action="ppaction://hlinksldjump"/>
          </p:cNvPr>
          <p:cNvSpPr/>
          <p:nvPr/>
        </p:nvSpPr>
        <p:spPr>
          <a:xfrm>
            <a:off x="774501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403" name="Google Shape;403;g2fbd2db2b8f_0_0">
            <a:hlinkClick r:id="rId4" action="ppaction://hlinksldjump"/>
          </p:cNvPr>
          <p:cNvSpPr/>
          <p:nvPr/>
        </p:nvSpPr>
        <p:spPr>
          <a:xfrm>
            <a:off x="5846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BACK TO PROGRAMS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8CE"/>
        </a:solidFill>
        <a:effectLst/>
      </p:bgPr>
    </p:bg>
    <p:spTree>
      <p:nvGrpSpPr>
        <p:cNvPr id="1" name="Shape 407"/>
        <p:cNvGrpSpPr/>
        <p:nvPr/>
      </p:nvGrpSpPr>
      <p:grpSpPr>
        <a:xfrm>
          <a:off x="0" y="0"/>
          <a:ext cx="0" cy="0"/>
          <a:chOff x="0" y="0"/>
          <a:chExt cx="0" cy="0"/>
        </a:xfrm>
      </p:grpSpPr>
      <p:sp>
        <p:nvSpPr>
          <p:cNvPr id="408" name="Google Shape;408;g27839d113b0_0_0"/>
          <p:cNvSpPr/>
          <p:nvPr/>
        </p:nvSpPr>
        <p:spPr>
          <a:xfrm>
            <a:off x="0" y="1622100"/>
            <a:ext cx="9144000" cy="3521700"/>
          </a:xfrm>
          <a:prstGeom prst="rect">
            <a:avLst/>
          </a:prstGeom>
          <a:solidFill>
            <a:srgbClr val="708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27839d113b0_0_0"/>
          <p:cNvSpPr/>
          <p:nvPr/>
        </p:nvSpPr>
        <p:spPr>
          <a:xfrm>
            <a:off x="6551700" y="1622100"/>
            <a:ext cx="2618700" cy="3521700"/>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g27839d113b0_0_0"/>
          <p:cNvSpPr txBox="1"/>
          <p:nvPr/>
        </p:nvSpPr>
        <p:spPr>
          <a:xfrm>
            <a:off x="268350" y="262950"/>
            <a:ext cx="86073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5000"/>
              <a:buFont typeface="Arial"/>
              <a:buNone/>
            </a:pPr>
            <a:r>
              <a:rPr lang="en" sz="5500">
                <a:solidFill>
                  <a:srgbClr val="D1936E"/>
                </a:solidFill>
                <a:latin typeface="Poppins Black"/>
                <a:ea typeface="Poppins Black"/>
                <a:cs typeface="Poppins Black"/>
                <a:sym typeface="Poppins Black"/>
              </a:rPr>
              <a:t>PROGRAM GOALS</a:t>
            </a:r>
            <a:endParaRPr sz="5500">
              <a:solidFill>
                <a:srgbClr val="D1936E"/>
              </a:solidFill>
              <a:latin typeface="Poppins Black"/>
              <a:ea typeface="Poppins Black"/>
              <a:cs typeface="Poppins Black"/>
              <a:sym typeface="Poppins Black"/>
            </a:endParaRPr>
          </a:p>
          <a:p>
            <a:pPr marL="0" lvl="0" indent="0" algn="ctr" rtl="0">
              <a:spcBef>
                <a:spcPts val="0"/>
              </a:spcBef>
              <a:spcAft>
                <a:spcPts val="0"/>
              </a:spcAft>
              <a:buClr>
                <a:schemeClr val="dk1"/>
              </a:buClr>
              <a:buSzPts val="5000"/>
              <a:buFont typeface="Arial"/>
              <a:buNone/>
            </a:pPr>
            <a:r>
              <a:rPr lang="en" sz="2000">
                <a:solidFill>
                  <a:srgbClr val="708C69"/>
                </a:solidFill>
                <a:latin typeface="Poppins"/>
                <a:ea typeface="Poppins"/>
                <a:cs typeface="Poppins"/>
                <a:sym typeface="Poppins"/>
              </a:rPr>
              <a:t>TREE CAMPUS K-12</a:t>
            </a:r>
            <a:endParaRPr sz="2000">
              <a:solidFill>
                <a:srgbClr val="D1936E"/>
              </a:solidFill>
              <a:latin typeface="Poppins"/>
              <a:ea typeface="Poppins"/>
              <a:cs typeface="Poppins"/>
              <a:sym typeface="Poppins"/>
            </a:endParaRPr>
          </a:p>
        </p:txBody>
      </p:sp>
      <p:sp>
        <p:nvSpPr>
          <p:cNvPr id="411" name="Google Shape;411;g27839d113b0_0_0"/>
          <p:cNvSpPr txBox="1">
            <a:spLocks noGrp="1"/>
          </p:cNvSpPr>
          <p:nvPr>
            <p:ph type="sldNum" idx="12"/>
          </p:nvPr>
        </p:nvSpPr>
        <p:spPr>
          <a:xfrm>
            <a:off x="86708" y="47016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b="1">
                <a:solidFill>
                  <a:srgbClr val="D1936E"/>
                </a:solidFill>
                <a:latin typeface="Poppins"/>
                <a:ea typeface="Poppins"/>
                <a:cs typeface="Poppins"/>
                <a:sym typeface="Poppins"/>
              </a:rPr>
              <a:t>19</a:t>
            </a:fld>
            <a:endParaRPr b="1">
              <a:solidFill>
                <a:srgbClr val="D1936E"/>
              </a:solidFill>
              <a:latin typeface="Poppins"/>
              <a:ea typeface="Poppins"/>
              <a:cs typeface="Poppins"/>
              <a:sym typeface="Poppins"/>
            </a:endParaRPr>
          </a:p>
        </p:txBody>
      </p:sp>
      <p:pic>
        <p:nvPicPr>
          <p:cNvPr id="412" name="Google Shape;412;g27839d113b0_0_0"/>
          <p:cNvPicPr preferRelativeResize="0"/>
          <p:nvPr/>
        </p:nvPicPr>
        <p:blipFill rotWithShape="1">
          <a:blip r:embed="rId3">
            <a:alphaModFix/>
          </a:blip>
          <a:srcRect l="8258" t="10706" r="15417" b="16108"/>
          <a:stretch/>
        </p:blipFill>
        <p:spPr>
          <a:xfrm>
            <a:off x="6730400" y="1756375"/>
            <a:ext cx="2261300" cy="3253151"/>
          </a:xfrm>
          <a:prstGeom prst="rect">
            <a:avLst/>
          </a:prstGeom>
          <a:noFill/>
          <a:ln>
            <a:noFill/>
          </a:ln>
        </p:spPr>
      </p:pic>
      <p:sp>
        <p:nvSpPr>
          <p:cNvPr id="413" name="Google Shape;413;g27839d113b0_0_0"/>
          <p:cNvSpPr txBox="1">
            <a:spLocks noGrp="1"/>
          </p:cNvSpPr>
          <p:nvPr>
            <p:ph type="subTitle" idx="4294967295"/>
          </p:nvPr>
        </p:nvSpPr>
        <p:spPr>
          <a:xfrm>
            <a:off x="399550" y="1753350"/>
            <a:ext cx="6090900" cy="2739900"/>
          </a:xfrm>
          <a:prstGeom prst="rect">
            <a:avLst/>
          </a:prstGeom>
          <a:noFill/>
          <a:ln>
            <a:noFill/>
          </a:ln>
        </p:spPr>
        <p:txBody>
          <a:bodyPr spcFirstLastPara="1" wrap="square" lIns="91425" tIns="91425" rIns="91425" bIns="91425" anchor="ctr" anchorCtr="0">
            <a:spAutoFit/>
          </a:bodyPr>
          <a:lstStyle/>
          <a:p>
            <a:pPr marL="457200" lvl="0" indent="-342900" algn="l" rtl="0">
              <a:lnSpc>
                <a:spcPct val="100000"/>
              </a:lnSpc>
              <a:spcBef>
                <a:spcPts val="600"/>
              </a:spcBef>
              <a:spcAft>
                <a:spcPts val="0"/>
              </a:spcAft>
              <a:buClr>
                <a:srgbClr val="FBF8CE"/>
              </a:buClr>
              <a:buSzPts val="1800"/>
              <a:buFont typeface="Poppins Medium"/>
              <a:buAutoNum type="arabicPeriod"/>
            </a:pPr>
            <a:r>
              <a:rPr lang="en">
                <a:solidFill>
                  <a:srgbClr val="FBF8CE"/>
                </a:solidFill>
                <a:latin typeface="Poppins Medium"/>
                <a:ea typeface="Poppins Medium"/>
                <a:cs typeface="Poppins Medium"/>
                <a:sym typeface="Poppins Medium"/>
              </a:rPr>
              <a:t>Campus tree team</a:t>
            </a:r>
            <a:endParaRPr>
              <a:solidFill>
                <a:srgbClr val="FBF8CE"/>
              </a:solidFill>
              <a:latin typeface="Poppins Medium"/>
              <a:ea typeface="Poppins Medium"/>
              <a:cs typeface="Poppins Medium"/>
              <a:sym typeface="Poppins Medium"/>
            </a:endParaRPr>
          </a:p>
          <a:p>
            <a:pPr marL="914400" lvl="1" indent="-330200" algn="l" rtl="0">
              <a:lnSpc>
                <a:spcPct val="100000"/>
              </a:lnSpc>
              <a:spcBef>
                <a:spcPts val="600"/>
              </a:spcBef>
              <a:spcAft>
                <a:spcPts val="0"/>
              </a:spcAft>
              <a:buClr>
                <a:srgbClr val="FBF8CE"/>
              </a:buClr>
              <a:buSzPts val="1600"/>
              <a:buFont typeface="Poppins"/>
              <a:buChar char="○"/>
            </a:pPr>
            <a:r>
              <a:rPr lang="en" sz="1600">
                <a:solidFill>
                  <a:srgbClr val="FBF8CE"/>
                </a:solidFill>
                <a:latin typeface="Poppins"/>
                <a:ea typeface="Poppins"/>
                <a:cs typeface="Poppins"/>
                <a:sym typeface="Poppins"/>
              </a:rPr>
              <a:t>Student(s)</a:t>
            </a:r>
            <a:endParaRPr sz="1600">
              <a:solidFill>
                <a:srgbClr val="FBF8CE"/>
              </a:solidFill>
              <a:latin typeface="Poppins"/>
              <a:ea typeface="Poppins"/>
              <a:cs typeface="Poppins"/>
              <a:sym typeface="Poppins"/>
            </a:endParaRPr>
          </a:p>
          <a:p>
            <a:pPr marL="914400" lvl="1" indent="-330200" algn="l" rtl="0">
              <a:lnSpc>
                <a:spcPct val="100000"/>
              </a:lnSpc>
              <a:spcBef>
                <a:spcPts val="600"/>
              </a:spcBef>
              <a:spcAft>
                <a:spcPts val="0"/>
              </a:spcAft>
              <a:buClr>
                <a:srgbClr val="FBF8CE"/>
              </a:buClr>
              <a:buSzPts val="1600"/>
              <a:buFont typeface="Poppins"/>
              <a:buChar char="○"/>
            </a:pPr>
            <a:r>
              <a:rPr lang="en" sz="1600">
                <a:solidFill>
                  <a:srgbClr val="FBF8CE"/>
                </a:solidFill>
                <a:latin typeface="Poppins"/>
                <a:ea typeface="Poppins"/>
                <a:cs typeface="Poppins"/>
                <a:sym typeface="Poppins"/>
              </a:rPr>
              <a:t>Teacher(s)</a:t>
            </a:r>
            <a:endParaRPr sz="1600">
              <a:solidFill>
                <a:srgbClr val="FBF8CE"/>
              </a:solidFill>
              <a:latin typeface="Poppins"/>
              <a:ea typeface="Poppins"/>
              <a:cs typeface="Poppins"/>
              <a:sym typeface="Poppins"/>
            </a:endParaRPr>
          </a:p>
          <a:p>
            <a:pPr marL="914400" lvl="1" indent="-330200" algn="l" rtl="0">
              <a:lnSpc>
                <a:spcPct val="100000"/>
              </a:lnSpc>
              <a:spcBef>
                <a:spcPts val="600"/>
              </a:spcBef>
              <a:spcAft>
                <a:spcPts val="0"/>
              </a:spcAft>
              <a:buClr>
                <a:srgbClr val="FBF8CE"/>
              </a:buClr>
              <a:buSzPts val="1600"/>
              <a:buFont typeface="Poppins"/>
              <a:buChar char="○"/>
            </a:pPr>
            <a:r>
              <a:rPr lang="en" sz="1600">
                <a:solidFill>
                  <a:srgbClr val="FBF8CE"/>
                </a:solidFill>
                <a:latin typeface="Poppins"/>
                <a:ea typeface="Poppins"/>
                <a:cs typeface="Poppins"/>
                <a:sym typeface="Poppins"/>
              </a:rPr>
              <a:t>Staff - building &amp; grounds, facilities maintenance crews</a:t>
            </a:r>
            <a:endParaRPr sz="1600">
              <a:solidFill>
                <a:srgbClr val="FBF8CE"/>
              </a:solidFill>
              <a:latin typeface="Poppins"/>
              <a:ea typeface="Poppins"/>
              <a:cs typeface="Poppins"/>
              <a:sym typeface="Poppins"/>
            </a:endParaRPr>
          </a:p>
          <a:p>
            <a:pPr marL="457200" lvl="0" indent="-342900" algn="l" rtl="0">
              <a:lnSpc>
                <a:spcPct val="100000"/>
              </a:lnSpc>
              <a:spcBef>
                <a:spcPts val="600"/>
              </a:spcBef>
              <a:spcAft>
                <a:spcPts val="0"/>
              </a:spcAft>
              <a:buClr>
                <a:srgbClr val="FBF8CE"/>
              </a:buClr>
              <a:buSzPts val="1800"/>
              <a:buFont typeface="Poppins Medium"/>
              <a:buAutoNum type="arabicPeriod"/>
            </a:pPr>
            <a:r>
              <a:rPr lang="en">
                <a:solidFill>
                  <a:srgbClr val="FBF8CE"/>
                </a:solidFill>
                <a:latin typeface="Poppins Medium"/>
                <a:ea typeface="Poppins Medium"/>
                <a:cs typeface="Poppins Medium"/>
                <a:sym typeface="Poppins Medium"/>
              </a:rPr>
              <a:t>Education plan</a:t>
            </a:r>
            <a:endParaRPr>
              <a:solidFill>
                <a:srgbClr val="FBF8CE"/>
              </a:solidFill>
              <a:latin typeface="Poppins Medium"/>
              <a:ea typeface="Poppins Medium"/>
              <a:cs typeface="Poppins Medium"/>
              <a:sym typeface="Poppins Medium"/>
            </a:endParaRPr>
          </a:p>
          <a:p>
            <a:pPr marL="457200" lvl="0" indent="-342900" algn="l" rtl="0">
              <a:lnSpc>
                <a:spcPct val="100000"/>
              </a:lnSpc>
              <a:spcBef>
                <a:spcPts val="600"/>
              </a:spcBef>
              <a:spcAft>
                <a:spcPts val="0"/>
              </a:spcAft>
              <a:buClr>
                <a:srgbClr val="FBF8CE"/>
              </a:buClr>
              <a:buSzPts val="1800"/>
              <a:buFont typeface="Poppins Medium"/>
              <a:buAutoNum type="arabicPeriod"/>
            </a:pPr>
            <a:r>
              <a:rPr lang="en">
                <a:solidFill>
                  <a:srgbClr val="FBF8CE"/>
                </a:solidFill>
                <a:latin typeface="Poppins Medium"/>
                <a:ea typeface="Poppins Medium"/>
                <a:cs typeface="Poppins Medium"/>
                <a:sym typeface="Poppins Medium"/>
              </a:rPr>
              <a:t>Hands-on experience</a:t>
            </a:r>
            <a:endParaRPr>
              <a:solidFill>
                <a:srgbClr val="FBF8CE"/>
              </a:solidFill>
              <a:latin typeface="Poppins Medium"/>
              <a:ea typeface="Poppins Medium"/>
              <a:cs typeface="Poppins Medium"/>
              <a:sym typeface="Poppins Medium"/>
            </a:endParaRPr>
          </a:p>
          <a:p>
            <a:pPr marL="457200" lvl="0" indent="-342900" algn="l" rtl="0">
              <a:lnSpc>
                <a:spcPct val="100000"/>
              </a:lnSpc>
              <a:spcBef>
                <a:spcPts val="600"/>
              </a:spcBef>
              <a:spcAft>
                <a:spcPts val="0"/>
              </a:spcAft>
              <a:buClr>
                <a:srgbClr val="FBF8CE"/>
              </a:buClr>
              <a:buSzPts val="1800"/>
              <a:buFont typeface="Poppins Medium"/>
              <a:buAutoNum type="arabicPeriod"/>
            </a:pPr>
            <a:r>
              <a:rPr lang="en">
                <a:solidFill>
                  <a:srgbClr val="FBF8CE"/>
                </a:solidFill>
                <a:latin typeface="Poppins Medium"/>
                <a:ea typeface="Poppins Medium"/>
                <a:cs typeface="Poppins Medium"/>
                <a:sym typeface="Poppins Medium"/>
              </a:rPr>
              <a:t>Arbor Day celebration</a:t>
            </a:r>
            <a:endParaRPr>
              <a:solidFill>
                <a:srgbClr val="FBF8CE"/>
              </a:solidFill>
              <a:latin typeface="Poppins Medium"/>
              <a:ea typeface="Poppins Medium"/>
              <a:cs typeface="Poppins Medium"/>
              <a:sym typeface="Poppins Medium"/>
            </a:endParaRPr>
          </a:p>
        </p:txBody>
      </p:sp>
      <p:sp>
        <p:nvSpPr>
          <p:cNvPr id="414" name="Google Shape;414;g27839d113b0_0_0">
            <a:hlinkClick r:id="rId4" action="ppaction://hlinksldjump"/>
          </p:cNvPr>
          <p:cNvSpPr/>
          <p:nvPr/>
        </p:nvSpPr>
        <p:spPr>
          <a:xfrm>
            <a:off x="774501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415" name="Google Shape;415;g27839d113b0_0_0">
            <a:hlinkClick r:id="rId5" action="ppaction://hlinksldjump"/>
          </p:cNvPr>
          <p:cNvSpPr/>
          <p:nvPr/>
        </p:nvSpPr>
        <p:spPr>
          <a:xfrm>
            <a:off x="5846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BACK TO PROGRAMS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936E"/>
        </a:solidFill>
        <a:effectLst/>
      </p:bgPr>
    </p:bg>
    <p:spTree>
      <p:nvGrpSpPr>
        <p:cNvPr id="1" name="Shape 191"/>
        <p:cNvGrpSpPr/>
        <p:nvPr/>
      </p:nvGrpSpPr>
      <p:grpSpPr>
        <a:xfrm>
          <a:off x="0" y="0"/>
          <a:ext cx="0" cy="0"/>
          <a:chOff x="0" y="0"/>
          <a:chExt cx="0" cy="0"/>
        </a:xfrm>
      </p:grpSpPr>
      <p:sp>
        <p:nvSpPr>
          <p:cNvPr id="192" name="Google Shape;192;g2f7999d0fc4_0_10"/>
          <p:cNvSpPr/>
          <p:nvPr/>
        </p:nvSpPr>
        <p:spPr>
          <a:xfrm>
            <a:off x="0" y="1490375"/>
            <a:ext cx="5521200" cy="3653100"/>
          </a:xfrm>
          <a:prstGeom prst="rect">
            <a:avLst/>
          </a:prstGeom>
          <a:solidFill>
            <a:srgbClr val="708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f7999d0fc4_0_10"/>
          <p:cNvSpPr/>
          <p:nvPr/>
        </p:nvSpPr>
        <p:spPr>
          <a:xfrm>
            <a:off x="5521150" y="0"/>
            <a:ext cx="3622800" cy="5143800"/>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2f7999d0fc4_0_10"/>
          <p:cNvSpPr txBox="1">
            <a:spLocks noGrp="1"/>
          </p:cNvSpPr>
          <p:nvPr>
            <p:ph type="subTitle" idx="4294967295"/>
          </p:nvPr>
        </p:nvSpPr>
        <p:spPr>
          <a:xfrm>
            <a:off x="266100" y="1490375"/>
            <a:ext cx="4989600" cy="32235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600"/>
              </a:spcBef>
              <a:spcAft>
                <a:spcPts val="0"/>
              </a:spcAft>
              <a:buClr>
                <a:srgbClr val="9BCF63"/>
              </a:buClr>
              <a:buSzPts val="2400"/>
              <a:buFont typeface="Pontano Sans"/>
              <a:buNone/>
            </a:pPr>
            <a:r>
              <a:rPr lang="en" sz="2000" b="1">
                <a:solidFill>
                  <a:srgbClr val="FBF8CE"/>
                </a:solidFill>
                <a:latin typeface="Poppins"/>
                <a:ea typeface="Poppins"/>
                <a:cs typeface="Poppins"/>
                <a:sym typeface="Poppins"/>
              </a:rPr>
              <a:t>MISSION</a:t>
            </a:r>
            <a:endParaRPr sz="2000" b="1">
              <a:solidFill>
                <a:srgbClr val="FBF8CE"/>
              </a:solidFill>
              <a:latin typeface="Poppins"/>
              <a:ea typeface="Poppins"/>
              <a:cs typeface="Poppins"/>
              <a:sym typeface="Poppins"/>
            </a:endParaRPr>
          </a:p>
          <a:p>
            <a:pPr marL="0" marR="0" lvl="0" indent="0" algn="l" rtl="0">
              <a:lnSpc>
                <a:spcPct val="115000"/>
              </a:lnSpc>
              <a:spcBef>
                <a:spcPts val="600"/>
              </a:spcBef>
              <a:spcAft>
                <a:spcPts val="0"/>
              </a:spcAft>
              <a:buClr>
                <a:srgbClr val="9BCF63"/>
              </a:buClr>
              <a:buSzPts val="2400"/>
              <a:buFont typeface="Pontano Sans"/>
              <a:buNone/>
            </a:pPr>
            <a:r>
              <a:rPr lang="en">
                <a:solidFill>
                  <a:srgbClr val="FBF8CE"/>
                </a:solidFill>
                <a:latin typeface="Poppins Medium"/>
                <a:ea typeface="Poppins Medium"/>
                <a:cs typeface="Poppins Medium"/>
                <a:sym typeface="Poppins Medium"/>
              </a:rPr>
              <a:t>T</a:t>
            </a:r>
            <a:r>
              <a:rPr lang="en" sz="1800" b="0" i="0" u="none" strike="noStrike" cap="none">
                <a:solidFill>
                  <a:srgbClr val="FBF8CE"/>
                </a:solidFill>
                <a:latin typeface="Poppins Medium"/>
                <a:ea typeface="Poppins Medium"/>
                <a:cs typeface="Poppins Medium"/>
                <a:sym typeface="Poppins Medium"/>
              </a:rPr>
              <a:t>o support all of Hawaiʻi’s communities with a focus on equity to cultivate well-being and resilience through restorative &amp; environmental justice, planting, caring for, and growing relationships with the trees and forests where we live, work, learn and play.</a:t>
            </a:r>
            <a:endParaRPr sz="1800" b="0" i="0" u="none" strike="noStrike" cap="none">
              <a:solidFill>
                <a:srgbClr val="FBF8CE"/>
              </a:solidFill>
              <a:latin typeface="Poppins Medium"/>
              <a:ea typeface="Poppins Medium"/>
              <a:cs typeface="Poppins Medium"/>
              <a:sym typeface="Poppins Medium"/>
            </a:endParaRPr>
          </a:p>
        </p:txBody>
      </p:sp>
      <p:sp>
        <p:nvSpPr>
          <p:cNvPr id="195" name="Google Shape;195;g2f7999d0fc4_0_10"/>
          <p:cNvSpPr txBox="1"/>
          <p:nvPr/>
        </p:nvSpPr>
        <p:spPr>
          <a:xfrm>
            <a:off x="1113675" y="225025"/>
            <a:ext cx="44130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 sz="5000">
                <a:solidFill>
                  <a:srgbClr val="FBF8CE"/>
                </a:solidFill>
                <a:latin typeface="Poppins Black"/>
                <a:ea typeface="Poppins Black"/>
                <a:cs typeface="Poppins Black"/>
                <a:sym typeface="Poppins Black"/>
              </a:rPr>
              <a:t>WHO WE ARE</a:t>
            </a:r>
            <a:endParaRPr sz="5000" b="0" i="0" u="none" strike="noStrike" cap="none">
              <a:solidFill>
                <a:srgbClr val="FBF8CE"/>
              </a:solidFill>
              <a:latin typeface="Poppins Black"/>
              <a:ea typeface="Poppins Black"/>
              <a:cs typeface="Poppins Black"/>
              <a:sym typeface="Poppins Black"/>
            </a:endParaRPr>
          </a:p>
        </p:txBody>
      </p:sp>
      <p:pic>
        <p:nvPicPr>
          <p:cNvPr id="196" name="Google Shape;196;g2f7999d0fc4_0_10"/>
          <p:cNvPicPr preferRelativeResize="0"/>
          <p:nvPr/>
        </p:nvPicPr>
        <p:blipFill rotWithShape="1">
          <a:blip r:embed="rId3">
            <a:alphaModFix/>
          </a:blip>
          <a:srcRect l="7011" r="3902"/>
          <a:stretch/>
        </p:blipFill>
        <p:spPr>
          <a:xfrm>
            <a:off x="5718862" y="166325"/>
            <a:ext cx="3227377" cy="4811150"/>
          </a:xfrm>
          <a:prstGeom prst="rect">
            <a:avLst/>
          </a:prstGeom>
          <a:noFill/>
          <a:ln>
            <a:noFill/>
          </a:ln>
        </p:spPr>
      </p:pic>
      <p:sp>
        <p:nvSpPr>
          <p:cNvPr id="197" name="Google Shape;197;g2f7999d0fc4_0_10"/>
          <p:cNvSpPr txBox="1">
            <a:spLocks noGrp="1"/>
          </p:cNvSpPr>
          <p:nvPr>
            <p:ph type="sldNum" idx="12"/>
          </p:nvPr>
        </p:nvSpPr>
        <p:spPr>
          <a:xfrm>
            <a:off x="84983" y="4663217"/>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b="1">
                <a:solidFill>
                  <a:srgbClr val="D1936E"/>
                </a:solidFill>
                <a:latin typeface="Poppins"/>
                <a:ea typeface="Poppins"/>
                <a:cs typeface="Poppins"/>
                <a:sym typeface="Poppins"/>
              </a:rPr>
              <a:t>2</a:t>
            </a:fld>
            <a:endParaRPr b="1">
              <a:solidFill>
                <a:srgbClr val="D1936E"/>
              </a:solidFill>
              <a:latin typeface="Poppins"/>
              <a:ea typeface="Poppins"/>
              <a:cs typeface="Poppins"/>
              <a:sym typeface="Poppins"/>
            </a:endParaRPr>
          </a:p>
        </p:txBody>
      </p:sp>
      <p:pic>
        <p:nvPicPr>
          <p:cNvPr id="198" name="Google Shape;198;g2f7999d0fc4_0_10"/>
          <p:cNvPicPr preferRelativeResize="0"/>
          <p:nvPr/>
        </p:nvPicPr>
        <p:blipFill>
          <a:blip r:embed="rId4">
            <a:alphaModFix/>
          </a:blip>
          <a:stretch>
            <a:fillRect/>
          </a:stretch>
        </p:blipFill>
        <p:spPr>
          <a:xfrm>
            <a:off x="47725" y="131100"/>
            <a:ext cx="1142149" cy="11421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1936E"/>
        </a:solidFill>
        <a:effectLst/>
      </p:bgPr>
    </p:bg>
    <p:spTree>
      <p:nvGrpSpPr>
        <p:cNvPr id="1" name="Shape 419"/>
        <p:cNvGrpSpPr/>
        <p:nvPr/>
      </p:nvGrpSpPr>
      <p:grpSpPr>
        <a:xfrm>
          <a:off x="0" y="0"/>
          <a:ext cx="0" cy="0"/>
          <a:chOff x="0" y="0"/>
          <a:chExt cx="0" cy="0"/>
        </a:xfrm>
      </p:grpSpPr>
      <p:sp>
        <p:nvSpPr>
          <p:cNvPr id="420" name="Google Shape;420;g2f43b0c53c3_0_126"/>
          <p:cNvSpPr txBox="1"/>
          <p:nvPr/>
        </p:nvSpPr>
        <p:spPr>
          <a:xfrm>
            <a:off x="2016900" y="268925"/>
            <a:ext cx="5110200" cy="1031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 sz="5500">
                <a:solidFill>
                  <a:srgbClr val="FBF8CE"/>
                </a:solidFill>
                <a:latin typeface="Poppins Black"/>
                <a:ea typeface="Poppins Black"/>
                <a:cs typeface="Poppins Black"/>
                <a:sym typeface="Poppins Black"/>
              </a:rPr>
              <a:t>APPLICATION</a:t>
            </a:r>
            <a:endParaRPr sz="5500" b="0" i="0" u="none" strike="noStrike" cap="none">
              <a:solidFill>
                <a:srgbClr val="FBF8CE"/>
              </a:solidFill>
              <a:latin typeface="Poppins Black"/>
              <a:ea typeface="Poppins Black"/>
              <a:cs typeface="Poppins Black"/>
              <a:sym typeface="Poppins Black"/>
            </a:endParaRPr>
          </a:p>
        </p:txBody>
      </p:sp>
      <p:sp>
        <p:nvSpPr>
          <p:cNvPr id="421" name="Google Shape;421;g2f43b0c53c3_0_126"/>
          <p:cNvSpPr/>
          <p:nvPr/>
        </p:nvSpPr>
        <p:spPr>
          <a:xfrm>
            <a:off x="316700" y="1300325"/>
            <a:ext cx="5907600" cy="3652500"/>
          </a:xfrm>
          <a:prstGeom prst="roundRect">
            <a:avLst>
              <a:gd name="adj" fmla="val 16667"/>
            </a:avLst>
          </a:prstGeom>
          <a:solidFill>
            <a:srgbClr val="FBF8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2" name="Google Shape;422;g2f43b0c53c3_0_126"/>
          <p:cNvSpPr txBox="1"/>
          <p:nvPr/>
        </p:nvSpPr>
        <p:spPr>
          <a:xfrm>
            <a:off x="520550" y="1601350"/>
            <a:ext cx="5499900" cy="3047700"/>
          </a:xfrm>
          <a:prstGeom prst="rect">
            <a:avLst/>
          </a:prstGeom>
          <a:noFill/>
          <a:ln>
            <a:noFill/>
          </a:ln>
        </p:spPr>
        <p:txBody>
          <a:bodyPr spcFirstLastPara="1" wrap="square" lIns="91425" tIns="91425" rIns="0" bIns="91425" anchor="t" anchorCtr="0">
            <a:spAutoFit/>
          </a:bodyPr>
          <a:lstStyle/>
          <a:p>
            <a:pPr marL="0" lvl="0" indent="0" algn="l" rtl="0">
              <a:lnSpc>
                <a:spcPct val="115000"/>
              </a:lnSpc>
              <a:spcBef>
                <a:spcPts val="600"/>
              </a:spcBef>
              <a:spcAft>
                <a:spcPts val="0"/>
              </a:spcAft>
              <a:buNone/>
            </a:pPr>
            <a:r>
              <a:rPr lang="en" sz="1800" b="1">
                <a:solidFill>
                  <a:srgbClr val="708C69"/>
                </a:solidFill>
                <a:latin typeface="Poppins"/>
                <a:ea typeface="Poppins"/>
                <a:cs typeface="Poppins"/>
                <a:sym typeface="Poppins"/>
              </a:rPr>
              <a:t>Create an account at </a:t>
            </a:r>
            <a:r>
              <a:rPr lang="en" sz="1800" b="1" u="sng">
                <a:solidFill>
                  <a:schemeClr val="hlink"/>
                </a:solidFill>
                <a:latin typeface="Poppins"/>
                <a:ea typeface="Poppins"/>
                <a:cs typeface="Poppins"/>
                <a:sym typeface="Poppins"/>
                <a:hlinkClick r:id="rId3"/>
              </a:rPr>
              <a:t>recognition.arborday.org</a:t>
            </a:r>
            <a:endParaRPr sz="1800" b="1">
              <a:solidFill>
                <a:srgbClr val="708C69"/>
              </a:solidFill>
              <a:latin typeface="Poppins"/>
              <a:ea typeface="Poppins"/>
              <a:cs typeface="Poppins"/>
              <a:sym typeface="Poppins"/>
            </a:endParaRPr>
          </a:p>
          <a:p>
            <a:pPr marL="0" lvl="0" indent="0" algn="l" rtl="0">
              <a:lnSpc>
                <a:spcPct val="115000"/>
              </a:lnSpc>
              <a:spcBef>
                <a:spcPts val="600"/>
              </a:spcBef>
              <a:spcAft>
                <a:spcPts val="0"/>
              </a:spcAft>
              <a:buNone/>
            </a:pPr>
            <a:endParaRPr sz="600" b="1">
              <a:solidFill>
                <a:srgbClr val="708C69"/>
              </a:solidFill>
              <a:latin typeface="Poppins"/>
              <a:ea typeface="Poppins"/>
              <a:cs typeface="Poppins"/>
              <a:sym typeface="Poppins"/>
            </a:endParaRPr>
          </a:p>
          <a:p>
            <a:pPr marL="0" lvl="0" indent="0" algn="l" rtl="0">
              <a:lnSpc>
                <a:spcPct val="115000"/>
              </a:lnSpc>
              <a:spcBef>
                <a:spcPts val="600"/>
              </a:spcBef>
              <a:spcAft>
                <a:spcPts val="0"/>
              </a:spcAft>
              <a:buNone/>
            </a:pPr>
            <a:r>
              <a:rPr lang="en" sz="1800" b="1">
                <a:solidFill>
                  <a:srgbClr val="708C69"/>
                </a:solidFill>
                <a:latin typeface="Poppins"/>
                <a:ea typeface="Poppins"/>
                <a:cs typeface="Poppins"/>
                <a:sym typeface="Poppins"/>
              </a:rPr>
              <a:t>Follow the prompts for each standard</a:t>
            </a:r>
            <a:endParaRPr sz="1800" b="1">
              <a:solidFill>
                <a:srgbClr val="708C69"/>
              </a:solidFill>
              <a:latin typeface="Poppins"/>
              <a:ea typeface="Poppins"/>
              <a:cs typeface="Poppins"/>
              <a:sym typeface="Poppins"/>
            </a:endParaRPr>
          </a:p>
          <a:p>
            <a:pPr marL="457200" lvl="0" indent="-342900" algn="l" rtl="0">
              <a:lnSpc>
                <a:spcPct val="115000"/>
              </a:lnSpc>
              <a:spcBef>
                <a:spcPts val="600"/>
              </a:spcBef>
              <a:spcAft>
                <a:spcPts val="0"/>
              </a:spcAft>
              <a:buClr>
                <a:srgbClr val="708C69"/>
              </a:buClr>
              <a:buSzPts val="1800"/>
              <a:buFont typeface="Poppins"/>
              <a:buChar char="-"/>
            </a:pPr>
            <a:r>
              <a:rPr lang="en" sz="1800">
                <a:solidFill>
                  <a:srgbClr val="708C69"/>
                </a:solidFill>
                <a:latin typeface="Poppins"/>
                <a:ea typeface="Poppins"/>
                <a:cs typeface="Poppins"/>
                <a:sym typeface="Poppins"/>
              </a:rPr>
              <a:t>Fill-in boxes</a:t>
            </a:r>
            <a:endParaRPr sz="1800">
              <a:solidFill>
                <a:srgbClr val="708C69"/>
              </a:solidFill>
              <a:latin typeface="Poppins"/>
              <a:ea typeface="Poppins"/>
              <a:cs typeface="Poppins"/>
              <a:sym typeface="Poppins"/>
            </a:endParaRPr>
          </a:p>
          <a:p>
            <a:pPr marL="457200" lvl="0" indent="-342900" algn="l" rtl="0">
              <a:lnSpc>
                <a:spcPct val="115000"/>
              </a:lnSpc>
              <a:spcBef>
                <a:spcPts val="0"/>
              </a:spcBef>
              <a:spcAft>
                <a:spcPts val="0"/>
              </a:spcAft>
              <a:buClr>
                <a:srgbClr val="708C69"/>
              </a:buClr>
              <a:buSzPts val="1800"/>
              <a:buFont typeface="Poppins"/>
              <a:buChar char="-"/>
            </a:pPr>
            <a:r>
              <a:rPr lang="en" sz="1800">
                <a:solidFill>
                  <a:srgbClr val="708C69"/>
                </a:solidFill>
                <a:latin typeface="Poppins"/>
                <a:ea typeface="Poppins"/>
                <a:cs typeface="Poppins"/>
                <a:sym typeface="Poppins"/>
              </a:rPr>
              <a:t>Upload documents</a:t>
            </a:r>
            <a:endParaRPr sz="1800">
              <a:solidFill>
                <a:srgbClr val="708C69"/>
              </a:solidFill>
              <a:latin typeface="Poppins"/>
              <a:ea typeface="Poppins"/>
              <a:cs typeface="Poppins"/>
              <a:sym typeface="Poppins"/>
            </a:endParaRPr>
          </a:p>
          <a:p>
            <a:pPr marL="0" lvl="0" indent="0" algn="l" rtl="0">
              <a:lnSpc>
                <a:spcPct val="115000"/>
              </a:lnSpc>
              <a:spcBef>
                <a:spcPts val="600"/>
              </a:spcBef>
              <a:spcAft>
                <a:spcPts val="0"/>
              </a:spcAft>
              <a:buNone/>
            </a:pPr>
            <a:endParaRPr sz="600" b="1">
              <a:solidFill>
                <a:srgbClr val="708C69"/>
              </a:solidFill>
              <a:latin typeface="Poppins"/>
              <a:ea typeface="Poppins"/>
              <a:cs typeface="Poppins"/>
              <a:sym typeface="Poppins"/>
            </a:endParaRPr>
          </a:p>
          <a:p>
            <a:pPr marL="0" lvl="0" indent="0" algn="l" rtl="0">
              <a:lnSpc>
                <a:spcPct val="115000"/>
              </a:lnSpc>
              <a:spcBef>
                <a:spcPts val="600"/>
              </a:spcBef>
              <a:spcAft>
                <a:spcPts val="0"/>
              </a:spcAft>
              <a:buNone/>
            </a:pPr>
            <a:r>
              <a:rPr lang="en" sz="1800" b="1">
                <a:solidFill>
                  <a:srgbClr val="708C69"/>
                </a:solidFill>
                <a:latin typeface="Poppins"/>
                <a:ea typeface="Poppins"/>
                <a:cs typeface="Poppins"/>
                <a:sym typeface="Poppins"/>
              </a:rPr>
              <a:t>Deadline to Submit </a:t>
            </a:r>
            <a:r>
              <a:rPr lang="en" sz="1800">
                <a:solidFill>
                  <a:srgbClr val="708C69"/>
                </a:solidFill>
                <a:latin typeface="Poppins"/>
                <a:ea typeface="Poppins"/>
                <a:cs typeface="Poppins"/>
                <a:sym typeface="Poppins"/>
              </a:rPr>
              <a:t>(each year)</a:t>
            </a:r>
            <a:r>
              <a:rPr lang="en" sz="1800" b="1">
                <a:solidFill>
                  <a:srgbClr val="708C69"/>
                </a:solidFill>
                <a:latin typeface="Poppins"/>
                <a:ea typeface="Poppins"/>
                <a:cs typeface="Poppins"/>
                <a:sym typeface="Poppins"/>
              </a:rPr>
              <a:t>:</a:t>
            </a:r>
            <a:endParaRPr sz="1800" b="1">
              <a:solidFill>
                <a:srgbClr val="708C69"/>
              </a:solidFill>
              <a:latin typeface="Poppins"/>
              <a:ea typeface="Poppins"/>
              <a:cs typeface="Poppins"/>
              <a:sym typeface="Poppins"/>
            </a:endParaRPr>
          </a:p>
          <a:p>
            <a:pPr marL="457200" lvl="0" indent="-342900" algn="l" rtl="0">
              <a:lnSpc>
                <a:spcPct val="115000"/>
              </a:lnSpc>
              <a:spcBef>
                <a:spcPts val="600"/>
              </a:spcBef>
              <a:spcAft>
                <a:spcPts val="0"/>
              </a:spcAft>
              <a:buClr>
                <a:srgbClr val="708C69"/>
              </a:buClr>
              <a:buSzPts val="1800"/>
              <a:buFont typeface="Poppins"/>
              <a:buChar char="●"/>
            </a:pPr>
            <a:r>
              <a:rPr lang="en" sz="1800" b="1">
                <a:solidFill>
                  <a:srgbClr val="708C69"/>
                </a:solidFill>
                <a:latin typeface="Poppins"/>
                <a:ea typeface="Poppins"/>
                <a:cs typeface="Poppins"/>
                <a:sym typeface="Poppins"/>
              </a:rPr>
              <a:t>Jun 30: </a:t>
            </a:r>
            <a:r>
              <a:rPr lang="en" sz="1800">
                <a:solidFill>
                  <a:srgbClr val="708C69"/>
                </a:solidFill>
                <a:latin typeface="Poppins Medium"/>
                <a:ea typeface="Poppins Medium"/>
                <a:cs typeface="Poppins Medium"/>
                <a:sym typeface="Poppins Medium"/>
              </a:rPr>
              <a:t>Tree Campus K-12</a:t>
            </a:r>
            <a:endParaRPr sz="1800" b="1">
              <a:solidFill>
                <a:srgbClr val="D1936E"/>
              </a:solidFill>
              <a:latin typeface="Poppins"/>
              <a:ea typeface="Poppins"/>
              <a:cs typeface="Poppins"/>
              <a:sym typeface="Poppins"/>
            </a:endParaRPr>
          </a:p>
        </p:txBody>
      </p:sp>
      <p:pic>
        <p:nvPicPr>
          <p:cNvPr id="423" name="Google Shape;423;g2f43b0c53c3_0_126"/>
          <p:cNvPicPr preferRelativeResize="0"/>
          <p:nvPr/>
        </p:nvPicPr>
        <p:blipFill>
          <a:blip r:embed="rId4">
            <a:alphaModFix/>
          </a:blip>
          <a:stretch>
            <a:fillRect/>
          </a:stretch>
        </p:blipFill>
        <p:spPr>
          <a:xfrm>
            <a:off x="6423075" y="1559150"/>
            <a:ext cx="2472449" cy="2472449"/>
          </a:xfrm>
          <a:prstGeom prst="rect">
            <a:avLst/>
          </a:prstGeom>
          <a:noFill/>
          <a:ln>
            <a:noFill/>
          </a:ln>
        </p:spPr>
      </p:pic>
      <p:sp>
        <p:nvSpPr>
          <p:cNvPr id="424" name="Google Shape;424;g2f43b0c53c3_0_126"/>
          <p:cNvSpPr txBox="1"/>
          <p:nvPr/>
        </p:nvSpPr>
        <p:spPr>
          <a:xfrm>
            <a:off x="6295200" y="4031600"/>
            <a:ext cx="2728200" cy="681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a:solidFill>
                  <a:srgbClr val="FBF8CE"/>
                </a:solidFill>
                <a:latin typeface="Poppins Medium"/>
                <a:ea typeface="Poppins Medium"/>
                <a:cs typeface="Poppins Medium"/>
                <a:sym typeface="Poppins Medium"/>
              </a:rPr>
              <a:t>Application Portal </a:t>
            </a:r>
            <a:r>
              <a:rPr lang="en" sz="1500" u="sng">
                <a:solidFill>
                  <a:srgbClr val="FBF8CE"/>
                </a:solidFill>
                <a:latin typeface="Poppins Medium"/>
                <a:ea typeface="Poppins Medium"/>
                <a:cs typeface="Poppins Medium"/>
                <a:sym typeface="Poppins Medium"/>
                <a:hlinkClick r:id="rId5">
                  <a:extLst>
                    <a:ext uri="{A12FA001-AC4F-418D-AE19-62706E023703}">
                      <ahyp:hlinkClr xmlns:ahyp="http://schemas.microsoft.com/office/drawing/2018/hyperlinkcolor" val="tx"/>
                    </a:ext>
                  </a:extLst>
                </a:hlinkClick>
              </a:rPr>
              <a:t>recognition.arborday.org</a:t>
            </a:r>
            <a:endParaRPr sz="1500">
              <a:solidFill>
                <a:srgbClr val="FBF8CE"/>
              </a:solidFill>
              <a:latin typeface="Poppins Medium"/>
              <a:ea typeface="Poppins Medium"/>
              <a:cs typeface="Poppins Medium"/>
              <a:sym typeface="Poppins Medium"/>
            </a:endParaRPr>
          </a:p>
        </p:txBody>
      </p:sp>
      <p:sp>
        <p:nvSpPr>
          <p:cNvPr id="425" name="Google Shape;425;g2f43b0c53c3_0_126"/>
          <p:cNvSpPr txBox="1">
            <a:spLocks noGrp="1"/>
          </p:cNvSpPr>
          <p:nvPr>
            <p:ph type="sldNum" idx="12"/>
          </p:nvPr>
        </p:nvSpPr>
        <p:spPr>
          <a:xfrm>
            <a:off x="86708" y="47016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b="1">
                <a:solidFill>
                  <a:srgbClr val="FBF8CE"/>
                </a:solidFill>
                <a:latin typeface="Poppins"/>
                <a:ea typeface="Poppins"/>
                <a:cs typeface="Poppins"/>
                <a:sym typeface="Poppins"/>
              </a:rPr>
              <a:t>20</a:t>
            </a:fld>
            <a:endParaRPr b="1">
              <a:solidFill>
                <a:srgbClr val="FBF8CE"/>
              </a:solidFill>
              <a:latin typeface="Poppins"/>
              <a:ea typeface="Poppins"/>
              <a:cs typeface="Poppins"/>
              <a:sym typeface="Poppins"/>
            </a:endParaRPr>
          </a:p>
        </p:txBody>
      </p:sp>
      <p:sp>
        <p:nvSpPr>
          <p:cNvPr id="426" name="Google Shape;426;g2f43b0c53c3_0_126">
            <a:hlinkClick r:id="rId6" action="ppaction://hlinksldjump"/>
          </p:cNvPr>
          <p:cNvSpPr/>
          <p:nvPr/>
        </p:nvSpPr>
        <p:spPr>
          <a:xfrm>
            <a:off x="7745013" y="93050"/>
            <a:ext cx="1333800" cy="393600"/>
          </a:xfrm>
          <a:prstGeom prst="roundRect">
            <a:avLst>
              <a:gd name="adj" fmla="val 16667"/>
            </a:avLst>
          </a:prstGeom>
          <a:solidFill>
            <a:srgbClr val="708C6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427" name="Google Shape;427;g2f43b0c53c3_0_126">
            <a:hlinkClick r:id="rId7" action="ppaction://hlinksldjump"/>
          </p:cNvPr>
          <p:cNvSpPr/>
          <p:nvPr/>
        </p:nvSpPr>
        <p:spPr>
          <a:xfrm>
            <a:off x="58463" y="93050"/>
            <a:ext cx="1333800" cy="393600"/>
          </a:xfrm>
          <a:prstGeom prst="roundRect">
            <a:avLst>
              <a:gd name="adj" fmla="val 16667"/>
            </a:avLst>
          </a:prstGeom>
          <a:solidFill>
            <a:srgbClr val="708C6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BACK TO PROGRAMS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08C69"/>
        </a:solidFill>
        <a:effectLst/>
      </p:bgPr>
    </p:bg>
    <p:spTree>
      <p:nvGrpSpPr>
        <p:cNvPr id="1" name="Shape 431"/>
        <p:cNvGrpSpPr/>
        <p:nvPr/>
      </p:nvGrpSpPr>
      <p:grpSpPr>
        <a:xfrm>
          <a:off x="0" y="0"/>
          <a:ext cx="0" cy="0"/>
          <a:chOff x="0" y="0"/>
          <a:chExt cx="0" cy="0"/>
        </a:xfrm>
      </p:grpSpPr>
      <p:sp>
        <p:nvSpPr>
          <p:cNvPr id="432" name="Google Shape;432;g2f43b0c53c3_0_135"/>
          <p:cNvSpPr txBox="1"/>
          <p:nvPr/>
        </p:nvSpPr>
        <p:spPr>
          <a:xfrm>
            <a:off x="1208250" y="236875"/>
            <a:ext cx="6727500" cy="1462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 sz="5500">
                <a:solidFill>
                  <a:srgbClr val="FBF8CE"/>
                </a:solidFill>
                <a:latin typeface="Poppins Black"/>
                <a:ea typeface="Poppins Black"/>
                <a:cs typeface="Poppins Black"/>
                <a:sym typeface="Poppins Black"/>
              </a:rPr>
              <a:t>TIMELINE</a:t>
            </a:r>
            <a:endParaRPr sz="5500">
              <a:solidFill>
                <a:srgbClr val="FBF8CE"/>
              </a:solidFill>
              <a:latin typeface="Poppins Black"/>
              <a:ea typeface="Poppins Black"/>
              <a:cs typeface="Poppins Black"/>
              <a:sym typeface="Poppins Black"/>
            </a:endParaRPr>
          </a:p>
          <a:p>
            <a:pPr marL="0" marR="0" lvl="0" indent="0" algn="ctr" rtl="0">
              <a:lnSpc>
                <a:spcPct val="100000"/>
              </a:lnSpc>
              <a:spcBef>
                <a:spcPts val="0"/>
              </a:spcBef>
              <a:spcAft>
                <a:spcPts val="0"/>
              </a:spcAft>
              <a:buClr>
                <a:srgbClr val="000000"/>
              </a:buClr>
              <a:buSzPts val="3500"/>
              <a:buFont typeface="Arial"/>
              <a:buNone/>
            </a:pPr>
            <a:r>
              <a:rPr lang="en" sz="2800">
                <a:solidFill>
                  <a:srgbClr val="FBF8CE"/>
                </a:solidFill>
                <a:latin typeface="Poppins Black"/>
                <a:ea typeface="Poppins Black"/>
                <a:cs typeface="Poppins Black"/>
                <a:sym typeface="Poppins Black"/>
              </a:rPr>
              <a:t>Tree Campus K-12</a:t>
            </a:r>
            <a:endParaRPr sz="2800">
              <a:solidFill>
                <a:srgbClr val="FBF8CE"/>
              </a:solidFill>
              <a:latin typeface="Poppins Black"/>
              <a:ea typeface="Poppins Black"/>
              <a:cs typeface="Poppins Black"/>
              <a:sym typeface="Poppins Black"/>
            </a:endParaRPr>
          </a:p>
        </p:txBody>
      </p:sp>
      <p:sp>
        <p:nvSpPr>
          <p:cNvPr id="433" name="Google Shape;433;g2f43b0c53c3_0_135"/>
          <p:cNvSpPr txBox="1"/>
          <p:nvPr/>
        </p:nvSpPr>
        <p:spPr>
          <a:xfrm>
            <a:off x="6318613" y="3886200"/>
            <a:ext cx="2728200" cy="681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a:solidFill>
                  <a:srgbClr val="FBF8CE"/>
                </a:solidFill>
                <a:latin typeface="Poppins Medium"/>
                <a:ea typeface="Poppins Medium"/>
                <a:cs typeface="Poppins Medium"/>
                <a:sym typeface="Poppins Medium"/>
              </a:rPr>
              <a:t>Apply online at </a:t>
            </a:r>
            <a:r>
              <a:rPr lang="en" sz="1500" u="sng">
                <a:solidFill>
                  <a:srgbClr val="FBF8CE"/>
                </a:solidFill>
                <a:latin typeface="Poppins Medium"/>
                <a:ea typeface="Poppins Medium"/>
                <a:cs typeface="Poppins Medium"/>
                <a:sym typeface="Poppins Medium"/>
                <a:hlinkClick r:id="rId3">
                  <a:extLst>
                    <a:ext uri="{A12FA001-AC4F-418D-AE19-62706E023703}">
                      <ahyp:hlinkClr xmlns:ahyp="http://schemas.microsoft.com/office/drawing/2018/hyperlinkcolor" val="tx"/>
                    </a:ext>
                  </a:extLst>
                </a:hlinkClick>
              </a:rPr>
              <a:t>recognition.arborday.org</a:t>
            </a:r>
            <a:endParaRPr sz="1500">
              <a:solidFill>
                <a:srgbClr val="FBF8CE"/>
              </a:solidFill>
              <a:latin typeface="Poppins Medium"/>
              <a:ea typeface="Poppins Medium"/>
              <a:cs typeface="Poppins Medium"/>
              <a:sym typeface="Poppins Medium"/>
            </a:endParaRPr>
          </a:p>
        </p:txBody>
      </p:sp>
      <p:pic>
        <p:nvPicPr>
          <p:cNvPr id="434" name="Google Shape;434;g2f43b0c53c3_0_135"/>
          <p:cNvPicPr preferRelativeResize="0"/>
          <p:nvPr/>
        </p:nvPicPr>
        <p:blipFill>
          <a:blip r:embed="rId4">
            <a:alphaModFix/>
          </a:blip>
          <a:stretch>
            <a:fillRect/>
          </a:stretch>
        </p:blipFill>
        <p:spPr>
          <a:xfrm>
            <a:off x="6521625" y="1564025"/>
            <a:ext cx="2322176" cy="2322176"/>
          </a:xfrm>
          <a:prstGeom prst="rect">
            <a:avLst/>
          </a:prstGeom>
          <a:noFill/>
          <a:ln>
            <a:noFill/>
          </a:ln>
        </p:spPr>
      </p:pic>
      <p:graphicFrame>
        <p:nvGraphicFramePr>
          <p:cNvPr id="435" name="Google Shape;435;g2f43b0c53c3_0_135"/>
          <p:cNvGraphicFramePr/>
          <p:nvPr/>
        </p:nvGraphicFramePr>
        <p:xfrm>
          <a:off x="524875" y="1783275"/>
          <a:ext cx="5793750" cy="2103000"/>
        </p:xfrm>
        <a:graphic>
          <a:graphicData uri="http://schemas.openxmlformats.org/drawingml/2006/table">
            <a:tbl>
              <a:tblPr>
                <a:noFill/>
                <a:tableStyleId>{90372E64-25BD-4E3D-9F71-82EB166C7CD8}</a:tableStyleId>
              </a:tblPr>
              <a:tblGrid>
                <a:gridCol w="1397325">
                  <a:extLst>
                    <a:ext uri="{9D8B030D-6E8A-4147-A177-3AD203B41FA5}">
                      <a16:colId xmlns:a16="http://schemas.microsoft.com/office/drawing/2014/main" val="20000"/>
                    </a:ext>
                  </a:extLst>
                </a:gridCol>
                <a:gridCol w="43964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Sept</a:t>
                      </a:r>
                      <a:endParaRPr sz="1800">
                        <a:solidFill>
                          <a:srgbClr val="708C69"/>
                        </a:solidFill>
                        <a:latin typeface="Poppins SemiBold"/>
                        <a:ea typeface="Poppins SemiBold"/>
                        <a:cs typeface="Poppins SemiBold"/>
                        <a:sym typeface="Poppins SemiBold"/>
                      </a:endParaRPr>
                    </a:p>
                  </a:txBody>
                  <a:tcPr marL="91425" marR="91425" marT="91425" marB="91425">
                    <a:lnL w="9525" cap="flat" cmpd="sng">
                      <a:solidFill>
                        <a:srgbClr val="708C69"/>
                      </a:solidFill>
                      <a:prstDash val="solid"/>
                      <a:round/>
                      <a:headEnd type="none" w="sm" len="sm"/>
                      <a:tailEnd type="none" w="sm" len="sm"/>
                    </a:lnL>
                    <a:lnR w="9525" cap="flat" cmpd="sng">
                      <a:solidFill>
                        <a:srgbClr val="708C69"/>
                      </a:solidFill>
                      <a:prstDash val="solid"/>
                      <a:round/>
                      <a:headEnd type="none" w="sm" len="sm"/>
                      <a:tailEnd type="none" w="sm" len="sm"/>
                    </a:lnR>
                    <a:lnT w="9525" cap="flat" cmpd="sng">
                      <a:solidFill>
                        <a:srgbClr val="708C69"/>
                      </a:solidFill>
                      <a:prstDash val="solid"/>
                      <a:round/>
                      <a:headEnd type="none" w="sm" len="sm"/>
                      <a:tailEnd type="none" w="sm" len="sm"/>
                    </a:lnT>
                    <a:lnB w="9525" cap="flat" cmpd="sng">
                      <a:solidFill>
                        <a:srgbClr val="708C69"/>
                      </a:solidFill>
                      <a:prstDash val="solid"/>
                      <a:round/>
                      <a:headEnd type="none" w="sm" len="sm"/>
                      <a:tailEnd type="none" w="sm" len="sm"/>
                    </a:lnB>
                    <a:solidFill>
                      <a:srgbClr val="FBF8CE"/>
                    </a:solidFill>
                  </a:tcPr>
                </a:tc>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Application Opens</a:t>
                      </a:r>
                      <a:endParaRPr sz="1800">
                        <a:solidFill>
                          <a:srgbClr val="708C69"/>
                        </a:solidFill>
                        <a:latin typeface="Poppins SemiBold"/>
                        <a:ea typeface="Poppins SemiBold"/>
                        <a:cs typeface="Poppins SemiBold"/>
                        <a:sym typeface="Poppins SemiBold"/>
                      </a:endParaRPr>
                    </a:p>
                  </a:txBody>
                  <a:tcPr marL="91425" marR="91425" marT="91425" marB="91425">
                    <a:lnL w="9525" cap="flat" cmpd="sng">
                      <a:solidFill>
                        <a:srgbClr val="708C69"/>
                      </a:solidFill>
                      <a:prstDash val="solid"/>
                      <a:round/>
                      <a:headEnd type="none" w="sm" len="sm"/>
                      <a:tailEnd type="none" w="sm" len="sm"/>
                    </a:lnL>
                    <a:lnR w="9525" cap="flat" cmpd="sng">
                      <a:solidFill>
                        <a:srgbClr val="708C69"/>
                      </a:solidFill>
                      <a:prstDash val="solid"/>
                      <a:round/>
                      <a:headEnd type="none" w="sm" len="sm"/>
                      <a:tailEnd type="none" w="sm" len="sm"/>
                    </a:lnR>
                    <a:lnT w="9525" cap="flat" cmpd="sng">
                      <a:solidFill>
                        <a:srgbClr val="708C69"/>
                      </a:solidFill>
                      <a:prstDash val="solid"/>
                      <a:round/>
                      <a:headEnd type="none" w="sm" len="sm"/>
                      <a:tailEnd type="none" w="sm" len="sm"/>
                    </a:lnT>
                    <a:lnB w="9525" cap="flat" cmpd="sng">
                      <a:solidFill>
                        <a:srgbClr val="708C69"/>
                      </a:solidFill>
                      <a:prstDash val="solid"/>
                      <a:round/>
                      <a:headEnd type="none" w="sm" len="sm"/>
                      <a:tailEnd type="none" w="sm" len="sm"/>
                    </a:lnB>
                    <a:solidFill>
                      <a:srgbClr val="FBF8C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b="1">
                          <a:solidFill>
                            <a:srgbClr val="FF0000"/>
                          </a:solidFill>
                          <a:latin typeface="Poppins"/>
                          <a:ea typeface="Poppins"/>
                          <a:cs typeface="Poppins"/>
                          <a:sym typeface="Poppins"/>
                        </a:rPr>
                        <a:t>Jun 30</a:t>
                      </a:r>
                      <a:endParaRPr sz="1800" b="1">
                        <a:solidFill>
                          <a:srgbClr val="FF0000"/>
                        </a:solidFill>
                        <a:latin typeface="Poppins"/>
                        <a:ea typeface="Poppins"/>
                        <a:cs typeface="Poppins"/>
                        <a:sym typeface="Poppins"/>
                      </a:endParaRPr>
                    </a:p>
                  </a:txBody>
                  <a:tcPr marL="91425" marR="91425" marT="91425" marB="91425">
                    <a:lnT w="9525" cap="flat" cmpd="sng">
                      <a:solidFill>
                        <a:srgbClr val="708C69"/>
                      </a:solidFill>
                      <a:prstDash val="solid"/>
                      <a:round/>
                      <a:headEnd type="none" w="sm" len="sm"/>
                      <a:tailEnd type="none" w="sm" len="sm"/>
                    </a:lnT>
                    <a:solidFill>
                      <a:srgbClr val="FBF8CE"/>
                    </a:solidFill>
                  </a:tcPr>
                </a:tc>
                <a:tc>
                  <a:txBody>
                    <a:bodyPr/>
                    <a:lstStyle/>
                    <a:p>
                      <a:pPr marL="0" lvl="0" indent="0" algn="l" rtl="0">
                        <a:spcBef>
                          <a:spcPts val="0"/>
                        </a:spcBef>
                        <a:spcAft>
                          <a:spcPts val="0"/>
                        </a:spcAft>
                        <a:buNone/>
                      </a:pPr>
                      <a:r>
                        <a:rPr lang="en" sz="1800" b="1">
                          <a:solidFill>
                            <a:srgbClr val="FF0000"/>
                          </a:solidFill>
                          <a:latin typeface="Poppins"/>
                          <a:ea typeface="Poppins"/>
                          <a:cs typeface="Poppins"/>
                          <a:sym typeface="Poppins"/>
                        </a:rPr>
                        <a:t>Deadline to Submit (with revisions)</a:t>
                      </a:r>
                      <a:endParaRPr sz="1800" b="1">
                        <a:solidFill>
                          <a:srgbClr val="FF0000"/>
                        </a:solidFill>
                        <a:latin typeface="Poppins"/>
                        <a:ea typeface="Poppins"/>
                        <a:cs typeface="Poppins"/>
                        <a:sym typeface="Poppins"/>
                      </a:endParaRPr>
                    </a:p>
                  </a:txBody>
                  <a:tcPr marL="91425" marR="91425" marT="91425" marB="91425">
                    <a:lnT w="9525" cap="flat" cmpd="sng">
                      <a:solidFill>
                        <a:srgbClr val="708C69"/>
                      </a:solidFill>
                      <a:prstDash val="solid"/>
                      <a:round/>
                      <a:headEnd type="none" w="sm" len="sm"/>
                      <a:tailEnd type="none" w="sm" len="sm"/>
                    </a:lnT>
                    <a:solidFill>
                      <a:srgbClr val="FBF8CE"/>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May - Jul</a:t>
                      </a:r>
                      <a:endParaRPr sz="1800">
                        <a:solidFill>
                          <a:srgbClr val="708C69"/>
                        </a:solidFill>
                        <a:latin typeface="Poppins SemiBold"/>
                        <a:ea typeface="Poppins SemiBold"/>
                        <a:cs typeface="Poppins SemiBold"/>
                        <a:sym typeface="Poppins SemiBold"/>
                      </a:endParaRPr>
                    </a:p>
                  </a:txBody>
                  <a:tcPr marL="91425" marR="91425" marT="91425" marB="91425">
                    <a:solidFill>
                      <a:srgbClr val="FBF8CE"/>
                    </a:solidFill>
                  </a:tcPr>
                </a:tc>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Application Review</a:t>
                      </a:r>
                      <a:endParaRPr sz="1800">
                        <a:solidFill>
                          <a:srgbClr val="708C69"/>
                        </a:solidFill>
                        <a:latin typeface="Poppins Medium"/>
                        <a:ea typeface="Poppins Medium"/>
                        <a:cs typeface="Poppins Medium"/>
                        <a:sym typeface="Poppins Medium"/>
                      </a:endParaRPr>
                    </a:p>
                    <a:p>
                      <a:pPr marL="457200" lvl="0" indent="-342900" algn="l" rtl="0">
                        <a:spcBef>
                          <a:spcPts val="0"/>
                        </a:spcBef>
                        <a:spcAft>
                          <a:spcPts val="0"/>
                        </a:spcAft>
                        <a:buClr>
                          <a:srgbClr val="708C69"/>
                        </a:buClr>
                        <a:buSzPts val="1800"/>
                        <a:buFont typeface="Poppins Medium"/>
                        <a:buChar char="-"/>
                      </a:pPr>
                      <a:r>
                        <a:rPr lang="en" sz="1800">
                          <a:solidFill>
                            <a:srgbClr val="708C69"/>
                          </a:solidFill>
                          <a:latin typeface="Poppins Medium"/>
                          <a:ea typeface="Poppins Medium"/>
                          <a:cs typeface="Poppins Medium"/>
                          <a:sym typeface="Poppins Medium"/>
                        </a:rPr>
                        <a:t>Arbor Day Foundation</a:t>
                      </a:r>
                      <a:endParaRPr sz="1800">
                        <a:solidFill>
                          <a:srgbClr val="708C69"/>
                        </a:solidFill>
                        <a:latin typeface="Poppins Medium"/>
                        <a:ea typeface="Poppins Medium"/>
                        <a:cs typeface="Poppins Medium"/>
                        <a:sym typeface="Poppins Medium"/>
                      </a:endParaRPr>
                    </a:p>
                  </a:txBody>
                  <a:tcPr marL="91425" marR="91425" marT="91425" marB="91425">
                    <a:solidFill>
                      <a:srgbClr val="FBF8CE"/>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Jul</a:t>
                      </a:r>
                      <a:endParaRPr sz="1800">
                        <a:solidFill>
                          <a:srgbClr val="708C69"/>
                        </a:solidFill>
                        <a:latin typeface="Poppins SemiBold"/>
                        <a:ea typeface="Poppins SemiBold"/>
                        <a:cs typeface="Poppins SemiBold"/>
                        <a:sym typeface="Poppins SemiBold"/>
                      </a:endParaRPr>
                    </a:p>
                  </a:txBody>
                  <a:tcPr marL="91425" marR="91425" marT="91425" marB="91425">
                    <a:solidFill>
                      <a:srgbClr val="FBF8CE"/>
                    </a:solidFill>
                  </a:tcPr>
                </a:tc>
                <a:tc>
                  <a:txBody>
                    <a:bodyPr/>
                    <a:lstStyle/>
                    <a:p>
                      <a:pPr marL="0" lvl="0" indent="0" algn="l" rtl="0">
                        <a:spcBef>
                          <a:spcPts val="0"/>
                        </a:spcBef>
                        <a:spcAft>
                          <a:spcPts val="0"/>
                        </a:spcAft>
                        <a:buNone/>
                      </a:pPr>
                      <a:r>
                        <a:rPr lang="en" sz="1800">
                          <a:solidFill>
                            <a:srgbClr val="708C69"/>
                          </a:solidFill>
                          <a:latin typeface="Poppins SemiBold"/>
                          <a:ea typeface="Poppins SemiBold"/>
                          <a:cs typeface="Poppins SemiBold"/>
                          <a:sym typeface="Poppins SemiBold"/>
                        </a:rPr>
                        <a:t>Award Announcement</a:t>
                      </a:r>
                      <a:endParaRPr sz="1800">
                        <a:solidFill>
                          <a:srgbClr val="708C69"/>
                        </a:solidFill>
                        <a:latin typeface="Poppins SemiBold"/>
                        <a:ea typeface="Poppins SemiBold"/>
                        <a:cs typeface="Poppins SemiBold"/>
                        <a:sym typeface="Poppins SemiBold"/>
                      </a:endParaRPr>
                    </a:p>
                  </a:txBody>
                  <a:tcPr marL="91425" marR="91425" marT="91425" marB="91425">
                    <a:solidFill>
                      <a:srgbClr val="FBF8CE"/>
                    </a:solidFill>
                  </a:tcPr>
                </a:tc>
                <a:extLst>
                  <a:ext uri="{0D108BD9-81ED-4DB2-BD59-A6C34878D82A}">
                    <a16:rowId xmlns:a16="http://schemas.microsoft.com/office/drawing/2014/main" val="10003"/>
                  </a:ext>
                </a:extLst>
              </a:tr>
            </a:tbl>
          </a:graphicData>
        </a:graphic>
      </p:graphicFrame>
      <p:sp>
        <p:nvSpPr>
          <p:cNvPr id="436" name="Google Shape;436;g2f43b0c53c3_0_135">
            <a:hlinkClick r:id="rId5" action="ppaction://hlinksldjump"/>
          </p:cNvPr>
          <p:cNvSpPr/>
          <p:nvPr/>
        </p:nvSpPr>
        <p:spPr>
          <a:xfrm>
            <a:off x="3924150" y="4404825"/>
            <a:ext cx="1295700" cy="5454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437" name="Google Shape;437;g2f43b0c53c3_0_135"/>
          <p:cNvSpPr txBox="1">
            <a:spLocks noGrp="1"/>
          </p:cNvSpPr>
          <p:nvPr>
            <p:ph type="sldNum" idx="12"/>
          </p:nvPr>
        </p:nvSpPr>
        <p:spPr>
          <a:xfrm>
            <a:off x="86708" y="47016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b="1">
                <a:solidFill>
                  <a:srgbClr val="D1936E"/>
                </a:solidFill>
                <a:latin typeface="Poppins"/>
                <a:ea typeface="Poppins"/>
                <a:cs typeface="Poppins"/>
                <a:sym typeface="Poppins"/>
              </a:rPr>
              <a:t>21</a:t>
            </a:fld>
            <a:endParaRPr b="1">
              <a:solidFill>
                <a:srgbClr val="D1936E"/>
              </a:solidFill>
              <a:latin typeface="Poppins"/>
              <a:ea typeface="Poppins"/>
              <a:cs typeface="Poppins"/>
              <a:sym typeface="Poppins"/>
            </a:endParaRPr>
          </a:p>
        </p:txBody>
      </p:sp>
      <p:sp>
        <p:nvSpPr>
          <p:cNvPr id="438" name="Google Shape;438;g2f43b0c53c3_0_135">
            <a:hlinkClick r:id="rId5" action="ppaction://hlinksldjump"/>
          </p:cNvPr>
          <p:cNvSpPr/>
          <p:nvPr/>
        </p:nvSpPr>
        <p:spPr>
          <a:xfrm>
            <a:off x="774501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439" name="Google Shape;439;g2f43b0c53c3_0_135">
            <a:hlinkClick r:id="rId6" action="ppaction://hlinksldjump"/>
          </p:cNvPr>
          <p:cNvSpPr/>
          <p:nvPr/>
        </p:nvSpPr>
        <p:spPr>
          <a:xfrm>
            <a:off x="5846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BACK TO PROGRAMS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08C69"/>
        </a:solidFill>
        <a:effectLst/>
      </p:bgPr>
    </p:bg>
    <p:spTree>
      <p:nvGrpSpPr>
        <p:cNvPr id="1" name="Shape 443"/>
        <p:cNvGrpSpPr/>
        <p:nvPr/>
      </p:nvGrpSpPr>
      <p:grpSpPr>
        <a:xfrm>
          <a:off x="0" y="0"/>
          <a:ext cx="0" cy="0"/>
          <a:chOff x="0" y="0"/>
          <a:chExt cx="0" cy="0"/>
        </a:xfrm>
      </p:grpSpPr>
      <p:sp>
        <p:nvSpPr>
          <p:cNvPr id="444" name="Google Shape;444;g30586a43af0_0_2"/>
          <p:cNvSpPr txBox="1">
            <a:spLocks noGrp="1"/>
          </p:cNvSpPr>
          <p:nvPr>
            <p:ph type="sldNum" idx="12"/>
          </p:nvPr>
        </p:nvSpPr>
        <p:spPr>
          <a:xfrm>
            <a:off x="84983" y="4663217"/>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 b="1">
                <a:solidFill>
                  <a:srgbClr val="D1936E"/>
                </a:solidFill>
                <a:latin typeface="Poppins"/>
                <a:ea typeface="Poppins"/>
                <a:cs typeface="Poppins"/>
                <a:sym typeface="Poppins"/>
              </a:rPr>
              <a:t>22</a:t>
            </a:fld>
            <a:endParaRPr b="1">
              <a:solidFill>
                <a:srgbClr val="D1936E"/>
              </a:solidFill>
              <a:latin typeface="Poppins"/>
              <a:ea typeface="Poppins"/>
              <a:cs typeface="Poppins"/>
              <a:sym typeface="Poppins"/>
            </a:endParaRPr>
          </a:p>
        </p:txBody>
      </p:sp>
      <p:sp>
        <p:nvSpPr>
          <p:cNvPr id="445" name="Google Shape;445;g30586a43af0_0_2"/>
          <p:cNvSpPr txBox="1"/>
          <p:nvPr/>
        </p:nvSpPr>
        <p:spPr>
          <a:xfrm>
            <a:off x="779850" y="376175"/>
            <a:ext cx="7584300" cy="1339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 sz="5500">
                <a:solidFill>
                  <a:srgbClr val="FBF8CE"/>
                </a:solidFill>
                <a:latin typeface="Poppins Black"/>
                <a:ea typeface="Poppins Black"/>
                <a:cs typeface="Poppins Black"/>
                <a:sym typeface="Poppins Black"/>
              </a:rPr>
              <a:t>2023 TREE CAMPUS</a:t>
            </a:r>
            <a:endParaRPr sz="5500">
              <a:solidFill>
                <a:srgbClr val="FBF8CE"/>
              </a:solidFill>
              <a:latin typeface="Poppins Black"/>
              <a:ea typeface="Poppins Black"/>
              <a:cs typeface="Poppins Black"/>
              <a:sym typeface="Poppins Black"/>
            </a:endParaRPr>
          </a:p>
          <a:p>
            <a:pPr marL="0" marR="0" lvl="0" indent="0" algn="ctr" rtl="0">
              <a:lnSpc>
                <a:spcPct val="100000"/>
              </a:lnSpc>
              <a:spcBef>
                <a:spcPts val="0"/>
              </a:spcBef>
              <a:spcAft>
                <a:spcPts val="0"/>
              </a:spcAft>
              <a:buClr>
                <a:srgbClr val="000000"/>
              </a:buClr>
              <a:buSzPts val="5000"/>
              <a:buFont typeface="Arial"/>
              <a:buNone/>
            </a:pPr>
            <a:r>
              <a:rPr lang="en" sz="2000">
                <a:solidFill>
                  <a:srgbClr val="FBF8CE"/>
                </a:solidFill>
                <a:latin typeface="Poppins"/>
                <a:ea typeface="Poppins"/>
                <a:cs typeface="Poppins"/>
                <a:sym typeface="Poppins"/>
              </a:rPr>
              <a:t>Saint Louis School &amp; Le Jardin Academy</a:t>
            </a:r>
            <a:endParaRPr sz="2000">
              <a:solidFill>
                <a:srgbClr val="FBF8CE"/>
              </a:solidFill>
              <a:latin typeface="Poppins"/>
              <a:ea typeface="Poppins"/>
              <a:cs typeface="Poppins"/>
              <a:sym typeface="Poppins"/>
            </a:endParaRPr>
          </a:p>
        </p:txBody>
      </p:sp>
      <p:pic>
        <p:nvPicPr>
          <p:cNvPr id="446" name="Google Shape;446;g30586a43af0_0_2"/>
          <p:cNvPicPr preferRelativeResize="0"/>
          <p:nvPr/>
        </p:nvPicPr>
        <p:blipFill rotWithShape="1">
          <a:blip r:embed="rId3">
            <a:alphaModFix/>
          </a:blip>
          <a:srcRect l="25749" t="35446" r="25749"/>
          <a:stretch/>
        </p:blipFill>
        <p:spPr>
          <a:xfrm>
            <a:off x="1358375" y="1681225"/>
            <a:ext cx="3093345" cy="3058195"/>
          </a:xfrm>
          <a:prstGeom prst="rect">
            <a:avLst/>
          </a:prstGeom>
          <a:noFill/>
          <a:ln>
            <a:noFill/>
          </a:ln>
        </p:spPr>
      </p:pic>
      <p:pic>
        <p:nvPicPr>
          <p:cNvPr id="447" name="Google Shape;447;g30586a43af0_0_2"/>
          <p:cNvPicPr preferRelativeResize="0"/>
          <p:nvPr/>
        </p:nvPicPr>
        <p:blipFill rotWithShape="1">
          <a:blip r:embed="rId4">
            <a:alphaModFix/>
          </a:blip>
          <a:srcRect r="901" b="4643"/>
          <a:stretch/>
        </p:blipFill>
        <p:spPr>
          <a:xfrm>
            <a:off x="4692303" y="1681225"/>
            <a:ext cx="3093321" cy="3058201"/>
          </a:xfrm>
          <a:prstGeom prst="rect">
            <a:avLst/>
          </a:prstGeom>
          <a:noFill/>
          <a:ln>
            <a:noFill/>
          </a:ln>
        </p:spPr>
      </p:pic>
      <p:sp>
        <p:nvSpPr>
          <p:cNvPr id="448" name="Google Shape;448;g30586a43af0_0_2"/>
          <p:cNvSpPr txBox="1"/>
          <p:nvPr/>
        </p:nvSpPr>
        <p:spPr>
          <a:xfrm>
            <a:off x="346050" y="4663225"/>
            <a:ext cx="8451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FBF8CE"/>
                </a:solidFill>
                <a:latin typeface="Poppins Light"/>
                <a:ea typeface="Poppins Light"/>
                <a:cs typeface="Poppins Light"/>
                <a:sym typeface="Poppins Light"/>
              </a:rPr>
              <a:t>Saint Louis School seed propagation (left) and Earth Day/Arbor Day event at Le Jardin (right).</a:t>
            </a:r>
            <a:endParaRPr sz="1100">
              <a:solidFill>
                <a:srgbClr val="FBF8CE"/>
              </a:solidFill>
              <a:latin typeface="Poppins Light"/>
              <a:ea typeface="Poppins Light"/>
              <a:cs typeface="Poppins Light"/>
              <a:sym typeface="Poppins Light"/>
            </a:endParaRPr>
          </a:p>
        </p:txBody>
      </p:sp>
      <p:sp>
        <p:nvSpPr>
          <p:cNvPr id="449" name="Google Shape;449;g30586a43af0_0_2">
            <a:hlinkClick r:id="rId5" action="ppaction://hlinksldjump"/>
          </p:cNvPr>
          <p:cNvSpPr/>
          <p:nvPr/>
        </p:nvSpPr>
        <p:spPr>
          <a:xfrm>
            <a:off x="774501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LEARN MORE</a:t>
            </a:r>
            <a:endParaRPr/>
          </a:p>
        </p:txBody>
      </p:sp>
      <p:sp>
        <p:nvSpPr>
          <p:cNvPr id="450" name="Google Shape;450;g30586a43af0_0_2">
            <a:hlinkClick r:id="rId6" action="ppaction://hlinksldjump"/>
          </p:cNvPr>
          <p:cNvSpPr/>
          <p:nvPr/>
        </p:nvSpPr>
        <p:spPr>
          <a:xfrm>
            <a:off x="58463" y="93050"/>
            <a:ext cx="1333800" cy="393600"/>
          </a:xfrm>
          <a:prstGeom prst="roundRect">
            <a:avLst>
              <a:gd name="adj" fmla="val 16667"/>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BF8CE"/>
                </a:solidFill>
                <a:latin typeface="Poppins"/>
                <a:ea typeface="Poppins"/>
                <a:cs typeface="Poppins"/>
                <a:sym typeface="Poppins"/>
              </a:rPr>
              <a:t>BACK TO PROGRAMS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08C69"/>
        </a:solidFill>
        <a:effectLst/>
      </p:bgPr>
    </p:bg>
    <p:spTree>
      <p:nvGrpSpPr>
        <p:cNvPr id="1" name="Shape 454"/>
        <p:cNvGrpSpPr/>
        <p:nvPr/>
      </p:nvGrpSpPr>
      <p:grpSpPr>
        <a:xfrm>
          <a:off x="0" y="0"/>
          <a:ext cx="0" cy="0"/>
          <a:chOff x="0" y="0"/>
          <a:chExt cx="0" cy="0"/>
        </a:xfrm>
      </p:grpSpPr>
      <p:sp>
        <p:nvSpPr>
          <p:cNvPr id="455" name="Google Shape;455;g2e664578aa7_0_391"/>
          <p:cNvSpPr/>
          <p:nvPr/>
        </p:nvSpPr>
        <p:spPr>
          <a:xfrm>
            <a:off x="25" y="-53750"/>
            <a:ext cx="9144000" cy="1585200"/>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g2e664578aa7_0_391"/>
          <p:cNvSpPr txBox="1">
            <a:spLocks noGrp="1"/>
          </p:cNvSpPr>
          <p:nvPr>
            <p:ph type="sldNum" idx="12"/>
          </p:nvPr>
        </p:nvSpPr>
        <p:spPr>
          <a:xfrm>
            <a:off x="84983" y="4663217"/>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 b="1">
                <a:solidFill>
                  <a:srgbClr val="FBF8CE"/>
                </a:solidFill>
                <a:latin typeface="Poppins"/>
                <a:ea typeface="Poppins"/>
                <a:cs typeface="Poppins"/>
                <a:sym typeface="Poppins"/>
              </a:rPr>
              <a:t>23</a:t>
            </a:fld>
            <a:endParaRPr b="1">
              <a:solidFill>
                <a:srgbClr val="FBF8CE"/>
              </a:solidFill>
              <a:latin typeface="Poppins"/>
              <a:ea typeface="Poppins"/>
              <a:cs typeface="Poppins"/>
              <a:sym typeface="Poppins"/>
            </a:endParaRPr>
          </a:p>
        </p:txBody>
      </p:sp>
      <p:sp>
        <p:nvSpPr>
          <p:cNvPr id="457" name="Google Shape;457;g2e664578aa7_0_391"/>
          <p:cNvSpPr txBox="1"/>
          <p:nvPr/>
        </p:nvSpPr>
        <p:spPr>
          <a:xfrm>
            <a:off x="633675" y="338650"/>
            <a:ext cx="55881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 sz="5000">
                <a:solidFill>
                  <a:srgbClr val="FBF8CE"/>
                </a:solidFill>
                <a:latin typeface="Poppins Black"/>
                <a:ea typeface="Poppins Black"/>
                <a:cs typeface="Poppins Black"/>
                <a:sym typeface="Poppins Black"/>
              </a:rPr>
              <a:t>LEARN MORE</a:t>
            </a:r>
            <a:endParaRPr sz="5000" b="0" i="0" u="none" strike="noStrike" cap="none">
              <a:solidFill>
                <a:srgbClr val="FBF8CE"/>
              </a:solidFill>
              <a:latin typeface="Poppins Black"/>
              <a:ea typeface="Poppins Black"/>
              <a:cs typeface="Poppins Black"/>
              <a:sym typeface="Poppins Black"/>
            </a:endParaRPr>
          </a:p>
        </p:txBody>
      </p:sp>
      <p:sp>
        <p:nvSpPr>
          <p:cNvPr id="458" name="Google Shape;458;g2e664578aa7_0_391"/>
          <p:cNvSpPr/>
          <p:nvPr/>
        </p:nvSpPr>
        <p:spPr>
          <a:xfrm>
            <a:off x="277750" y="1831525"/>
            <a:ext cx="2600700" cy="2831700"/>
          </a:xfrm>
          <a:prstGeom prst="roundRect">
            <a:avLst>
              <a:gd name="adj" fmla="val 16667"/>
            </a:avLst>
          </a:prstGeom>
          <a:solidFill>
            <a:srgbClr val="FBF8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9" name="Google Shape;459;g2e664578aa7_0_391"/>
          <p:cNvSpPr/>
          <p:nvPr/>
        </p:nvSpPr>
        <p:spPr>
          <a:xfrm>
            <a:off x="3121900" y="1831525"/>
            <a:ext cx="2700600" cy="2831700"/>
          </a:xfrm>
          <a:prstGeom prst="roundRect">
            <a:avLst>
              <a:gd name="adj" fmla="val 16667"/>
            </a:avLst>
          </a:prstGeom>
          <a:solidFill>
            <a:srgbClr val="FBF8CE"/>
          </a:solid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endParaRPr sz="1800">
              <a:solidFill>
                <a:srgbClr val="FBF8CE"/>
              </a:solidFill>
              <a:latin typeface="Poppins Medium"/>
              <a:ea typeface="Poppins Medium"/>
              <a:cs typeface="Poppins Medium"/>
              <a:sym typeface="Poppins Medium"/>
            </a:endParaRPr>
          </a:p>
        </p:txBody>
      </p:sp>
      <p:sp>
        <p:nvSpPr>
          <p:cNvPr id="460" name="Google Shape;460;g2e664578aa7_0_391"/>
          <p:cNvSpPr/>
          <p:nvPr/>
        </p:nvSpPr>
        <p:spPr>
          <a:xfrm>
            <a:off x="6065925" y="1831525"/>
            <a:ext cx="2600700" cy="2831700"/>
          </a:xfrm>
          <a:prstGeom prst="roundRect">
            <a:avLst>
              <a:gd name="adj" fmla="val 16667"/>
            </a:avLst>
          </a:prstGeom>
          <a:solidFill>
            <a:srgbClr val="FBF8CE"/>
          </a:solidFill>
          <a:ln>
            <a:noFill/>
          </a:ln>
        </p:spPr>
        <p:txBody>
          <a:bodyPr spcFirstLastPara="1" wrap="square" lIns="91425" tIns="91425" rIns="91425" bIns="91425" anchor="ctr" anchorCtr="0">
            <a:noAutofit/>
          </a:bodyPr>
          <a:lstStyle/>
          <a:p>
            <a:pPr marL="0" lvl="0" indent="0" algn="l" rtl="0">
              <a:lnSpc>
                <a:spcPct val="115000"/>
              </a:lnSpc>
              <a:spcBef>
                <a:spcPts val="600"/>
              </a:spcBef>
              <a:spcAft>
                <a:spcPts val="0"/>
              </a:spcAft>
              <a:buNone/>
            </a:pPr>
            <a:endParaRPr sz="1800">
              <a:solidFill>
                <a:srgbClr val="FBF8CE"/>
              </a:solidFill>
              <a:latin typeface="Poppins Medium"/>
              <a:ea typeface="Poppins Medium"/>
              <a:cs typeface="Poppins Medium"/>
              <a:sym typeface="Poppins Medium"/>
            </a:endParaRPr>
          </a:p>
        </p:txBody>
      </p:sp>
      <p:sp>
        <p:nvSpPr>
          <p:cNvPr id="461" name="Google Shape;461;g2e664578aa7_0_391"/>
          <p:cNvSpPr txBox="1"/>
          <p:nvPr/>
        </p:nvSpPr>
        <p:spPr>
          <a:xfrm>
            <a:off x="277763" y="2038025"/>
            <a:ext cx="26007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600"/>
              </a:spcBef>
              <a:spcAft>
                <a:spcPts val="0"/>
              </a:spcAft>
              <a:buNone/>
            </a:pPr>
            <a:r>
              <a:rPr lang="en" sz="2000" b="1" u="sng">
                <a:solidFill>
                  <a:srgbClr val="D1936E"/>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TREE CITY USA</a:t>
            </a:r>
            <a:endParaRPr sz="2000" u="sng">
              <a:solidFill>
                <a:srgbClr val="D1936E"/>
              </a:solidFill>
            </a:endParaRPr>
          </a:p>
        </p:txBody>
      </p:sp>
      <p:sp>
        <p:nvSpPr>
          <p:cNvPr id="462" name="Google Shape;462;g2e664578aa7_0_391"/>
          <p:cNvSpPr txBox="1"/>
          <p:nvPr/>
        </p:nvSpPr>
        <p:spPr>
          <a:xfrm>
            <a:off x="3071949" y="1861025"/>
            <a:ext cx="28005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600"/>
              </a:spcBef>
              <a:spcAft>
                <a:spcPts val="0"/>
              </a:spcAft>
              <a:buNone/>
            </a:pPr>
            <a:r>
              <a:rPr lang="en" sz="2000" b="1" u="sng">
                <a:solidFill>
                  <a:srgbClr val="D1936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TREE CAMPUS HIGHER EDUCATION</a:t>
            </a:r>
            <a:endParaRPr>
              <a:solidFill>
                <a:srgbClr val="D1936E"/>
              </a:solidFill>
            </a:endParaRPr>
          </a:p>
        </p:txBody>
      </p:sp>
      <p:sp>
        <p:nvSpPr>
          <p:cNvPr id="463" name="Google Shape;463;g2e664578aa7_0_391"/>
          <p:cNvSpPr txBox="1"/>
          <p:nvPr/>
        </p:nvSpPr>
        <p:spPr>
          <a:xfrm>
            <a:off x="5866288" y="2038025"/>
            <a:ext cx="30000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600"/>
              </a:spcBef>
              <a:spcAft>
                <a:spcPts val="0"/>
              </a:spcAft>
              <a:buNone/>
            </a:pPr>
            <a:r>
              <a:rPr lang="en" sz="2000" b="1" u="sng">
                <a:solidFill>
                  <a:srgbClr val="D1936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TREE CAMPUS K-12</a:t>
            </a:r>
            <a:endParaRPr>
              <a:solidFill>
                <a:srgbClr val="D1936E"/>
              </a:solidFill>
            </a:endParaRPr>
          </a:p>
        </p:txBody>
      </p:sp>
      <p:pic>
        <p:nvPicPr>
          <p:cNvPr id="464" name="Google Shape;464;g2e664578aa7_0_391"/>
          <p:cNvPicPr preferRelativeResize="0"/>
          <p:nvPr/>
        </p:nvPicPr>
        <p:blipFill>
          <a:blip r:embed="rId6">
            <a:alphaModFix/>
          </a:blip>
          <a:stretch>
            <a:fillRect/>
          </a:stretch>
        </p:blipFill>
        <p:spPr>
          <a:xfrm>
            <a:off x="718800" y="2616350"/>
            <a:ext cx="1718601" cy="1718601"/>
          </a:xfrm>
          <a:prstGeom prst="rect">
            <a:avLst/>
          </a:prstGeom>
          <a:noFill/>
          <a:ln>
            <a:noFill/>
          </a:ln>
        </p:spPr>
      </p:pic>
      <p:pic>
        <p:nvPicPr>
          <p:cNvPr id="465" name="Google Shape;465;g2e664578aa7_0_391"/>
          <p:cNvPicPr preferRelativeResize="0"/>
          <p:nvPr/>
        </p:nvPicPr>
        <p:blipFill>
          <a:blip r:embed="rId7">
            <a:alphaModFix/>
          </a:blip>
          <a:stretch>
            <a:fillRect/>
          </a:stretch>
        </p:blipFill>
        <p:spPr>
          <a:xfrm>
            <a:off x="3612900" y="2692550"/>
            <a:ext cx="1718601" cy="1718574"/>
          </a:xfrm>
          <a:prstGeom prst="rect">
            <a:avLst/>
          </a:prstGeom>
          <a:noFill/>
          <a:ln>
            <a:noFill/>
          </a:ln>
        </p:spPr>
      </p:pic>
      <p:pic>
        <p:nvPicPr>
          <p:cNvPr id="466" name="Google Shape;466;g2e664578aa7_0_391"/>
          <p:cNvPicPr preferRelativeResize="0"/>
          <p:nvPr/>
        </p:nvPicPr>
        <p:blipFill>
          <a:blip r:embed="rId8">
            <a:alphaModFix/>
          </a:blip>
          <a:stretch>
            <a:fillRect/>
          </a:stretch>
        </p:blipFill>
        <p:spPr>
          <a:xfrm>
            <a:off x="6507000" y="2616350"/>
            <a:ext cx="1718601" cy="17186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08C69"/>
        </a:solidFill>
        <a:effectLst/>
      </p:bgPr>
    </p:bg>
    <p:spTree>
      <p:nvGrpSpPr>
        <p:cNvPr id="1" name="Shape 470"/>
        <p:cNvGrpSpPr/>
        <p:nvPr/>
      </p:nvGrpSpPr>
      <p:grpSpPr>
        <a:xfrm>
          <a:off x="0" y="0"/>
          <a:ext cx="0" cy="0"/>
          <a:chOff x="0" y="0"/>
          <a:chExt cx="0" cy="0"/>
        </a:xfrm>
      </p:grpSpPr>
      <p:sp>
        <p:nvSpPr>
          <p:cNvPr id="471" name="Google Shape;471;g304432a3e4f_0_0"/>
          <p:cNvSpPr/>
          <p:nvPr/>
        </p:nvSpPr>
        <p:spPr>
          <a:xfrm>
            <a:off x="25" y="-53750"/>
            <a:ext cx="9144000" cy="1585200"/>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304432a3e4f_0_0"/>
          <p:cNvSpPr txBox="1">
            <a:spLocks noGrp="1"/>
          </p:cNvSpPr>
          <p:nvPr>
            <p:ph type="sldNum" idx="12"/>
          </p:nvPr>
        </p:nvSpPr>
        <p:spPr>
          <a:xfrm>
            <a:off x="84983" y="4663217"/>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 b="1">
                <a:solidFill>
                  <a:srgbClr val="FBF8CE"/>
                </a:solidFill>
                <a:latin typeface="Poppins"/>
                <a:ea typeface="Poppins"/>
                <a:cs typeface="Poppins"/>
                <a:sym typeface="Poppins"/>
              </a:rPr>
              <a:t>24</a:t>
            </a:fld>
            <a:endParaRPr b="1">
              <a:solidFill>
                <a:srgbClr val="FBF8CE"/>
              </a:solidFill>
              <a:latin typeface="Poppins"/>
              <a:ea typeface="Poppins"/>
              <a:cs typeface="Poppins"/>
              <a:sym typeface="Poppins"/>
            </a:endParaRPr>
          </a:p>
        </p:txBody>
      </p:sp>
      <p:sp>
        <p:nvSpPr>
          <p:cNvPr id="473" name="Google Shape;473;g304432a3e4f_0_0"/>
          <p:cNvSpPr txBox="1"/>
          <p:nvPr/>
        </p:nvSpPr>
        <p:spPr>
          <a:xfrm>
            <a:off x="633675" y="338650"/>
            <a:ext cx="65688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 sz="5000">
                <a:solidFill>
                  <a:srgbClr val="FBF8CE"/>
                </a:solidFill>
                <a:latin typeface="Poppins Black"/>
                <a:ea typeface="Poppins Black"/>
                <a:cs typeface="Poppins Black"/>
                <a:sym typeface="Poppins Black"/>
              </a:rPr>
              <a:t>STAY CONNECTED</a:t>
            </a:r>
            <a:endParaRPr sz="5000" b="0" i="0" u="none" strike="noStrike" cap="none">
              <a:solidFill>
                <a:srgbClr val="FBF8CE"/>
              </a:solidFill>
              <a:latin typeface="Poppins Black"/>
              <a:ea typeface="Poppins Black"/>
              <a:cs typeface="Poppins Black"/>
              <a:sym typeface="Poppins Black"/>
            </a:endParaRPr>
          </a:p>
        </p:txBody>
      </p:sp>
      <p:sp>
        <p:nvSpPr>
          <p:cNvPr id="474" name="Google Shape;474;g304432a3e4f_0_0">
            <a:hlinkClick r:id="rId3"/>
          </p:cNvPr>
          <p:cNvSpPr/>
          <p:nvPr/>
        </p:nvSpPr>
        <p:spPr>
          <a:xfrm>
            <a:off x="277750" y="1831525"/>
            <a:ext cx="2600700" cy="2831700"/>
          </a:xfrm>
          <a:prstGeom prst="roundRect">
            <a:avLst>
              <a:gd name="adj" fmla="val 16667"/>
            </a:avLst>
          </a:prstGeom>
          <a:solidFill>
            <a:srgbClr val="FBF8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5" name="Google Shape;475;g304432a3e4f_0_0">
            <a:hlinkClick r:id="rId4"/>
          </p:cNvPr>
          <p:cNvSpPr/>
          <p:nvPr/>
        </p:nvSpPr>
        <p:spPr>
          <a:xfrm>
            <a:off x="3121900" y="1831525"/>
            <a:ext cx="2700600" cy="2831700"/>
          </a:xfrm>
          <a:prstGeom prst="roundRect">
            <a:avLst>
              <a:gd name="adj" fmla="val 16667"/>
            </a:avLst>
          </a:prstGeom>
          <a:solidFill>
            <a:srgbClr val="FBF8CE"/>
          </a:solid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endParaRPr sz="1800">
              <a:solidFill>
                <a:srgbClr val="FBF8CE"/>
              </a:solidFill>
              <a:latin typeface="Poppins Medium"/>
              <a:ea typeface="Poppins Medium"/>
              <a:cs typeface="Poppins Medium"/>
              <a:sym typeface="Poppins Medium"/>
            </a:endParaRPr>
          </a:p>
        </p:txBody>
      </p:sp>
      <p:sp>
        <p:nvSpPr>
          <p:cNvPr id="476" name="Google Shape;476;g304432a3e4f_0_0">
            <a:hlinkClick r:id="rId5"/>
          </p:cNvPr>
          <p:cNvSpPr/>
          <p:nvPr/>
        </p:nvSpPr>
        <p:spPr>
          <a:xfrm>
            <a:off x="6065925" y="1831525"/>
            <a:ext cx="2600700" cy="2831700"/>
          </a:xfrm>
          <a:prstGeom prst="roundRect">
            <a:avLst>
              <a:gd name="adj" fmla="val 16667"/>
            </a:avLst>
          </a:prstGeom>
          <a:solidFill>
            <a:srgbClr val="FBF8CE"/>
          </a:solidFill>
          <a:ln>
            <a:noFill/>
          </a:ln>
        </p:spPr>
        <p:txBody>
          <a:bodyPr spcFirstLastPara="1" wrap="square" lIns="91425" tIns="91425" rIns="91425" bIns="91425" anchor="ctr" anchorCtr="0">
            <a:noAutofit/>
          </a:bodyPr>
          <a:lstStyle/>
          <a:p>
            <a:pPr marL="0" lvl="0" indent="0" algn="l" rtl="0">
              <a:lnSpc>
                <a:spcPct val="115000"/>
              </a:lnSpc>
              <a:spcBef>
                <a:spcPts val="600"/>
              </a:spcBef>
              <a:spcAft>
                <a:spcPts val="0"/>
              </a:spcAft>
              <a:buNone/>
            </a:pPr>
            <a:endParaRPr sz="1800">
              <a:solidFill>
                <a:srgbClr val="FBF8CE"/>
              </a:solidFill>
              <a:latin typeface="Poppins Medium"/>
              <a:ea typeface="Poppins Medium"/>
              <a:cs typeface="Poppins Medium"/>
              <a:sym typeface="Poppins Medium"/>
            </a:endParaRPr>
          </a:p>
        </p:txBody>
      </p:sp>
      <p:sp>
        <p:nvSpPr>
          <p:cNvPr id="477" name="Google Shape;477;g304432a3e4f_0_0"/>
          <p:cNvSpPr txBox="1"/>
          <p:nvPr/>
        </p:nvSpPr>
        <p:spPr>
          <a:xfrm>
            <a:off x="277713" y="2254525"/>
            <a:ext cx="2600700" cy="198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600"/>
              </a:spcBef>
              <a:spcAft>
                <a:spcPts val="0"/>
              </a:spcAft>
              <a:buNone/>
            </a:pPr>
            <a:r>
              <a:rPr lang="en" sz="2000" b="1">
                <a:solidFill>
                  <a:srgbClr val="D1936E"/>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SIGN UP FOR OUR KAULUNANI QUARTERLY NEWSLETTER</a:t>
            </a:r>
            <a:endParaRPr sz="2000" b="1">
              <a:solidFill>
                <a:srgbClr val="D1936E"/>
              </a:solidFill>
              <a:latin typeface="Poppins"/>
              <a:ea typeface="Poppins"/>
              <a:cs typeface="Poppins"/>
              <a:sym typeface="Poppins"/>
            </a:endParaRPr>
          </a:p>
          <a:p>
            <a:pPr marL="0" lvl="0" indent="0" algn="ctr" rtl="0">
              <a:lnSpc>
                <a:spcPct val="115000"/>
              </a:lnSpc>
              <a:spcBef>
                <a:spcPts val="600"/>
              </a:spcBef>
              <a:spcAft>
                <a:spcPts val="0"/>
              </a:spcAft>
              <a:buNone/>
            </a:pPr>
            <a:r>
              <a:rPr lang="en" sz="2000" b="1" u="sng">
                <a:solidFill>
                  <a:schemeClr val="hlink"/>
                </a:solidFill>
                <a:latin typeface="Poppins"/>
                <a:ea typeface="Poppins"/>
                <a:cs typeface="Poppins"/>
                <a:sym typeface="Poppins"/>
                <a:hlinkClick r:id="rId3"/>
              </a:rPr>
              <a:t>ʻUlu Bites</a:t>
            </a:r>
            <a:endParaRPr sz="2000" b="1" u="sng">
              <a:solidFill>
                <a:srgbClr val="D1936E"/>
              </a:solidFill>
              <a:latin typeface="Poppins"/>
              <a:ea typeface="Poppins"/>
              <a:cs typeface="Poppins"/>
              <a:sym typeface="Poppins"/>
            </a:endParaRPr>
          </a:p>
        </p:txBody>
      </p:sp>
      <p:sp>
        <p:nvSpPr>
          <p:cNvPr id="478" name="Google Shape;478;g304432a3e4f_0_0"/>
          <p:cNvSpPr txBox="1"/>
          <p:nvPr/>
        </p:nvSpPr>
        <p:spPr>
          <a:xfrm>
            <a:off x="3071937" y="2537875"/>
            <a:ext cx="2800500" cy="1419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600"/>
              </a:spcBef>
              <a:spcAft>
                <a:spcPts val="0"/>
              </a:spcAft>
              <a:buNone/>
            </a:pPr>
            <a:r>
              <a:rPr lang="en" sz="2400" b="1">
                <a:solidFill>
                  <a:srgbClr val="D1936E"/>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KAULUNANI WEBSITE</a:t>
            </a:r>
            <a:endParaRPr sz="2400" b="1">
              <a:solidFill>
                <a:srgbClr val="D1936E"/>
              </a:solidFill>
              <a:latin typeface="Poppins"/>
              <a:ea typeface="Poppins"/>
              <a:cs typeface="Poppins"/>
              <a:sym typeface="Poppins"/>
            </a:endParaRPr>
          </a:p>
          <a:p>
            <a:pPr marL="0" lvl="0" indent="0" algn="ctr" rtl="0">
              <a:lnSpc>
                <a:spcPct val="115000"/>
              </a:lnSpc>
              <a:spcBef>
                <a:spcPts val="600"/>
              </a:spcBef>
              <a:spcAft>
                <a:spcPts val="0"/>
              </a:spcAft>
              <a:buNone/>
            </a:pPr>
            <a:r>
              <a:rPr lang="en" sz="2000" b="1" u="sng">
                <a:solidFill>
                  <a:schemeClr val="hlink"/>
                </a:solidFill>
                <a:latin typeface="Poppins"/>
                <a:ea typeface="Poppins"/>
                <a:cs typeface="Poppins"/>
                <a:sym typeface="Poppins"/>
                <a:hlinkClick r:id="rId4"/>
              </a:rPr>
              <a:t>kaulunani.org</a:t>
            </a:r>
            <a:endParaRPr sz="2000" b="1">
              <a:solidFill>
                <a:srgbClr val="D1936E"/>
              </a:solidFill>
              <a:latin typeface="Poppins"/>
              <a:ea typeface="Poppins"/>
              <a:cs typeface="Poppins"/>
              <a:sym typeface="Poppins"/>
            </a:endParaRPr>
          </a:p>
        </p:txBody>
      </p:sp>
      <p:sp>
        <p:nvSpPr>
          <p:cNvPr id="479" name="Google Shape;479;g304432a3e4f_0_0"/>
          <p:cNvSpPr txBox="1"/>
          <p:nvPr/>
        </p:nvSpPr>
        <p:spPr>
          <a:xfrm>
            <a:off x="5866263" y="2537875"/>
            <a:ext cx="3000000" cy="1419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600"/>
              </a:spcBef>
              <a:spcAft>
                <a:spcPts val="0"/>
              </a:spcAft>
              <a:buNone/>
            </a:pPr>
            <a:r>
              <a:rPr lang="en" sz="2400" b="1">
                <a:solidFill>
                  <a:srgbClr val="D1936E"/>
                </a:solidFill>
                <a:uFill>
                  <a:noFill/>
                </a:uFill>
                <a:latin typeface="Poppins"/>
                <a:ea typeface="Poppins"/>
                <a:cs typeface="Poppins"/>
                <a:sym typeface="Poppins"/>
                <a:hlinkClick r:id="rId5">
                  <a:extLst>
                    <a:ext uri="{A12FA001-AC4F-418D-AE19-62706E023703}">
                      <ahyp:hlinkClr xmlns:ahyp="http://schemas.microsoft.com/office/drawing/2018/hyperlinkcolor" val="tx"/>
                    </a:ext>
                  </a:extLst>
                </a:hlinkClick>
              </a:rPr>
              <a:t>FOLLOW US ON INSTAGRAM</a:t>
            </a:r>
            <a:endParaRPr sz="2400" b="1">
              <a:solidFill>
                <a:srgbClr val="D1936E"/>
              </a:solidFill>
              <a:latin typeface="Poppins"/>
              <a:ea typeface="Poppins"/>
              <a:cs typeface="Poppins"/>
              <a:sym typeface="Poppins"/>
            </a:endParaRPr>
          </a:p>
          <a:p>
            <a:pPr marL="0" lvl="0" indent="0" algn="ctr" rtl="0">
              <a:lnSpc>
                <a:spcPct val="115000"/>
              </a:lnSpc>
              <a:spcBef>
                <a:spcPts val="600"/>
              </a:spcBef>
              <a:spcAft>
                <a:spcPts val="0"/>
              </a:spcAft>
              <a:buNone/>
            </a:pPr>
            <a:r>
              <a:rPr lang="en" sz="2000" b="1">
                <a:solidFill>
                  <a:srgbClr val="D1936E"/>
                </a:solidFill>
                <a:latin typeface="Poppins"/>
                <a:ea typeface="Poppins"/>
                <a:cs typeface="Poppins"/>
                <a:sym typeface="Poppins"/>
              </a:rPr>
              <a:t>@kaulunani</a:t>
            </a:r>
            <a:endParaRPr sz="2000" b="1">
              <a:solidFill>
                <a:srgbClr val="D1936E"/>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g30586a43af0_0_13"/>
          <p:cNvPicPr preferRelativeResize="0"/>
          <p:nvPr/>
        </p:nvPicPr>
        <p:blipFill rotWithShape="1">
          <a:blip r:embed="rId3">
            <a:alphaModFix/>
          </a:blip>
          <a:srcRect l="3110" t="-5185"/>
          <a:stretch/>
        </p:blipFill>
        <p:spPr>
          <a:xfrm>
            <a:off x="0" y="-759100"/>
            <a:ext cx="9144000" cy="5308749"/>
          </a:xfrm>
          <a:prstGeom prst="rect">
            <a:avLst/>
          </a:prstGeom>
          <a:noFill/>
          <a:ln>
            <a:noFill/>
          </a:ln>
        </p:spPr>
      </p:pic>
      <p:sp>
        <p:nvSpPr>
          <p:cNvPr id="485" name="Google Shape;485;g30586a43af0_0_13"/>
          <p:cNvSpPr txBox="1"/>
          <p:nvPr/>
        </p:nvSpPr>
        <p:spPr>
          <a:xfrm rot="-373091">
            <a:off x="1661116" y="20617"/>
            <a:ext cx="7312019" cy="118507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 sz="6500" b="0" i="0" u="none" strike="noStrike" cap="none">
                <a:solidFill>
                  <a:srgbClr val="FBF8CE"/>
                </a:solidFill>
                <a:latin typeface="Poppins Black"/>
                <a:ea typeface="Poppins Black"/>
                <a:cs typeface="Poppins Black"/>
                <a:sym typeface="Poppins Bla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MAHALO</a:t>
            </a:r>
            <a:r>
              <a:rPr lang="en" sz="6500" b="0" i="0" u="none" strike="noStrike" cap="none">
                <a:solidFill>
                  <a:srgbClr val="FBF8CE"/>
                </a:solidFill>
                <a:latin typeface="Poppins Black"/>
                <a:ea typeface="Poppins Black"/>
                <a:cs typeface="Poppins Black"/>
                <a:sym typeface="Poppins Black"/>
              </a:rPr>
              <a:t>!</a:t>
            </a:r>
            <a:endParaRPr sz="6500" b="0" i="0" u="none" strike="noStrike" cap="none">
              <a:solidFill>
                <a:srgbClr val="FBF8CE"/>
              </a:solidFill>
              <a:latin typeface="Poppins Black"/>
              <a:ea typeface="Poppins Black"/>
              <a:cs typeface="Poppins Black"/>
              <a:sym typeface="Poppins Black"/>
            </a:endParaRPr>
          </a:p>
        </p:txBody>
      </p:sp>
      <p:sp>
        <p:nvSpPr>
          <p:cNvPr id="486" name="Google Shape;486;g30586a43af0_0_13"/>
          <p:cNvSpPr/>
          <p:nvPr/>
        </p:nvSpPr>
        <p:spPr>
          <a:xfrm>
            <a:off x="0" y="3131925"/>
            <a:ext cx="9144000" cy="2011800"/>
          </a:xfrm>
          <a:prstGeom prst="rect">
            <a:avLst/>
          </a:prstGeom>
          <a:solidFill>
            <a:srgbClr val="708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08C69"/>
              </a:solidFill>
              <a:latin typeface="Arial"/>
              <a:ea typeface="Arial"/>
              <a:cs typeface="Arial"/>
              <a:sym typeface="Arial"/>
            </a:endParaRPr>
          </a:p>
        </p:txBody>
      </p:sp>
      <p:grpSp>
        <p:nvGrpSpPr>
          <p:cNvPr id="487" name="Google Shape;487;g30586a43af0_0_13"/>
          <p:cNvGrpSpPr/>
          <p:nvPr/>
        </p:nvGrpSpPr>
        <p:grpSpPr>
          <a:xfrm>
            <a:off x="7600630" y="4549639"/>
            <a:ext cx="1415182" cy="482572"/>
            <a:chOff x="7276049" y="4438898"/>
            <a:chExt cx="1740050" cy="593350"/>
          </a:xfrm>
        </p:grpSpPr>
        <p:pic>
          <p:nvPicPr>
            <p:cNvPr id="488" name="Google Shape;488;g30586a43af0_0_13"/>
            <p:cNvPicPr preferRelativeResize="0"/>
            <p:nvPr/>
          </p:nvPicPr>
          <p:blipFill rotWithShape="1">
            <a:blip r:embed="rId4">
              <a:alphaModFix/>
            </a:blip>
            <a:srcRect/>
            <a:stretch/>
          </p:blipFill>
          <p:spPr>
            <a:xfrm>
              <a:off x="7874069" y="4438898"/>
              <a:ext cx="593321" cy="593339"/>
            </a:xfrm>
            <a:prstGeom prst="rect">
              <a:avLst/>
            </a:prstGeom>
            <a:noFill/>
            <a:ln>
              <a:noFill/>
            </a:ln>
          </p:spPr>
        </p:pic>
        <p:pic>
          <p:nvPicPr>
            <p:cNvPr id="489" name="Google Shape;489;g30586a43af0_0_13"/>
            <p:cNvPicPr preferRelativeResize="0"/>
            <p:nvPr/>
          </p:nvPicPr>
          <p:blipFill rotWithShape="1">
            <a:blip r:embed="rId5">
              <a:alphaModFix/>
            </a:blip>
            <a:srcRect/>
            <a:stretch/>
          </p:blipFill>
          <p:spPr>
            <a:xfrm>
              <a:off x="7276049" y="4438908"/>
              <a:ext cx="593321" cy="593340"/>
            </a:xfrm>
            <a:prstGeom prst="rect">
              <a:avLst/>
            </a:prstGeom>
            <a:noFill/>
            <a:ln>
              <a:noFill/>
            </a:ln>
          </p:spPr>
        </p:pic>
        <p:pic>
          <p:nvPicPr>
            <p:cNvPr id="490" name="Google Shape;490;g30586a43af0_0_13"/>
            <p:cNvPicPr preferRelativeResize="0"/>
            <p:nvPr/>
          </p:nvPicPr>
          <p:blipFill rotWithShape="1">
            <a:blip r:embed="rId6">
              <a:alphaModFix/>
            </a:blip>
            <a:srcRect/>
            <a:stretch/>
          </p:blipFill>
          <p:spPr>
            <a:xfrm>
              <a:off x="8472076" y="4462155"/>
              <a:ext cx="544023" cy="546912"/>
            </a:xfrm>
            <a:prstGeom prst="rect">
              <a:avLst/>
            </a:prstGeom>
            <a:noFill/>
            <a:ln>
              <a:noFill/>
            </a:ln>
          </p:spPr>
        </p:pic>
      </p:grpSp>
      <p:sp>
        <p:nvSpPr>
          <p:cNvPr id="491" name="Google Shape;491;g30586a43af0_0_13"/>
          <p:cNvSpPr txBox="1">
            <a:spLocks noGrp="1"/>
          </p:cNvSpPr>
          <p:nvPr>
            <p:ph type="sldNum" idx="12"/>
          </p:nvPr>
        </p:nvSpPr>
        <p:spPr>
          <a:xfrm>
            <a:off x="86708" y="47016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b="1">
                <a:solidFill>
                  <a:srgbClr val="D1936E"/>
                </a:solidFill>
                <a:latin typeface="Poppins"/>
                <a:ea typeface="Poppins"/>
                <a:cs typeface="Poppins"/>
                <a:sym typeface="Poppins"/>
              </a:rPr>
              <a:t>25</a:t>
            </a:fld>
            <a:endParaRPr b="1">
              <a:solidFill>
                <a:srgbClr val="D1936E"/>
              </a:solidFill>
              <a:latin typeface="Poppins"/>
              <a:ea typeface="Poppins"/>
              <a:cs typeface="Poppins"/>
              <a:sym typeface="Poppins"/>
            </a:endParaRPr>
          </a:p>
        </p:txBody>
      </p:sp>
      <p:graphicFrame>
        <p:nvGraphicFramePr>
          <p:cNvPr id="492" name="Google Shape;492;g30586a43af0_0_13"/>
          <p:cNvGraphicFramePr/>
          <p:nvPr>
            <p:extLst>
              <p:ext uri="{D42A27DB-BD31-4B8C-83A1-F6EECF244321}">
                <p14:modId xmlns:p14="http://schemas.microsoft.com/office/powerpoint/2010/main" val="3026950464"/>
              </p:ext>
            </p:extLst>
          </p:nvPr>
        </p:nvGraphicFramePr>
        <p:xfrm>
          <a:off x="164975" y="3134450"/>
          <a:ext cx="8814050" cy="1359950"/>
        </p:xfrm>
        <a:graphic>
          <a:graphicData uri="http://schemas.openxmlformats.org/drawingml/2006/table">
            <a:tbl>
              <a:tblPr>
                <a:noFill/>
                <a:tableStyleId>{90372E64-25BD-4E3D-9F71-82EB166C7CD8}</a:tableStyleId>
              </a:tblPr>
              <a:tblGrid>
                <a:gridCol w="4407025">
                  <a:extLst>
                    <a:ext uri="{9D8B030D-6E8A-4147-A177-3AD203B41FA5}">
                      <a16:colId xmlns:a16="http://schemas.microsoft.com/office/drawing/2014/main" val="20000"/>
                    </a:ext>
                  </a:extLst>
                </a:gridCol>
                <a:gridCol w="4407025">
                  <a:extLst>
                    <a:ext uri="{9D8B030D-6E8A-4147-A177-3AD203B41FA5}">
                      <a16:colId xmlns:a16="http://schemas.microsoft.com/office/drawing/2014/main" val="20001"/>
                    </a:ext>
                  </a:extLst>
                </a:gridCol>
              </a:tblGrid>
              <a:tr h="382675">
                <a:tc gridSpan="2">
                  <a:txBody>
                    <a:bodyPr/>
                    <a:lstStyle/>
                    <a:p>
                      <a:pPr marL="0" lvl="0" indent="0" algn="ctr" rtl="0">
                        <a:spcBef>
                          <a:spcPts val="0"/>
                        </a:spcBef>
                        <a:spcAft>
                          <a:spcPts val="0"/>
                        </a:spcAft>
                        <a:buNone/>
                      </a:pPr>
                      <a:r>
                        <a:rPr lang="en" sz="2400" dirty="0">
                          <a:solidFill>
                            <a:srgbClr val="FBF8CE"/>
                          </a:solidFill>
                          <a:latin typeface="Poppins Black"/>
                          <a:ea typeface="Poppins Black"/>
                          <a:cs typeface="Poppins Black"/>
                          <a:sym typeface="Poppins Black"/>
                        </a:rPr>
                        <a:t>CONTACT</a:t>
                      </a:r>
                      <a:endParaRPr sz="2800" dirty="0">
                        <a:solidFill>
                          <a:srgbClr val="FBF8CE"/>
                        </a:solidFill>
                        <a:latin typeface="Poppins Black"/>
                        <a:ea typeface="Poppins Black"/>
                        <a:cs typeface="Poppins Black"/>
                        <a:sym typeface="Poppins Black"/>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600">
                          <a:solidFill>
                            <a:srgbClr val="FBF8CE"/>
                          </a:solidFill>
                          <a:latin typeface="Poppins ExtraBold"/>
                          <a:ea typeface="Poppins ExtraBold"/>
                          <a:cs typeface="Poppins ExtraBold"/>
                          <a:sym typeface="Poppins ExtraBold"/>
                        </a:rPr>
                        <a:t>LEʻA KAʻAHAʻĀINA</a:t>
                      </a:r>
                      <a:endParaRPr sz="1600">
                        <a:solidFill>
                          <a:srgbClr val="FBF8CE"/>
                        </a:solidFill>
                        <a:latin typeface="Poppins ExtraBold"/>
                        <a:ea typeface="Poppins ExtraBold"/>
                        <a:cs typeface="Poppins ExtraBold"/>
                        <a:sym typeface="Poppins ExtraBold"/>
                      </a:endParaRPr>
                    </a:p>
                    <a:p>
                      <a:pPr marL="0" lvl="0" indent="0" algn="ctr" rtl="0">
                        <a:lnSpc>
                          <a:spcPct val="115000"/>
                        </a:lnSpc>
                        <a:spcBef>
                          <a:spcPts val="0"/>
                        </a:spcBef>
                        <a:spcAft>
                          <a:spcPts val="0"/>
                        </a:spcAft>
                        <a:buNone/>
                      </a:pPr>
                      <a:r>
                        <a:rPr lang="en" sz="1600">
                          <a:solidFill>
                            <a:srgbClr val="FBF8CE"/>
                          </a:solidFill>
                          <a:latin typeface="Poppins"/>
                          <a:ea typeface="Poppins"/>
                          <a:cs typeface="Poppins"/>
                          <a:sym typeface="Poppins"/>
                        </a:rPr>
                        <a:t>State Coordinator, Kaulunani</a:t>
                      </a:r>
                      <a:endParaRPr sz="1600">
                        <a:solidFill>
                          <a:srgbClr val="FBF8CE"/>
                        </a:solidFill>
                        <a:latin typeface="Poppins"/>
                        <a:ea typeface="Poppins"/>
                        <a:cs typeface="Poppins"/>
                        <a:sym typeface="Poppins"/>
                      </a:endParaRPr>
                    </a:p>
                    <a:p>
                      <a:pPr marL="0" lvl="0" indent="0" algn="ctr" rtl="0">
                        <a:lnSpc>
                          <a:spcPct val="115000"/>
                        </a:lnSpc>
                        <a:spcBef>
                          <a:spcPts val="0"/>
                        </a:spcBef>
                        <a:spcAft>
                          <a:spcPts val="0"/>
                        </a:spcAft>
                        <a:buClr>
                          <a:schemeClr val="dk1"/>
                        </a:buClr>
                        <a:buSzPts val="1100"/>
                        <a:buFont typeface="Arial"/>
                        <a:buNone/>
                      </a:pPr>
                      <a:r>
                        <a:rPr lang="en" sz="1500" u="sng">
                          <a:solidFill>
                            <a:srgbClr val="FBF8CE"/>
                          </a:solidFill>
                          <a:latin typeface="Poppins"/>
                          <a:ea typeface="Poppins"/>
                          <a:cs typeface="Poppins"/>
                          <a:sym typeface="Poppins"/>
                          <a:hlinkClick r:id="rId7">
                            <a:extLst>
                              <a:ext uri="{A12FA001-AC4F-418D-AE19-62706E023703}">
                                <ahyp:hlinkClr xmlns:ahyp="http://schemas.microsoft.com/office/drawing/2018/hyperlinkcolor" val="tx"/>
                              </a:ext>
                            </a:extLst>
                          </a:hlinkClick>
                        </a:rPr>
                        <a:t>lea.a.kaahaaina.researcher@hawaii.gov</a:t>
                      </a:r>
                      <a:endParaRPr sz="1500">
                        <a:solidFill>
                          <a:srgbClr val="FBF8CE"/>
                        </a:solidFill>
                        <a:latin typeface="Poppins"/>
                        <a:ea typeface="Poppins"/>
                        <a:cs typeface="Poppins"/>
                        <a:sym typeface="Poppins"/>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dirty="0">
                          <a:solidFill>
                            <a:srgbClr val="FBF8CE"/>
                          </a:solidFill>
                          <a:latin typeface="Poppins ExtraBold"/>
                          <a:ea typeface="Poppins ExtraBold"/>
                          <a:cs typeface="Poppins ExtraBold"/>
                          <a:sym typeface="Poppins ExtraBold"/>
                        </a:rPr>
                        <a:t>DAYNA BERRY</a:t>
                      </a:r>
                      <a:endParaRPr sz="1600" dirty="0">
                        <a:solidFill>
                          <a:srgbClr val="FBF8CE"/>
                        </a:solidFill>
                        <a:latin typeface="Poppins ExtraBold"/>
                        <a:ea typeface="Poppins ExtraBold"/>
                        <a:cs typeface="Poppins ExtraBold"/>
                        <a:sym typeface="Poppins ExtraBold"/>
                      </a:endParaRPr>
                    </a:p>
                    <a:p>
                      <a:pPr marL="0" lvl="0" indent="0" algn="ctr" rtl="0">
                        <a:lnSpc>
                          <a:spcPct val="115000"/>
                        </a:lnSpc>
                        <a:spcBef>
                          <a:spcPts val="0"/>
                        </a:spcBef>
                        <a:spcAft>
                          <a:spcPts val="0"/>
                        </a:spcAft>
                        <a:buNone/>
                      </a:pPr>
                      <a:r>
                        <a:rPr lang="en" sz="1600" dirty="0">
                          <a:solidFill>
                            <a:srgbClr val="FBF8CE"/>
                          </a:solidFill>
                          <a:latin typeface="Poppins"/>
                          <a:ea typeface="Poppins"/>
                          <a:cs typeface="Poppins"/>
                          <a:sym typeface="Poppins"/>
                        </a:rPr>
                        <a:t>Program Manager, Arbor Day Foundation</a:t>
                      </a:r>
                      <a:endParaRPr sz="1600" dirty="0">
                        <a:solidFill>
                          <a:srgbClr val="FBF8CE"/>
                        </a:solidFill>
                        <a:latin typeface="Poppins Black"/>
                        <a:ea typeface="Poppins Black"/>
                        <a:cs typeface="Poppins Black"/>
                        <a:sym typeface="Poppins Black"/>
                      </a:endParaRPr>
                    </a:p>
                    <a:p>
                      <a:pPr marL="0" lvl="0" indent="0" algn="ctr" rtl="0">
                        <a:lnSpc>
                          <a:spcPct val="115000"/>
                        </a:lnSpc>
                        <a:spcBef>
                          <a:spcPts val="0"/>
                        </a:spcBef>
                        <a:spcAft>
                          <a:spcPts val="0"/>
                        </a:spcAft>
                        <a:buClr>
                          <a:schemeClr val="dk1"/>
                        </a:buClr>
                        <a:buSzPts val="1600"/>
                        <a:buFont typeface="Arial"/>
                        <a:buNone/>
                      </a:pPr>
                      <a:r>
                        <a:rPr lang="en" sz="1500" u="sng" dirty="0">
                          <a:solidFill>
                            <a:srgbClr val="FBF8CE"/>
                          </a:solidFill>
                          <a:latin typeface="Poppins"/>
                          <a:ea typeface="Poppins"/>
                          <a:cs typeface="Poppins"/>
                          <a:sym typeface="Poppins"/>
                          <a:hlinkClick r:id="rId8">
                            <a:extLst>
                              <a:ext uri="{A12FA001-AC4F-418D-AE19-62706E023703}">
                                <ahyp:hlinkClr xmlns:ahyp="http://schemas.microsoft.com/office/drawing/2018/hyperlinkcolor" val="tx"/>
                              </a:ext>
                            </a:extLst>
                          </a:hlinkClick>
                        </a:rPr>
                        <a:t>dberry@arborday.org</a:t>
                      </a:r>
                      <a:endParaRPr sz="1200" dirty="0"/>
                    </a:p>
                  </a:txBody>
                  <a:tcPr marL="91425"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8CE"/>
        </a:solidFill>
        <a:effectLst/>
      </p:bgPr>
    </p:bg>
    <p:spTree>
      <p:nvGrpSpPr>
        <p:cNvPr id="1" name="Shape 202"/>
        <p:cNvGrpSpPr/>
        <p:nvPr/>
      </p:nvGrpSpPr>
      <p:grpSpPr>
        <a:xfrm>
          <a:off x="0" y="0"/>
          <a:ext cx="0" cy="0"/>
          <a:chOff x="0" y="0"/>
          <a:chExt cx="0" cy="0"/>
        </a:xfrm>
      </p:grpSpPr>
      <p:sp>
        <p:nvSpPr>
          <p:cNvPr id="203" name="Google Shape;203;g2fb6710dc63_0_77"/>
          <p:cNvSpPr/>
          <p:nvPr/>
        </p:nvSpPr>
        <p:spPr>
          <a:xfrm>
            <a:off x="0" y="25"/>
            <a:ext cx="9144000" cy="5143500"/>
          </a:xfrm>
          <a:prstGeom prst="rect">
            <a:avLst/>
          </a:prstGeom>
          <a:solidFill>
            <a:srgbClr val="708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 name="Google Shape;204;g2fb6710dc63_0_77"/>
          <p:cNvPicPr preferRelativeResize="0"/>
          <p:nvPr/>
        </p:nvPicPr>
        <p:blipFill rotWithShape="1">
          <a:blip r:embed="rId3">
            <a:alphaModFix/>
          </a:blip>
          <a:srcRect t="16044" b="8699"/>
          <a:stretch/>
        </p:blipFill>
        <p:spPr>
          <a:xfrm>
            <a:off x="515025" y="246786"/>
            <a:ext cx="3993400" cy="2253919"/>
          </a:xfrm>
          <a:prstGeom prst="rect">
            <a:avLst/>
          </a:prstGeom>
          <a:noFill/>
          <a:ln>
            <a:noFill/>
          </a:ln>
        </p:spPr>
      </p:pic>
      <p:pic>
        <p:nvPicPr>
          <p:cNvPr id="205" name="Google Shape;205;g2fb6710dc63_0_77"/>
          <p:cNvPicPr preferRelativeResize="0"/>
          <p:nvPr/>
        </p:nvPicPr>
        <p:blipFill rotWithShape="1">
          <a:blip r:embed="rId4">
            <a:alphaModFix/>
          </a:blip>
          <a:srcRect t="13398" b="11289"/>
          <a:stretch/>
        </p:blipFill>
        <p:spPr>
          <a:xfrm>
            <a:off x="4635579" y="2642822"/>
            <a:ext cx="3993397" cy="2253916"/>
          </a:xfrm>
          <a:prstGeom prst="rect">
            <a:avLst/>
          </a:prstGeom>
          <a:solidFill>
            <a:srgbClr val="708C69"/>
          </a:solidFill>
          <a:ln>
            <a:noFill/>
          </a:ln>
        </p:spPr>
      </p:pic>
      <p:pic>
        <p:nvPicPr>
          <p:cNvPr id="206" name="Google Shape;206;g2fb6710dc63_0_77"/>
          <p:cNvPicPr preferRelativeResize="0"/>
          <p:nvPr/>
        </p:nvPicPr>
        <p:blipFill rotWithShape="1">
          <a:blip r:embed="rId5">
            <a:alphaModFix/>
          </a:blip>
          <a:srcRect b="15554"/>
          <a:stretch/>
        </p:blipFill>
        <p:spPr>
          <a:xfrm>
            <a:off x="4635579" y="246775"/>
            <a:ext cx="3993396" cy="2253918"/>
          </a:xfrm>
          <a:prstGeom prst="rect">
            <a:avLst/>
          </a:prstGeom>
          <a:solidFill>
            <a:srgbClr val="708C69"/>
          </a:solidFill>
          <a:ln>
            <a:noFill/>
          </a:ln>
        </p:spPr>
      </p:pic>
      <p:pic>
        <p:nvPicPr>
          <p:cNvPr id="207" name="Google Shape;207;g2fb6710dc63_0_77"/>
          <p:cNvPicPr preferRelativeResize="0"/>
          <p:nvPr/>
        </p:nvPicPr>
        <p:blipFill rotWithShape="1">
          <a:blip r:embed="rId6">
            <a:alphaModFix/>
          </a:blip>
          <a:srcRect t="5767" b="18942"/>
          <a:stretch/>
        </p:blipFill>
        <p:spPr>
          <a:xfrm>
            <a:off x="515025" y="2642827"/>
            <a:ext cx="3993397" cy="2253923"/>
          </a:xfrm>
          <a:prstGeom prst="rect">
            <a:avLst/>
          </a:prstGeom>
          <a:solidFill>
            <a:srgbClr val="708C69"/>
          </a:solidFill>
          <a:ln>
            <a:noFill/>
          </a:ln>
        </p:spPr>
      </p:pic>
      <p:sp>
        <p:nvSpPr>
          <p:cNvPr id="208" name="Google Shape;208;g2fb6710dc63_0_77"/>
          <p:cNvSpPr txBox="1">
            <a:spLocks noGrp="1"/>
          </p:cNvSpPr>
          <p:nvPr>
            <p:ph type="subTitle" idx="4294967295"/>
          </p:nvPr>
        </p:nvSpPr>
        <p:spPr>
          <a:xfrm>
            <a:off x="2077200" y="340186"/>
            <a:ext cx="4989600" cy="580129"/>
          </a:xfrm>
          <a:prstGeom prst="rect">
            <a:avLst/>
          </a:prstGeom>
          <a:solidFill>
            <a:srgbClr val="D1936E"/>
          </a:solidFill>
          <a:ln>
            <a:noFill/>
          </a:ln>
        </p:spPr>
        <p:txBody>
          <a:bodyPr spcFirstLastPara="1" wrap="square" lIns="91425" tIns="91425" rIns="91425" bIns="91425" anchor="ctr" anchorCtr="0">
            <a:spAutoFit/>
          </a:bodyPr>
          <a:lstStyle/>
          <a:p>
            <a:pPr marL="0" marR="0" lvl="0" indent="0" algn="ctr" rtl="0">
              <a:lnSpc>
                <a:spcPct val="115000"/>
              </a:lnSpc>
              <a:spcBef>
                <a:spcPts val="600"/>
              </a:spcBef>
              <a:spcAft>
                <a:spcPts val="0"/>
              </a:spcAft>
              <a:buClr>
                <a:srgbClr val="9BCF63"/>
              </a:buClr>
              <a:buSzPts val="2400"/>
              <a:buFont typeface="Pontano Sans"/>
              <a:buNone/>
            </a:pPr>
            <a:r>
              <a:rPr lang="en" sz="1800" b="0" i="0" u="none" strike="noStrike" cap="none" dirty="0">
                <a:solidFill>
                  <a:srgbClr val="FBF8CE"/>
                </a:solidFill>
                <a:latin typeface="Poppins Medium"/>
                <a:ea typeface="Poppins Medium"/>
                <a:cs typeface="Poppins Medium"/>
                <a:sym typeface="Poppins Medium"/>
              </a:rPr>
              <a:t>Trees where we live, work, learn, and play</a:t>
            </a:r>
            <a:endParaRPr sz="1800" b="0" i="0" u="none" strike="noStrike" cap="none" dirty="0">
              <a:solidFill>
                <a:srgbClr val="FBF8CE"/>
              </a:solidFill>
              <a:latin typeface="Poppins Medium"/>
              <a:ea typeface="Poppins Medium"/>
              <a:cs typeface="Poppins Medium"/>
              <a:sym typeface="Poppins Medium"/>
            </a:endParaRPr>
          </a:p>
        </p:txBody>
      </p:sp>
      <p:sp>
        <p:nvSpPr>
          <p:cNvPr id="209" name="Google Shape;209;g2fb6710dc63_0_77"/>
          <p:cNvSpPr txBox="1">
            <a:spLocks noGrp="1"/>
          </p:cNvSpPr>
          <p:nvPr>
            <p:ph type="subTitle" idx="4294967295"/>
          </p:nvPr>
        </p:nvSpPr>
        <p:spPr>
          <a:xfrm>
            <a:off x="3648750" y="2383286"/>
            <a:ext cx="1846500" cy="580129"/>
          </a:xfrm>
          <a:prstGeom prst="rect">
            <a:avLst/>
          </a:prstGeom>
          <a:solidFill>
            <a:srgbClr val="D1936E"/>
          </a:solidFill>
          <a:ln>
            <a:noFill/>
          </a:ln>
        </p:spPr>
        <p:txBody>
          <a:bodyPr spcFirstLastPara="1" wrap="square" lIns="91425" tIns="91425" rIns="91425" bIns="91425" anchor="ctr" anchorCtr="0">
            <a:spAutoFit/>
          </a:bodyPr>
          <a:lstStyle/>
          <a:p>
            <a:pPr marL="0" marR="0" lvl="0" indent="0" algn="ctr" rtl="0">
              <a:lnSpc>
                <a:spcPct val="115000"/>
              </a:lnSpc>
              <a:spcBef>
                <a:spcPts val="600"/>
              </a:spcBef>
              <a:spcAft>
                <a:spcPts val="0"/>
              </a:spcAft>
              <a:buClr>
                <a:srgbClr val="9BCF63"/>
              </a:buClr>
              <a:buSzPts val="2400"/>
              <a:buFont typeface="Pontano Sans"/>
              <a:buNone/>
            </a:pPr>
            <a:r>
              <a:rPr lang="en" dirty="0">
                <a:solidFill>
                  <a:srgbClr val="FBF8CE"/>
                </a:solidFill>
                <a:latin typeface="Poppins Medium"/>
                <a:ea typeface="Poppins Medium"/>
                <a:cs typeface="Poppins Medium"/>
                <a:sym typeface="Poppins Medium"/>
              </a:rPr>
              <a:t>Wao Kanaka</a:t>
            </a:r>
            <a:endParaRPr sz="1800" b="0" i="0" u="none" strike="noStrike" cap="none" dirty="0">
              <a:solidFill>
                <a:srgbClr val="FBF8CE"/>
              </a:solidFill>
              <a:latin typeface="Poppins Medium"/>
              <a:ea typeface="Poppins Medium"/>
              <a:cs typeface="Poppins Medium"/>
              <a:sym typeface="Poppins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8CE"/>
        </a:solidFill>
        <a:effectLst/>
      </p:bgPr>
    </p:bg>
    <p:spTree>
      <p:nvGrpSpPr>
        <p:cNvPr id="1" name="Shape 213"/>
        <p:cNvGrpSpPr/>
        <p:nvPr/>
      </p:nvGrpSpPr>
      <p:grpSpPr>
        <a:xfrm>
          <a:off x="0" y="0"/>
          <a:ext cx="0" cy="0"/>
          <a:chOff x="0" y="0"/>
          <a:chExt cx="0" cy="0"/>
        </a:xfrm>
      </p:grpSpPr>
      <p:sp>
        <p:nvSpPr>
          <p:cNvPr id="214" name="Google Shape;214;g2fb6710dc63_0_150"/>
          <p:cNvSpPr/>
          <p:nvPr/>
        </p:nvSpPr>
        <p:spPr>
          <a:xfrm>
            <a:off x="0" y="1490375"/>
            <a:ext cx="9144000" cy="3653100"/>
          </a:xfrm>
          <a:prstGeom prst="rect">
            <a:avLst/>
          </a:prstGeom>
          <a:solidFill>
            <a:srgbClr val="708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2fb6710dc63_0_150"/>
          <p:cNvSpPr txBox="1"/>
          <p:nvPr/>
        </p:nvSpPr>
        <p:spPr>
          <a:xfrm>
            <a:off x="1560525" y="266675"/>
            <a:ext cx="7583400" cy="1031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 sz="5500">
                <a:solidFill>
                  <a:srgbClr val="708C69"/>
                </a:solidFill>
                <a:latin typeface="Poppins Black"/>
                <a:ea typeface="Poppins Black"/>
                <a:cs typeface="Poppins Black"/>
                <a:sym typeface="Poppins Black"/>
              </a:rPr>
              <a:t>WHAT WE DO</a:t>
            </a:r>
            <a:endParaRPr sz="5500" b="0" i="0" u="none" strike="noStrike" cap="none">
              <a:solidFill>
                <a:srgbClr val="708C69"/>
              </a:solidFill>
              <a:latin typeface="Poppins Black"/>
              <a:ea typeface="Poppins Black"/>
              <a:cs typeface="Poppins Black"/>
              <a:sym typeface="Poppins Black"/>
            </a:endParaRPr>
          </a:p>
        </p:txBody>
      </p:sp>
      <p:pic>
        <p:nvPicPr>
          <p:cNvPr id="216" name="Google Shape;216;g2fb6710dc63_0_150">
            <a:hlinkClick r:id="rId3"/>
          </p:cNvPr>
          <p:cNvPicPr preferRelativeResize="0"/>
          <p:nvPr/>
        </p:nvPicPr>
        <p:blipFill>
          <a:blip r:embed="rId4">
            <a:alphaModFix/>
          </a:blip>
          <a:stretch>
            <a:fillRect/>
          </a:stretch>
        </p:blipFill>
        <p:spPr>
          <a:xfrm>
            <a:off x="473938" y="1655604"/>
            <a:ext cx="2286300" cy="1523821"/>
          </a:xfrm>
          <a:prstGeom prst="rect">
            <a:avLst/>
          </a:prstGeom>
          <a:noFill/>
          <a:ln>
            <a:noFill/>
          </a:ln>
        </p:spPr>
      </p:pic>
      <p:pic>
        <p:nvPicPr>
          <p:cNvPr id="217" name="Google Shape;217;g2fb6710dc63_0_150">
            <a:hlinkClick r:id="rId5"/>
          </p:cNvPr>
          <p:cNvPicPr preferRelativeResize="0"/>
          <p:nvPr/>
        </p:nvPicPr>
        <p:blipFill>
          <a:blip r:embed="rId6">
            <a:alphaModFix/>
          </a:blip>
          <a:stretch>
            <a:fillRect/>
          </a:stretch>
        </p:blipFill>
        <p:spPr>
          <a:xfrm>
            <a:off x="3140473" y="1655604"/>
            <a:ext cx="2286316" cy="1523821"/>
          </a:xfrm>
          <a:prstGeom prst="rect">
            <a:avLst/>
          </a:prstGeom>
          <a:solidFill>
            <a:srgbClr val="708C69"/>
          </a:solidFill>
          <a:ln>
            <a:noFill/>
          </a:ln>
        </p:spPr>
      </p:pic>
      <p:pic>
        <p:nvPicPr>
          <p:cNvPr id="218" name="Google Shape;218;g2fb6710dc63_0_150">
            <a:hlinkClick r:id="rId7"/>
          </p:cNvPr>
          <p:cNvPicPr preferRelativeResize="0"/>
          <p:nvPr/>
        </p:nvPicPr>
        <p:blipFill>
          <a:blip r:embed="rId8">
            <a:alphaModFix/>
          </a:blip>
          <a:stretch>
            <a:fillRect/>
          </a:stretch>
        </p:blipFill>
        <p:spPr>
          <a:xfrm>
            <a:off x="5807036" y="1655600"/>
            <a:ext cx="2286316" cy="1523825"/>
          </a:xfrm>
          <a:prstGeom prst="rect">
            <a:avLst/>
          </a:prstGeom>
          <a:solidFill>
            <a:srgbClr val="708C69"/>
          </a:solidFill>
          <a:ln>
            <a:noFill/>
          </a:ln>
        </p:spPr>
      </p:pic>
      <p:pic>
        <p:nvPicPr>
          <p:cNvPr id="219" name="Google Shape;219;g2fb6710dc63_0_150">
            <a:hlinkClick r:id="rId9"/>
          </p:cNvPr>
          <p:cNvPicPr preferRelativeResize="0"/>
          <p:nvPr/>
        </p:nvPicPr>
        <p:blipFill>
          <a:blip r:embed="rId10">
            <a:alphaModFix/>
          </a:blip>
          <a:stretch>
            <a:fillRect/>
          </a:stretch>
        </p:blipFill>
        <p:spPr>
          <a:xfrm>
            <a:off x="1227250" y="3344675"/>
            <a:ext cx="2286300" cy="1523821"/>
          </a:xfrm>
          <a:prstGeom prst="rect">
            <a:avLst/>
          </a:prstGeom>
          <a:solidFill>
            <a:srgbClr val="708C69"/>
          </a:solidFill>
          <a:ln>
            <a:noFill/>
          </a:ln>
        </p:spPr>
      </p:pic>
      <p:pic>
        <p:nvPicPr>
          <p:cNvPr id="220" name="Google Shape;220;g2fb6710dc63_0_150">
            <a:hlinkClick r:id="rId11"/>
          </p:cNvPr>
          <p:cNvPicPr preferRelativeResize="0"/>
          <p:nvPr/>
        </p:nvPicPr>
        <p:blipFill>
          <a:blip r:embed="rId12">
            <a:alphaModFix/>
          </a:blip>
          <a:stretch>
            <a:fillRect/>
          </a:stretch>
        </p:blipFill>
        <p:spPr>
          <a:xfrm>
            <a:off x="3900325" y="3344663"/>
            <a:ext cx="2286326" cy="1523842"/>
          </a:xfrm>
          <a:prstGeom prst="rect">
            <a:avLst/>
          </a:prstGeom>
          <a:solidFill>
            <a:srgbClr val="708C69"/>
          </a:solidFill>
          <a:ln>
            <a:noFill/>
          </a:ln>
        </p:spPr>
      </p:pic>
      <p:pic>
        <p:nvPicPr>
          <p:cNvPr id="221" name="Google Shape;221;g2fb6710dc63_0_150"/>
          <p:cNvPicPr preferRelativeResize="0"/>
          <p:nvPr/>
        </p:nvPicPr>
        <p:blipFill rotWithShape="1">
          <a:blip r:embed="rId13">
            <a:alphaModFix/>
          </a:blip>
          <a:srcRect l="4837" t="18837" r="14000"/>
          <a:stretch/>
        </p:blipFill>
        <p:spPr>
          <a:xfrm>
            <a:off x="6573425" y="3344675"/>
            <a:ext cx="2286326" cy="1523825"/>
          </a:xfrm>
          <a:prstGeom prst="rect">
            <a:avLst/>
          </a:prstGeom>
          <a:noFill/>
          <a:ln>
            <a:noFill/>
          </a:ln>
        </p:spPr>
      </p:pic>
      <p:sp>
        <p:nvSpPr>
          <p:cNvPr id="222" name="Google Shape;222;g2fb6710dc63_0_150"/>
          <p:cNvSpPr txBox="1"/>
          <p:nvPr/>
        </p:nvSpPr>
        <p:spPr>
          <a:xfrm>
            <a:off x="6622375" y="3832263"/>
            <a:ext cx="24183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FBF8CE"/>
                </a:solidFill>
                <a:latin typeface="Poppins Black"/>
                <a:ea typeface="Poppins Black"/>
                <a:cs typeface="Poppins Black"/>
                <a:sym typeface="Poppins Black"/>
              </a:rPr>
              <a:t>Community Workshops</a:t>
            </a:r>
            <a:endParaRPr sz="2600">
              <a:solidFill>
                <a:srgbClr val="FBF8CE"/>
              </a:solidFill>
              <a:latin typeface="Poppins Black"/>
              <a:ea typeface="Poppins Black"/>
              <a:cs typeface="Poppins Black"/>
              <a:sym typeface="Poppins Black"/>
            </a:endParaRPr>
          </a:p>
        </p:txBody>
      </p:sp>
      <p:sp>
        <p:nvSpPr>
          <p:cNvPr id="223" name="Google Shape;223;g2fb6710dc63_0_150"/>
          <p:cNvSpPr txBox="1">
            <a:spLocks noGrp="1"/>
          </p:cNvSpPr>
          <p:nvPr>
            <p:ph type="sldNum" idx="12"/>
          </p:nvPr>
        </p:nvSpPr>
        <p:spPr>
          <a:xfrm>
            <a:off x="84983" y="4663217"/>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b="1">
                <a:solidFill>
                  <a:srgbClr val="D1936E"/>
                </a:solidFill>
                <a:latin typeface="Poppins"/>
                <a:ea typeface="Poppins"/>
                <a:cs typeface="Poppins"/>
                <a:sym typeface="Poppins"/>
              </a:rPr>
              <a:t>4</a:t>
            </a:fld>
            <a:endParaRPr b="1">
              <a:solidFill>
                <a:srgbClr val="D1936E"/>
              </a:solidFill>
              <a:latin typeface="Poppins"/>
              <a:ea typeface="Poppins"/>
              <a:cs typeface="Poppins"/>
              <a:sym typeface="Poppins"/>
            </a:endParaRPr>
          </a:p>
        </p:txBody>
      </p:sp>
      <p:pic>
        <p:nvPicPr>
          <p:cNvPr id="224" name="Google Shape;224;g2fb6710dc63_0_150"/>
          <p:cNvPicPr preferRelativeResize="0"/>
          <p:nvPr/>
        </p:nvPicPr>
        <p:blipFill>
          <a:blip r:embed="rId14">
            <a:alphaModFix/>
          </a:blip>
          <a:stretch>
            <a:fillRect/>
          </a:stretch>
        </p:blipFill>
        <p:spPr>
          <a:xfrm>
            <a:off x="439988" y="74375"/>
            <a:ext cx="1279073" cy="12790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8CE"/>
        </a:solidFill>
        <a:effectLst/>
      </p:bgPr>
    </p:bg>
    <p:spTree>
      <p:nvGrpSpPr>
        <p:cNvPr id="1" name="Shape 228"/>
        <p:cNvGrpSpPr/>
        <p:nvPr/>
      </p:nvGrpSpPr>
      <p:grpSpPr>
        <a:xfrm>
          <a:off x="0" y="0"/>
          <a:ext cx="0" cy="0"/>
          <a:chOff x="0" y="0"/>
          <a:chExt cx="0" cy="0"/>
        </a:xfrm>
      </p:grpSpPr>
      <p:sp>
        <p:nvSpPr>
          <p:cNvPr id="229" name="Google Shape;229;g2e6f8a3c073_0_12"/>
          <p:cNvSpPr txBox="1">
            <a:spLocks noGrp="1"/>
          </p:cNvSpPr>
          <p:nvPr>
            <p:ph type="subTitle" idx="4294967295"/>
          </p:nvPr>
        </p:nvSpPr>
        <p:spPr>
          <a:xfrm>
            <a:off x="2457925" y="269150"/>
            <a:ext cx="6366000" cy="1145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600"/>
              </a:spcBef>
              <a:spcAft>
                <a:spcPts val="0"/>
              </a:spcAft>
              <a:buNone/>
            </a:pPr>
            <a:r>
              <a:rPr lang="en" sz="2000" b="1">
                <a:solidFill>
                  <a:srgbClr val="708C69"/>
                </a:solidFill>
                <a:latin typeface="Poppins"/>
                <a:ea typeface="Poppins"/>
                <a:cs typeface="Poppins"/>
                <a:sym typeface="Poppins"/>
              </a:rPr>
              <a:t>TREE CITY USA</a:t>
            </a:r>
            <a:endParaRPr sz="2000" b="1">
              <a:solidFill>
                <a:srgbClr val="708C69"/>
              </a:solidFill>
              <a:latin typeface="Poppins"/>
              <a:ea typeface="Poppins"/>
              <a:cs typeface="Poppins"/>
              <a:sym typeface="Poppins"/>
            </a:endParaRPr>
          </a:p>
          <a:p>
            <a:pPr marL="0" marR="0" lvl="0" indent="0" algn="l" rtl="0">
              <a:lnSpc>
                <a:spcPct val="115000"/>
              </a:lnSpc>
              <a:spcBef>
                <a:spcPts val="600"/>
              </a:spcBef>
              <a:spcAft>
                <a:spcPts val="0"/>
              </a:spcAft>
              <a:buNone/>
            </a:pPr>
            <a:r>
              <a:rPr lang="en" sz="1600">
                <a:solidFill>
                  <a:srgbClr val="708C69"/>
                </a:solidFill>
                <a:latin typeface="Poppins"/>
                <a:ea typeface="Poppins"/>
                <a:cs typeface="Poppins"/>
                <a:sym typeface="Poppins"/>
              </a:rPr>
              <a:t>Started in 1976. For </a:t>
            </a:r>
            <a:r>
              <a:rPr lang="en" sz="1600" b="1">
                <a:solidFill>
                  <a:srgbClr val="708C69"/>
                </a:solidFill>
                <a:latin typeface="Poppins"/>
                <a:ea typeface="Poppins"/>
                <a:cs typeface="Poppins"/>
                <a:sym typeface="Poppins"/>
              </a:rPr>
              <a:t>communities </a:t>
            </a:r>
            <a:r>
              <a:rPr lang="en" sz="1600">
                <a:solidFill>
                  <a:srgbClr val="708C69"/>
                </a:solidFill>
                <a:latin typeface="Poppins"/>
                <a:ea typeface="Poppins"/>
                <a:cs typeface="Poppins"/>
                <a:sym typeface="Poppins"/>
              </a:rPr>
              <a:t>to manage and expand their public trees.</a:t>
            </a:r>
            <a:endParaRPr sz="1600">
              <a:solidFill>
                <a:srgbClr val="708C69"/>
              </a:solidFill>
              <a:latin typeface="Poppins"/>
              <a:ea typeface="Poppins"/>
              <a:cs typeface="Poppins"/>
              <a:sym typeface="Poppins"/>
            </a:endParaRPr>
          </a:p>
        </p:txBody>
      </p:sp>
      <p:sp>
        <p:nvSpPr>
          <p:cNvPr id="230" name="Google Shape;230;g2e6f8a3c073_0_12"/>
          <p:cNvSpPr txBox="1">
            <a:spLocks noGrp="1"/>
          </p:cNvSpPr>
          <p:nvPr>
            <p:ph type="sldNum" idx="12"/>
          </p:nvPr>
        </p:nvSpPr>
        <p:spPr>
          <a:xfrm>
            <a:off x="8" y="475864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 b="1">
                <a:solidFill>
                  <a:srgbClr val="708C69"/>
                </a:solidFill>
              </a:rPr>
              <a:t>5</a:t>
            </a:fld>
            <a:endParaRPr b="1">
              <a:solidFill>
                <a:srgbClr val="708C69"/>
              </a:solidFill>
            </a:endParaRPr>
          </a:p>
        </p:txBody>
      </p:sp>
      <p:pic>
        <p:nvPicPr>
          <p:cNvPr id="231" name="Google Shape;231;g2e6f8a3c073_0_12"/>
          <p:cNvPicPr preferRelativeResize="0"/>
          <p:nvPr/>
        </p:nvPicPr>
        <p:blipFill>
          <a:blip r:embed="rId3">
            <a:alphaModFix/>
          </a:blip>
          <a:stretch>
            <a:fillRect/>
          </a:stretch>
        </p:blipFill>
        <p:spPr>
          <a:xfrm>
            <a:off x="320050" y="1889825"/>
            <a:ext cx="1935525" cy="1103250"/>
          </a:xfrm>
          <a:prstGeom prst="rect">
            <a:avLst/>
          </a:prstGeom>
          <a:noFill/>
          <a:ln>
            <a:noFill/>
          </a:ln>
        </p:spPr>
      </p:pic>
      <p:pic>
        <p:nvPicPr>
          <p:cNvPr id="232" name="Google Shape;232;g2e6f8a3c073_0_12"/>
          <p:cNvPicPr preferRelativeResize="0"/>
          <p:nvPr/>
        </p:nvPicPr>
        <p:blipFill>
          <a:blip r:embed="rId4">
            <a:alphaModFix/>
          </a:blip>
          <a:stretch>
            <a:fillRect/>
          </a:stretch>
        </p:blipFill>
        <p:spPr>
          <a:xfrm>
            <a:off x="625938" y="269150"/>
            <a:ext cx="1309200" cy="1330225"/>
          </a:xfrm>
          <a:prstGeom prst="rect">
            <a:avLst/>
          </a:prstGeom>
          <a:noFill/>
          <a:ln>
            <a:noFill/>
          </a:ln>
        </p:spPr>
      </p:pic>
      <p:pic>
        <p:nvPicPr>
          <p:cNvPr id="233" name="Google Shape;233;g2e6f8a3c073_0_12"/>
          <p:cNvPicPr preferRelativeResize="0"/>
          <p:nvPr/>
        </p:nvPicPr>
        <p:blipFill>
          <a:blip r:embed="rId5">
            <a:alphaModFix/>
          </a:blip>
          <a:stretch>
            <a:fillRect/>
          </a:stretch>
        </p:blipFill>
        <p:spPr>
          <a:xfrm>
            <a:off x="312775" y="3424149"/>
            <a:ext cx="1935525" cy="1096801"/>
          </a:xfrm>
          <a:prstGeom prst="rect">
            <a:avLst/>
          </a:prstGeom>
          <a:noFill/>
          <a:ln>
            <a:noFill/>
          </a:ln>
        </p:spPr>
      </p:pic>
      <p:cxnSp>
        <p:nvCxnSpPr>
          <p:cNvPr id="234" name="Google Shape;234;g2e6f8a3c073_0_12"/>
          <p:cNvCxnSpPr/>
          <p:nvPr/>
        </p:nvCxnSpPr>
        <p:spPr>
          <a:xfrm>
            <a:off x="340350" y="1696438"/>
            <a:ext cx="8463300" cy="0"/>
          </a:xfrm>
          <a:prstGeom prst="straightConnector1">
            <a:avLst/>
          </a:prstGeom>
          <a:noFill/>
          <a:ln w="28575" cap="flat" cmpd="sng">
            <a:solidFill>
              <a:srgbClr val="D1936E"/>
            </a:solidFill>
            <a:prstDash val="solid"/>
            <a:round/>
            <a:headEnd type="none" w="med" len="med"/>
            <a:tailEnd type="none" w="med" len="med"/>
          </a:ln>
        </p:spPr>
      </p:cxnSp>
      <p:cxnSp>
        <p:nvCxnSpPr>
          <p:cNvPr id="235" name="Google Shape;235;g2e6f8a3c073_0_12"/>
          <p:cNvCxnSpPr/>
          <p:nvPr/>
        </p:nvCxnSpPr>
        <p:spPr>
          <a:xfrm>
            <a:off x="353250" y="3186450"/>
            <a:ext cx="8463300" cy="0"/>
          </a:xfrm>
          <a:prstGeom prst="straightConnector1">
            <a:avLst/>
          </a:prstGeom>
          <a:noFill/>
          <a:ln w="28575" cap="flat" cmpd="sng">
            <a:solidFill>
              <a:srgbClr val="D1936E"/>
            </a:solidFill>
            <a:prstDash val="solid"/>
            <a:round/>
            <a:headEnd type="none" w="med" len="med"/>
            <a:tailEnd type="none" w="med" len="med"/>
          </a:ln>
        </p:spPr>
      </p:cxnSp>
      <p:sp>
        <p:nvSpPr>
          <p:cNvPr id="236" name="Google Shape;236;g2e6f8a3c073_0_12"/>
          <p:cNvSpPr txBox="1"/>
          <p:nvPr/>
        </p:nvSpPr>
        <p:spPr>
          <a:xfrm>
            <a:off x="2457925" y="1853438"/>
            <a:ext cx="6366000" cy="117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2000" b="1">
                <a:solidFill>
                  <a:srgbClr val="708C69"/>
                </a:solidFill>
                <a:latin typeface="Poppins"/>
                <a:ea typeface="Poppins"/>
                <a:cs typeface="Poppins"/>
                <a:sym typeface="Poppins"/>
              </a:rPr>
              <a:t>TREE CAMPUS HIGHER EDUCATION</a:t>
            </a:r>
            <a:endParaRPr sz="2000" b="1">
              <a:solidFill>
                <a:srgbClr val="708C69"/>
              </a:solidFill>
              <a:latin typeface="Poppins"/>
              <a:ea typeface="Poppins"/>
              <a:cs typeface="Poppins"/>
              <a:sym typeface="Poppins"/>
            </a:endParaRPr>
          </a:p>
          <a:p>
            <a:pPr marL="0" lvl="0" indent="0" algn="l" rtl="0">
              <a:lnSpc>
                <a:spcPct val="115000"/>
              </a:lnSpc>
              <a:spcBef>
                <a:spcPts val="600"/>
              </a:spcBef>
              <a:spcAft>
                <a:spcPts val="0"/>
              </a:spcAft>
              <a:buNone/>
            </a:pPr>
            <a:r>
              <a:rPr lang="en" sz="1600">
                <a:solidFill>
                  <a:srgbClr val="708C69"/>
                </a:solidFill>
                <a:latin typeface="Poppins"/>
                <a:ea typeface="Poppins"/>
                <a:cs typeface="Poppins"/>
                <a:sym typeface="Poppins"/>
              </a:rPr>
              <a:t>Started in 2008. For </a:t>
            </a:r>
            <a:r>
              <a:rPr lang="en" sz="1600" b="1">
                <a:solidFill>
                  <a:srgbClr val="708C69"/>
                </a:solidFill>
                <a:latin typeface="Poppins"/>
                <a:ea typeface="Poppins"/>
                <a:cs typeface="Poppins"/>
                <a:sym typeface="Poppins"/>
              </a:rPr>
              <a:t>colleges and universities</a:t>
            </a:r>
            <a:r>
              <a:rPr lang="en" sz="1600">
                <a:solidFill>
                  <a:srgbClr val="708C69"/>
                </a:solidFill>
                <a:latin typeface="Poppins"/>
                <a:ea typeface="Poppins"/>
                <a:cs typeface="Poppins"/>
                <a:sym typeface="Poppins"/>
              </a:rPr>
              <a:t> to establish and sustain healthy community forests</a:t>
            </a:r>
            <a:r>
              <a:rPr lang="en" sz="1800">
                <a:solidFill>
                  <a:schemeClr val="dk2"/>
                </a:solidFill>
              </a:rPr>
              <a:t>.</a:t>
            </a:r>
            <a:endParaRPr sz="1600">
              <a:solidFill>
                <a:srgbClr val="708C69"/>
              </a:solidFill>
              <a:latin typeface="Poppins"/>
              <a:ea typeface="Poppins"/>
              <a:cs typeface="Poppins"/>
              <a:sym typeface="Poppins"/>
            </a:endParaRPr>
          </a:p>
        </p:txBody>
      </p:sp>
      <p:sp>
        <p:nvSpPr>
          <p:cNvPr id="237" name="Google Shape;237;g2e6f8a3c073_0_12"/>
          <p:cNvSpPr txBox="1"/>
          <p:nvPr/>
        </p:nvSpPr>
        <p:spPr>
          <a:xfrm>
            <a:off x="2450675" y="3273000"/>
            <a:ext cx="6366000" cy="1711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2000" b="1">
                <a:solidFill>
                  <a:srgbClr val="708C69"/>
                </a:solidFill>
                <a:latin typeface="Poppins"/>
                <a:ea typeface="Poppins"/>
                <a:cs typeface="Poppins"/>
                <a:sym typeface="Poppins"/>
              </a:rPr>
              <a:t>TREE CAMPUS K-12</a:t>
            </a:r>
            <a:endParaRPr sz="2000" b="1">
              <a:solidFill>
                <a:srgbClr val="708C69"/>
              </a:solidFill>
              <a:latin typeface="Poppins"/>
              <a:ea typeface="Poppins"/>
              <a:cs typeface="Poppins"/>
              <a:sym typeface="Poppins"/>
            </a:endParaRPr>
          </a:p>
          <a:p>
            <a:pPr marL="0" lvl="0" indent="0" algn="l" rtl="0">
              <a:lnSpc>
                <a:spcPct val="115000"/>
              </a:lnSpc>
              <a:spcBef>
                <a:spcPts val="600"/>
              </a:spcBef>
              <a:spcAft>
                <a:spcPts val="0"/>
              </a:spcAft>
              <a:buNone/>
            </a:pPr>
            <a:r>
              <a:rPr lang="en" sz="1600">
                <a:solidFill>
                  <a:srgbClr val="708C69"/>
                </a:solidFill>
                <a:latin typeface="Poppins"/>
                <a:ea typeface="Poppins"/>
                <a:cs typeface="Poppins"/>
                <a:sym typeface="Poppins"/>
              </a:rPr>
              <a:t>Started in 2022. For </a:t>
            </a:r>
            <a:r>
              <a:rPr lang="en" sz="1600" b="1">
                <a:solidFill>
                  <a:srgbClr val="708C69"/>
                </a:solidFill>
                <a:latin typeface="Poppins"/>
                <a:ea typeface="Poppins"/>
                <a:cs typeface="Poppins"/>
                <a:sym typeface="Poppins"/>
              </a:rPr>
              <a:t>K-12 campuses</a:t>
            </a:r>
            <a:r>
              <a:rPr lang="en" sz="1600">
                <a:solidFill>
                  <a:srgbClr val="708C69"/>
                </a:solidFill>
                <a:latin typeface="Poppins"/>
                <a:ea typeface="Poppins"/>
                <a:cs typeface="Poppins"/>
                <a:sym typeface="Poppins"/>
              </a:rPr>
              <a:t> to inspire the next generation of tree stewards through experiences that bring the benefits of trees to life both inside and outside the classroom.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8CE"/>
        </a:solidFill>
        <a:effectLst/>
      </p:bgPr>
    </p:bg>
    <p:spTree>
      <p:nvGrpSpPr>
        <p:cNvPr id="1" name="Shape 241"/>
        <p:cNvGrpSpPr/>
        <p:nvPr/>
      </p:nvGrpSpPr>
      <p:grpSpPr>
        <a:xfrm>
          <a:off x="0" y="0"/>
          <a:ext cx="0" cy="0"/>
          <a:chOff x="0" y="0"/>
          <a:chExt cx="0" cy="0"/>
        </a:xfrm>
      </p:grpSpPr>
      <p:sp>
        <p:nvSpPr>
          <p:cNvPr id="242" name="Google Shape;242;g2f43b0c53c3_0_0"/>
          <p:cNvSpPr/>
          <p:nvPr/>
        </p:nvSpPr>
        <p:spPr>
          <a:xfrm>
            <a:off x="0" y="1490375"/>
            <a:ext cx="9144000" cy="3653100"/>
          </a:xfrm>
          <a:prstGeom prst="rect">
            <a:avLst/>
          </a:prstGeom>
          <a:solidFill>
            <a:srgbClr val="708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2f43b0c53c3_0_0"/>
          <p:cNvSpPr txBox="1"/>
          <p:nvPr/>
        </p:nvSpPr>
        <p:spPr>
          <a:xfrm>
            <a:off x="363075" y="248275"/>
            <a:ext cx="8317200" cy="95407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 sz="5000" dirty="0">
                <a:solidFill>
                  <a:srgbClr val="708C69"/>
                </a:solidFill>
                <a:latin typeface="Poppins Black"/>
                <a:ea typeface="Poppins Black"/>
                <a:cs typeface="Poppins Black"/>
                <a:sym typeface="Poppins Black"/>
              </a:rPr>
              <a:t>WHY BE A TREE CAMPUS?</a:t>
            </a:r>
            <a:endParaRPr sz="5000" b="0" i="0" u="none" strike="noStrike" cap="none" dirty="0">
              <a:solidFill>
                <a:srgbClr val="708C69"/>
              </a:solidFill>
              <a:latin typeface="Poppins Black"/>
              <a:ea typeface="Poppins Black"/>
              <a:cs typeface="Poppins Black"/>
              <a:sym typeface="Poppins Black"/>
            </a:endParaRPr>
          </a:p>
        </p:txBody>
      </p:sp>
      <p:sp>
        <p:nvSpPr>
          <p:cNvPr id="244" name="Google Shape;244;g2f43b0c53c3_0_0"/>
          <p:cNvSpPr txBox="1">
            <a:spLocks noGrp="1"/>
          </p:cNvSpPr>
          <p:nvPr>
            <p:ph type="sldNum" idx="12"/>
          </p:nvPr>
        </p:nvSpPr>
        <p:spPr>
          <a:xfrm>
            <a:off x="8" y="4749867"/>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b="1">
                <a:solidFill>
                  <a:srgbClr val="D1936E"/>
                </a:solidFill>
                <a:latin typeface="Poppins"/>
                <a:ea typeface="Poppins"/>
                <a:cs typeface="Poppins"/>
                <a:sym typeface="Poppins"/>
              </a:rPr>
              <a:t>6</a:t>
            </a:fld>
            <a:endParaRPr b="1">
              <a:solidFill>
                <a:srgbClr val="D1936E"/>
              </a:solidFill>
              <a:latin typeface="Poppins"/>
              <a:ea typeface="Poppins"/>
              <a:cs typeface="Poppins"/>
              <a:sym typeface="Poppins"/>
            </a:endParaRPr>
          </a:p>
        </p:txBody>
      </p:sp>
      <p:sp>
        <p:nvSpPr>
          <p:cNvPr id="245" name="Google Shape;245;g2f43b0c53c3_0_0"/>
          <p:cNvSpPr txBox="1">
            <a:spLocks noGrp="1"/>
          </p:cNvSpPr>
          <p:nvPr>
            <p:ph type="subTitle" idx="4294967295"/>
          </p:nvPr>
        </p:nvSpPr>
        <p:spPr>
          <a:xfrm>
            <a:off x="363075" y="1705175"/>
            <a:ext cx="5369400" cy="3044700"/>
          </a:xfrm>
          <a:prstGeom prst="rect">
            <a:avLst/>
          </a:prstGeom>
          <a:noFill/>
          <a:ln>
            <a:noFill/>
          </a:ln>
        </p:spPr>
        <p:txBody>
          <a:bodyPr spcFirstLastPara="1" wrap="square" lIns="91425" tIns="91425" rIns="91425" bIns="91425" anchor="ctr" anchorCtr="0">
            <a:noAutofit/>
          </a:bodyPr>
          <a:lstStyle/>
          <a:p>
            <a:pPr marL="457200" lvl="0" indent="-336550" algn="l" rtl="0">
              <a:lnSpc>
                <a:spcPct val="100000"/>
              </a:lnSpc>
              <a:spcBef>
                <a:spcPts val="600"/>
              </a:spcBef>
              <a:spcAft>
                <a:spcPts val="0"/>
              </a:spcAft>
              <a:buClr>
                <a:srgbClr val="FBF8CE"/>
              </a:buClr>
              <a:buSzPts val="1700"/>
              <a:buFont typeface="Poppins"/>
              <a:buAutoNum type="arabicPeriod"/>
            </a:pPr>
            <a:r>
              <a:rPr lang="en" sz="1700">
                <a:solidFill>
                  <a:srgbClr val="FBF8CE"/>
                </a:solidFill>
                <a:latin typeface="Poppins"/>
                <a:ea typeface="Poppins"/>
                <a:cs typeface="Poppins"/>
                <a:sym typeface="Poppins"/>
              </a:rPr>
              <a:t>Strengthen campus community (to trees)</a:t>
            </a:r>
            <a:endParaRPr sz="1700">
              <a:solidFill>
                <a:srgbClr val="FBF8CE"/>
              </a:solidFill>
              <a:latin typeface="Poppins"/>
              <a:ea typeface="Poppins"/>
              <a:cs typeface="Poppins"/>
              <a:sym typeface="Poppins"/>
            </a:endParaRPr>
          </a:p>
          <a:p>
            <a:pPr marL="457200" marR="0" lvl="0" indent="-336550" algn="l" rtl="0">
              <a:lnSpc>
                <a:spcPct val="100000"/>
              </a:lnSpc>
              <a:spcBef>
                <a:spcPts val="600"/>
              </a:spcBef>
              <a:spcAft>
                <a:spcPts val="0"/>
              </a:spcAft>
              <a:buClr>
                <a:srgbClr val="FBF8CE"/>
              </a:buClr>
              <a:buSzPts val="1700"/>
              <a:buFont typeface="Poppins"/>
              <a:buAutoNum type="arabicPeriod"/>
            </a:pPr>
            <a:r>
              <a:rPr lang="en" sz="1700">
                <a:solidFill>
                  <a:srgbClr val="FBF8CE"/>
                </a:solidFill>
                <a:latin typeface="Poppins"/>
                <a:ea typeface="Poppins"/>
                <a:cs typeface="Poppins"/>
                <a:sym typeface="Poppins"/>
              </a:rPr>
              <a:t>Create tree-related service learning opportunities</a:t>
            </a:r>
            <a:endParaRPr sz="1700">
              <a:solidFill>
                <a:srgbClr val="FBF8CE"/>
              </a:solidFill>
              <a:latin typeface="Poppins"/>
              <a:ea typeface="Poppins"/>
              <a:cs typeface="Poppins"/>
              <a:sym typeface="Poppins"/>
            </a:endParaRPr>
          </a:p>
          <a:p>
            <a:pPr marL="457200" marR="0" lvl="0" indent="-336550" algn="l" rtl="0">
              <a:lnSpc>
                <a:spcPct val="100000"/>
              </a:lnSpc>
              <a:spcBef>
                <a:spcPts val="600"/>
              </a:spcBef>
              <a:spcAft>
                <a:spcPts val="0"/>
              </a:spcAft>
              <a:buClr>
                <a:srgbClr val="FBF8CE"/>
              </a:buClr>
              <a:buSzPts val="1700"/>
              <a:buFont typeface="Poppins"/>
              <a:buAutoNum type="arabicPeriod"/>
            </a:pPr>
            <a:r>
              <a:rPr lang="en" sz="1700">
                <a:solidFill>
                  <a:srgbClr val="FBF8CE"/>
                </a:solidFill>
                <a:latin typeface="Poppins"/>
                <a:ea typeface="Poppins"/>
                <a:cs typeface="Poppins"/>
                <a:sym typeface="Poppins"/>
              </a:rPr>
              <a:t>Support campus sustainability initiatives</a:t>
            </a:r>
            <a:endParaRPr sz="1700">
              <a:solidFill>
                <a:srgbClr val="FBF8CE"/>
              </a:solidFill>
              <a:latin typeface="Poppins"/>
              <a:ea typeface="Poppins"/>
              <a:cs typeface="Poppins"/>
              <a:sym typeface="Poppins"/>
            </a:endParaRPr>
          </a:p>
          <a:p>
            <a:pPr marL="457200" marR="0" lvl="0" indent="-336550" algn="l" rtl="0">
              <a:lnSpc>
                <a:spcPct val="100000"/>
              </a:lnSpc>
              <a:spcBef>
                <a:spcPts val="600"/>
              </a:spcBef>
              <a:spcAft>
                <a:spcPts val="0"/>
              </a:spcAft>
              <a:buClr>
                <a:srgbClr val="FBF8CE"/>
              </a:buClr>
              <a:buSzPts val="1700"/>
              <a:buFont typeface="Poppins"/>
              <a:buAutoNum type="arabicPeriod"/>
            </a:pPr>
            <a:r>
              <a:rPr lang="en" sz="1700">
                <a:solidFill>
                  <a:srgbClr val="FBF8CE"/>
                </a:solidFill>
                <a:latin typeface="Poppins"/>
                <a:ea typeface="Poppins"/>
                <a:cs typeface="Poppins"/>
                <a:sym typeface="Poppins"/>
              </a:rPr>
              <a:t>Grow a beautiful and green campus</a:t>
            </a:r>
            <a:endParaRPr sz="1700">
              <a:solidFill>
                <a:srgbClr val="FBF8CE"/>
              </a:solidFill>
              <a:latin typeface="Poppins"/>
              <a:ea typeface="Poppins"/>
              <a:cs typeface="Poppins"/>
              <a:sym typeface="Poppins"/>
            </a:endParaRPr>
          </a:p>
          <a:p>
            <a:pPr marL="457200" marR="0" lvl="0" indent="-336550" algn="l" rtl="0">
              <a:lnSpc>
                <a:spcPct val="100000"/>
              </a:lnSpc>
              <a:spcBef>
                <a:spcPts val="600"/>
              </a:spcBef>
              <a:spcAft>
                <a:spcPts val="0"/>
              </a:spcAft>
              <a:buClr>
                <a:srgbClr val="FBF8CE"/>
              </a:buClr>
              <a:buSzPts val="1700"/>
              <a:buFont typeface="Poppins"/>
              <a:buAutoNum type="arabicPeriod"/>
            </a:pPr>
            <a:r>
              <a:rPr lang="en" sz="1700">
                <a:solidFill>
                  <a:srgbClr val="FBF8CE"/>
                </a:solidFill>
                <a:latin typeface="Poppins"/>
                <a:ea typeface="Poppins"/>
                <a:cs typeface="Poppins"/>
                <a:sym typeface="Poppins"/>
              </a:rPr>
              <a:t>Build campus pride!</a:t>
            </a:r>
            <a:endParaRPr sz="1700">
              <a:solidFill>
                <a:srgbClr val="FBF8CE"/>
              </a:solidFill>
              <a:latin typeface="Poppins"/>
              <a:ea typeface="Poppins"/>
              <a:cs typeface="Poppins"/>
              <a:sym typeface="Poppins"/>
            </a:endParaRPr>
          </a:p>
          <a:p>
            <a:pPr marL="457200" marR="0" lvl="0" indent="-336550" algn="l" rtl="0">
              <a:lnSpc>
                <a:spcPct val="100000"/>
              </a:lnSpc>
              <a:spcBef>
                <a:spcPts val="600"/>
              </a:spcBef>
              <a:spcAft>
                <a:spcPts val="0"/>
              </a:spcAft>
              <a:buClr>
                <a:srgbClr val="FBF8CE"/>
              </a:buClr>
              <a:buSzPts val="1700"/>
              <a:buFont typeface="Poppins"/>
              <a:buAutoNum type="arabicPeriod"/>
            </a:pPr>
            <a:r>
              <a:rPr lang="en" sz="1700">
                <a:solidFill>
                  <a:srgbClr val="FBF8CE"/>
                </a:solidFill>
                <a:latin typeface="Poppins"/>
                <a:ea typeface="Poppins"/>
                <a:cs typeface="Poppins"/>
                <a:sym typeface="Poppins"/>
              </a:rPr>
              <a:t>All of the benefits of trees!</a:t>
            </a:r>
            <a:endParaRPr sz="1700">
              <a:solidFill>
                <a:srgbClr val="FBF8CE"/>
              </a:solidFill>
              <a:latin typeface="Poppins"/>
              <a:ea typeface="Poppins"/>
              <a:cs typeface="Poppins"/>
              <a:sym typeface="Poppins"/>
            </a:endParaRPr>
          </a:p>
        </p:txBody>
      </p:sp>
      <p:pic>
        <p:nvPicPr>
          <p:cNvPr id="246" name="Google Shape;246;g2f43b0c53c3_0_0"/>
          <p:cNvPicPr preferRelativeResize="0"/>
          <p:nvPr/>
        </p:nvPicPr>
        <p:blipFill rotWithShape="1">
          <a:blip r:embed="rId3">
            <a:alphaModFix/>
          </a:blip>
          <a:srcRect l="9601" r="13279"/>
          <a:stretch/>
        </p:blipFill>
        <p:spPr>
          <a:xfrm>
            <a:off x="5732338" y="1827725"/>
            <a:ext cx="3239224" cy="2799601"/>
          </a:xfrm>
          <a:prstGeom prst="rect">
            <a:avLst/>
          </a:prstGeom>
          <a:noFill/>
          <a:ln>
            <a:noFill/>
          </a:ln>
        </p:spPr>
      </p:pic>
      <p:sp>
        <p:nvSpPr>
          <p:cNvPr id="247" name="Google Shape;247;g2f43b0c53c3_0_0"/>
          <p:cNvSpPr txBox="1"/>
          <p:nvPr/>
        </p:nvSpPr>
        <p:spPr>
          <a:xfrm>
            <a:off x="5486397" y="4636300"/>
            <a:ext cx="37311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FBF8CE"/>
                </a:solidFill>
                <a:latin typeface="Poppins Light"/>
                <a:ea typeface="Poppins Light"/>
                <a:cs typeface="Poppins Light"/>
                <a:sym typeface="Poppins Light"/>
              </a:rPr>
              <a:t>2023 Arbor Day celebration at Fort Shafter.</a:t>
            </a:r>
            <a:endParaRPr sz="1100">
              <a:solidFill>
                <a:srgbClr val="FBF8CE"/>
              </a:solidFill>
              <a:latin typeface="Poppins Light"/>
              <a:ea typeface="Poppins Light"/>
              <a:cs typeface="Poppins Light"/>
              <a:sym typeface="Poppi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8CE"/>
        </a:solidFill>
        <a:effectLst/>
      </p:bgPr>
    </p:bg>
    <p:spTree>
      <p:nvGrpSpPr>
        <p:cNvPr id="1" name="Shape 251"/>
        <p:cNvGrpSpPr/>
        <p:nvPr/>
      </p:nvGrpSpPr>
      <p:grpSpPr>
        <a:xfrm>
          <a:off x="0" y="0"/>
          <a:ext cx="0" cy="0"/>
          <a:chOff x="0" y="0"/>
          <a:chExt cx="0" cy="0"/>
        </a:xfrm>
      </p:grpSpPr>
      <p:sp>
        <p:nvSpPr>
          <p:cNvPr id="252" name="Google Shape;252;g22f85152c0b_0_1178"/>
          <p:cNvSpPr txBox="1"/>
          <p:nvPr/>
        </p:nvSpPr>
        <p:spPr>
          <a:xfrm>
            <a:off x="706200" y="301950"/>
            <a:ext cx="77316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 sz="5000" b="0" i="0" u="none" strike="noStrike" cap="none">
                <a:solidFill>
                  <a:srgbClr val="708C69"/>
                </a:solidFill>
                <a:latin typeface="Poppins Black"/>
                <a:ea typeface="Poppins Black"/>
                <a:cs typeface="Poppins Black"/>
                <a:sym typeface="Poppins Black"/>
              </a:rPr>
              <a:t>TREES HELP IMPROVE</a:t>
            </a:r>
            <a:endParaRPr sz="5000" b="0" i="0" u="none" strike="noStrike" cap="none">
              <a:solidFill>
                <a:srgbClr val="708C69"/>
              </a:solidFill>
              <a:latin typeface="Poppins Black"/>
              <a:ea typeface="Poppins Black"/>
              <a:cs typeface="Poppins Black"/>
              <a:sym typeface="Poppins Black"/>
            </a:endParaRPr>
          </a:p>
        </p:txBody>
      </p:sp>
      <p:sp>
        <p:nvSpPr>
          <p:cNvPr id="253" name="Google Shape;253;g22f85152c0b_0_1178"/>
          <p:cNvSpPr txBox="1">
            <a:spLocks noGrp="1"/>
          </p:cNvSpPr>
          <p:nvPr>
            <p:ph type="sldNum" idx="12"/>
          </p:nvPr>
        </p:nvSpPr>
        <p:spPr>
          <a:xfrm>
            <a:off x="8" y="4749867"/>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b="1">
                <a:solidFill>
                  <a:srgbClr val="D1936E"/>
                </a:solidFill>
                <a:latin typeface="Poppins"/>
                <a:ea typeface="Poppins"/>
                <a:cs typeface="Poppins"/>
                <a:sym typeface="Poppins"/>
              </a:rPr>
              <a:t>7</a:t>
            </a:fld>
            <a:endParaRPr b="1">
              <a:solidFill>
                <a:srgbClr val="D1936E"/>
              </a:solidFill>
              <a:latin typeface="Poppins"/>
              <a:ea typeface="Poppins"/>
              <a:cs typeface="Poppins"/>
              <a:sym typeface="Poppins"/>
            </a:endParaRPr>
          </a:p>
        </p:txBody>
      </p:sp>
      <p:grpSp>
        <p:nvGrpSpPr>
          <p:cNvPr id="254" name="Google Shape;254;g22f85152c0b_0_1178"/>
          <p:cNvGrpSpPr/>
          <p:nvPr/>
        </p:nvGrpSpPr>
        <p:grpSpPr>
          <a:xfrm>
            <a:off x="200863" y="1096837"/>
            <a:ext cx="8794955" cy="4339654"/>
            <a:chOff x="200863" y="1096837"/>
            <a:chExt cx="8794955" cy="4339654"/>
          </a:xfrm>
        </p:grpSpPr>
        <p:sp>
          <p:nvSpPr>
            <p:cNvPr id="255" name="Google Shape;255;g22f85152c0b_0_1178"/>
            <p:cNvSpPr/>
            <p:nvPr/>
          </p:nvSpPr>
          <p:spPr>
            <a:xfrm rot="-142268">
              <a:off x="7735355" y="4524390"/>
              <a:ext cx="435073" cy="669269"/>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g22f85152c0b_0_1178"/>
            <p:cNvSpPr/>
            <p:nvPr/>
          </p:nvSpPr>
          <p:spPr>
            <a:xfrm rot="358679">
              <a:off x="6797289" y="2891114"/>
              <a:ext cx="434965" cy="2363966"/>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22f85152c0b_0_1178"/>
            <p:cNvSpPr/>
            <p:nvPr/>
          </p:nvSpPr>
          <p:spPr>
            <a:xfrm rot="-258649">
              <a:off x="5582139" y="2962329"/>
              <a:ext cx="435031" cy="2461293"/>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22f85152c0b_0_1178"/>
            <p:cNvSpPr/>
            <p:nvPr/>
          </p:nvSpPr>
          <p:spPr>
            <a:xfrm>
              <a:off x="3884250" y="4662125"/>
              <a:ext cx="435000" cy="569100"/>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22f85152c0b_0_1178"/>
            <p:cNvSpPr/>
            <p:nvPr/>
          </p:nvSpPr>
          <p:spPr>
            <a:xfrm>
              <a:off x="4557476" y="4703525"/>
              <a:ext cx="280200" cy="627300"/>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22f85152c0b_0_1178"/>
            <p:cNvSpPr/>
            <p:nvPr/>
          </p:nvSpPr>
          <p:spPr>
            <a:xfrm rot="358679">
              <a:off x="3135643" y="4574267"/>
              <a:ext cx="434965" cy="627418"/>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22f85152c0b_0_1178"/>
            <p:cNvSpPr/>
            <p:nvPr/>
          </p:nvSpPr>
          <p:spPr>
            <a:xfrm rot="-258649">
              <a:off x="1923426" y="2887754"/>
              <a:ext cx="435031" cy="2461293"/>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22f85152c0b_0_1178"/>
            <p:cNvSpPr/>
            <p:nvPr/>
          </p:nvSpPr>
          <p:spPr>
            <a:xfrm>
              <a:off x="1372350" y="4574475"/>
              <a:ext cx="435000" cy="569100"/>
            </a:xfrm>
            <a:prstGeom prst="rect">
              <a:avLst/>
            </a:prstGeom>
            <a:solidFill>
              <a:srgbClr val="D193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22f85152c0b_0_1178"/>
            <p:cNvSpPr/>
            <p:nvPr/>
          </p:nvSpPr>
          <p:spPr>
            <a:xfrm rot="334388">
              <a:off x="4203576" y="4108095"/>
              <a:ext cx="958603" cy="891750"/>
            </a:xfrm>
            <a:prstGeom prst="cloud">
              <a:avLst/>
            </a:prstGeom>
            <a:solidFill>
              <a:srgbClr val="708C69"/>
            </a:solidFill>
            <a:ln w="28575" cap="flat" cmpd="sng">
              <a:solidFill>
                <a:srgbClr val="D193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22f85152c0b_0_1178"/>
            <p:cNvSpPr/>
            <p:nvPr/>
          </p:nvSpPr>
          <p:spPr>
            <a:xfrm rot="334388">
              <a:off x="7703064" y="2316720"/>
              <a:ext cx="958603" cy="891750"/>
            </a:xfrm>
            <a:prstGeom prst="cloud">
              <a:avLst/>
            </a:prstGeom>
            <a:solidFill>
              <a:srgbClr val="708C69"/>
            </a:solidFill>
            <a:ln w="28575" cap="flat" cmpd="sng">
              <a:solidFill>
                <a:srgbClr val="D193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22f85152c0b_0_1178"/>
            <p:cNvSpPr/>
            <p:nvPr/>
          </p:nvSpPr>
          <p:spPr>
            <a:xfrm rot="334267">
              <a:off x="2511334" y="2412934"/>
              <a:ext cx="1103573" cy="976066"/>
            </a:xfrm>
            <a:prstGeom prst="cloud">
              <a:avLst/>
            </a:prstGeom>
            <a:solidFill>
              <a:srgbClr val="708C69"/>
            </a:solidFill>
            <a:ln w="28575" cap="flat" cmpd="sng">
              <a:solidFill>
                <a:srgbClr val="D193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22f85152c0b_0_1178"/>
            <p:cNvSpPr/>
            <p:nvPr/>
          </p:nvSpPr>
          <p:spPr>
            <a:xfrm rot="334267">
              <a:off x="5206634" y="1635734"/>
              <a:ext cx="1103573" cy="976066"/>
            </a:xfrm>
            <a:prstGeom prst="cloud">
              <a:avLst/>
            </a:prstGeom>
            <a:solidFill>
              <a:srgbClr val="708C69"/>
            </a:solidFill>
            <a:ln w="28575" cap="flat" cmpd="sng">
              <a:solidFill>
                <a:srgbClr val="D193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22f85152c0b_0_1178"/>
            <p:cNvSpPr/>
            <p:nvPr/>
          </p:nvSpPr>
          <p:spPr>
            <a:xfrm>
              <a:off x="371525" y="1502550"/>
              <a:ext cx="2599668" cy="1986012"/>
            </a:xfrm>
            <a:prstGeom prst="cloud">
              <a:avLst/>
            </a:prstGeom>
            <a:solidFill>
              <a:srgbClr val="708C69"/>
            </a:solidFill>
            <a:ln w="28575" cap="flat" cmpd="sng">
              <a:solidFill>
                <a:srgbClr val="D193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22f85152c0b_0_1178"/>
            <p:cNvSpPr/>
            <p:nvPr/>
          </p:nvSpPr>
          <p:spPr>
            <a:xfrm>
              <a:off x="2376000" y="2963900"/>
              <a:ext cx="2599668" cy="1986012"/>
            </a:xfrm>
            <a:prstGeom prst="cloud">
              <a:avLst/>
            </a:prstGeom>
            <a:solidFill>
              <a:srgbClr val="708C69"/>
            </a:solidFill>
            <a:ln w="28575" cap="flat" cmpd="sng">
              <a:solidFill>
                <a:srgbClr val="D193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22f85152c0b_0_1178"/>
            <p:cNvSpPr/>
            <p:nvPr/>
          </p:nvSpPr>
          <p:spPr>
            <a:xfrm rot="1405976">
              <a:off x="457821" y="3159225"/>
              <a:ext cx="2139222" cy="1735951"/>
            </a:xfrm>
            <a:prstGeom prst="cloud">
              <a:avLst/>
            </a:prstGeom>
            <a:solidFill>
              <a:srgbClr val="708C69"/>
            </a:solidFill>
            <a:ln w="28575" cap="flat" cmpd="sng">
              <a:solidFill>
                <a:srgbClr val="D193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22f85152c0b_0_1178"/>
            <p:cNvSpPr/>
            <p:nvPr/>
          </p:nvSpPr>
          <p:spPr>
            <a:xfrm rot="951270">
              <a:off x="2688414" y="1414166"/>
              <a:ext cx="2599634" cy="1985971"/>
            </a:xfrm>
            <a:prstGeom prst="cloud">
              <a:avLst/>
            </a:prstGeom>
            <a:solidFill>
              <a:srgbClr val="708C69"/>
            </a:solidFill>
            <a:ln w="28575" cap="flat" cmpd="sng">
              <a:solidFill>
                <a:srgbClr val="D193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22f85152c0b_0_1178"/>
            <p:cNvSpPr/>
            <p:nvPr/>
          </p:nvSpPr>
          <p:spPr>
            <a:xfrm rot="-3003766">
              <a:off x="4458599" y="2621837"/>
              <a:ext cx="2599612" cy="1986049"/>
            </a:xfrm>
            <a:prstGeom prst="cloud">
              <a:avLst/>
            </a:prstGeom>
            <a:solidFill>
              <a:srgbClr val="708C69"/>
            </a:solidFill>
            <a:ln w="28575" cap="flat" cmpd="sng">
              <a:solidFill>
                <a:srgbClr val="D193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2f85152c0b_0_1178"/>
            <p:cNvSpPr/>
            <p:nvPr/>
          </p:nvSpPr>
          <p:spPr>
            <a:xfrm>
              <a:off x="6396150" y="2963900"/>
              <a:ext cx="2599668" cy="1986012"/>
            </a:xfrm>
            <a:prstGeom prst="cloud">
              <a:avLst/>
            </a:prstGeom>
            <a:solidFill>
              <a:srgbClr val="708C69"/>
            </a:solidFill>
            <a:ln w="28575" cap="flat" cmpd="sng">
              <a:solidFill>
                <a:srgbClr val="D193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22f85152c0b_0_1178"/>
            <p:cNvSpPr/>
            <p:nvPr/>
          </p:nvSpPr>
          <p:spPr>
            <a:xfrm>
              <a:off x="6188950" y="1414175"/>
              <a:ext cx="2086452" cy="1761264"/>
            </a:xfrm>
            <a:prstGeom prst="cloud">
              <a:avLst/>
            </a:prstGeom>
            <a:solidFill>
              <a:srgbClr val="708C69"/>
            </a:solidFill>
            <a:ln w="28575" cap="flat" cmpd="sng">
              <a:solidFill>
                <a:srgbClr val="D193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22f85152c0b_0_1178"/>
            <p:cNvSpPr txBox="1"/>
            <p:nvPr/>
          </p:nvSpPr>
          <p:spPr>
            <a:xfrm>
              <a:off x="821764" y="2049900"/>
              <a:ext cx="16992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BF8CE"/>
                  </a:solidFill>
                  <a:latin typeface="Poppins"/>
                  <a:ea typeface="Poppins"/>
                  <a:cs typeface="Poppins"/>
                  <a:sym typeface="Poppins"/>
                </a:rPr>
                <a:t>WATER &amp;</a:t>
              </a:r>
              <a:endParaRPr sz="1800" b="1" i="0" u="none" strike="noStrike" cap="none">
                <a:solidFill>
                  <a:srgbClr val="FBF8CE"/>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BF8CE"/>
                  </a:solidFill>
                  <a:latin typeface="Poppins"/>
                  <a:ea typeface="Poppins"/>
                  <a:cs typeface="Poppins"/>
                  <a:sym typeface="Poppins"/>
                </a:rPr>
                <a:t>AIR QUALITY</a:t>
              </a:r>
              <a:endParaRPr sz="1800" b="1" i="0" u="none" strike="noStrike" cap="none">
                <a:solidFill>
                  <a:srgbClr val="FBF8CE"/>
                </a:solidFill>
                <a:latin typeface="Poppins"/>
                <a:ea typeface="Poppins"/>
                <a:cs typeface="Poppins"/>
                <a:sym typeface="Poppins"/>
              </a:endParaRPr>
            </a:p>
          </p:txBody>
        </p:sp>
        <p:sp>
          <p:nvSpPr>
            <p:cNvPr id="275" name="Google Shape;275;g22f85152c0b_0_1178"/>
            <p:cNvSpPr txBox="1"/>
            <p:nvPr/>
          </p:nvSpPr>
          <p:spPr>
            <a:xfrm>
              <a:off x="3138626" y="2037700"/>
              <a:ext cx="16992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BF8CE"/>
                  </a:solidFill>
                  <a:latin typeface="Poppins"/>
                  <a:ea typeface="Poppins"/>
                  <a:cs typeface="Poppins"/>
                  <a:sym typeface="Poppins"/>
                </a:rPr>
                <a:t>CLIMATE</a:t>
              </a:r>
              <a:endParaRPr sz="1800" b="1" i="0" u="none" strike="noStrike" cap="none">
                <a:solidFill>
                  <a:srgbClr val="FBF8CE"/>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BF8CE"/>
                  </a:solidFill>
                  <a:latin typeface="Poppins"/>
                  <a:ea typeface="Poppins"/>
                  <a:cs typeface="Poppins"/>
                  <a:sym typeface="Poppins"/>
                </a:rPr>
                <a:t>RESILIENCE</a:t>
              </a:r>
              <a:endParaRPr sz="1800" b="1" i="0" u="none" strike="noStrike" cap="none">
                <a:solidFill>
                  <a:srgbClr val="FBF8CE"/>
                </a:solidFill>
                <a:latin typeface="Poppins"/>
                <a:ea typeface="Poppins"/>
                <a:cs typeface="Poppins"/>
                <a:sym typeface="Poppins"/>
              </a:endParaRPr>
            </a:p>
          </p:txBody>
        </p:sp>
        <p:sp>
          <p:nvSpPr>
            <p:cNvPr id="276" name="Google Shape;276;g22f85152c0b_0_1178"/>
            <p:cNvSpPr txBox="1"/>
            <p:nvPr/>
          </p:nvSpPr>
          <p:spPr>
            <a:xfrm>
              <a:off x="4908814" y="3311550"/>
              <a:ext cx="1699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BF8CE"/>
                  </a:solidFill>
                  <a:latin typeface="Poppins"/>
                  <a:ea typeface="Poppins"/>
                  <a:cs typeface="Poppins"/>
                  <a:sym typeface="Poppins"/>
                </a:rPr>
                <a:t>ECONOMY</a:t>
              </a:r>
              <a:endParaRPr sz="1800" b="1" i="0" u="none" strike="noStrike" cap="none">
                <a:solidFill>
                  <a:srgbClr val="FBF8CE"/>
                </a:solidFill>
                <a:latin typeface="Poppins"/>
                <a:ea typeface="Poppins"/>
                <a:cs typeface="Poppins"/>
                <a:sym typeface="Poppins"/>
              </a:endParaRPr>
            </a:p>
          </p:txBody>
        </p:sp>
        <p:sp>
          <p:nvSpPr>
            <p:cNvPr id="277" name="Google Shape;277;g22f85152c0b_0_1178"/>
            <p:cNvSpPr txBox="1"/>
            <p:nvPr/>
          </p:nvSpPr>
          <p:spPr>
            <a:xfrm>
              <a:off x="677826" y="3657750"/>
              <a:ext cx="16992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BF8CE"/>
                  </a:solidFill>
                  <a:latin typeface="Poppins"/>
                  <a:ea typeface="Poppins"/>
                  <a:cs typeface="Poppins"/>
                  <a:sym typeface="Poppins"/>
                </a:rPr>
                <a:t>HUMAN HEALTH</a:t>
              </a:r>
              <a:endParaRPr sz="1800" b="1" i="0" u="none" strike="noStrike" cap="none">
                <a:solidFill>
                  <a:srgbClr val="FBF8CE"/>
                </a:solidFill>
                <a:latin typeface="Poppins"/>
                <a:ea typeface="Poppins"/>
                <a:cs typeface="Poppins"/>
                <a:sym typeface="Poppins"/>
              </a:endParaRPr>
            </a:p>
          </p:txBody>
        </p:sp>
        <p:sp>
          <p:nvSpPr>
            <p:cNvPr id="278" name="Google Shape;278;g22f85152c0b_0_1178"/>
            <p:cNvSpPr txBox="1"/>
            <p:nvPr/>
          </p:nvSpPr>
          <p:spPr>
            <a:xfrm>
              <a:off x="6846389" y="3587450"/>
              <a:ext cx="16992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BF8CE"/>
                  </a:solidFill>
                  <a:latin typeface="Poppins"/>
                  <a:ea typeface="Poppins"/>
                  <a:cs typeface="Poppins"/>
                  <a:sym typeface="Poppins"/>
                </a:rPr>
                <a:t>COMMUNITY</a:t>
              </a:r>
              <a:endParaRPr sz="1800" b="1" i="0" u="none" strike="noStrike" cap="none">
                <a:solidFill>
                  <a:srgbClr val="FBF8CE"/>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BF8CE"/>
                  </a:solidFill>
                  <a:latin typeface="Poppins"/>
                  <a:ea typeface="Poppins"/>
                  <a:cs typeface="Poppins"/>
                  <a:sym typeface="Poppins"/>
                </a:rPr>
                <a:t>SAFETY</a:t>
              </a:r>
              <a:endParaRPr sz="1800" b="1" i="0" u="none" strike="noStrike" cap="none">
                <a:solidFill>
                  <a:srgbClr val="FBF8CE"/>
                </a:solidFill>
                <a:latin typeface="Poppins"/>
                <a:ea typeface="Poppins"/>
                <a:cs typeface="Poppins"/>
                <a:sym typeface="Poppins"/>
              </a:endParaRPr>
            </a:p>
          </p:txBody>
        </p:sp>
        <p:sp>
          <p:nvSpPr>
            <p:cNvPr id="279" name="Google Shape;279;g22f85152c0b_0_1178"/>
            <p:cNvSpPr txBox="1"/>
            <p:nvPr/>
          </p:nvSpPr>
          <p:spPr>
            <a:xfrm>
              <a:off x="4908813" y="1871988"/>
              <a:ext cx="1699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BF8CE"/>
                  </a:solidFill>
                  <a:latin typeface="Poppins"/>
                  <a:ea typeface="Poppins"/>
                  <a:cs typeface="Poppins"/>
                  <a:sym typeface="Poppins"/>
                </a:rPr>
                <a:t>EQUITY</a:t>
              </a:r>
              <a:endParaRPr sz="1800" b="1" i="0" u="none" strike="noStrike" cap="none">
                <a:solidFill>
                  <a:srgbClr val="FBF8CE"/>
                </a:solidFill>
                <a:latin typeface="Poppins"/>
                <a:ea typeface="Poppins"/>
                <a:cs typeface="Poppins"/>
                <a:sym typeface="Poppins"/>
              </a:endParaRPr>
            </a:p>
          </p:txBody>
        </p:sp>
        <p:sp>
          <p:nvSpPr>
            <p:cNvPr id="280" name="Google Shape;280;g22f85152c0b_0_1178"/>
            <p:cNvSpPr txBox="1"/>
            <p:nvPr/>
          </p:nvSpPr>
          <p:spPr>
            <a:xfrm>
              <a:off x="2826226" y="3657750"/>
              <a:ext cx="1699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BF8CE"/>
                  </a:solidFill>
                  <a:latin typeface="Poppins"/>
                  <a:ea typeface="Poppins"/>
                  <a:cs typeface="Poppins"/>
                  <a:sym typeface="Poppins"/>
                </a:rPr>
                <a:t>EDUCATION</a:t>
              </a:r>
              <a:endParaRPr sz="1800" b="1" i="0" u="none" strike="noStrike" cap="none">
                <a:solidFill>
                  <a:srgbClr val="FBF8CE"/>
                </a:solidFill>
                <a:latin typeface="Poppins"/>
                <a:ea typeface="Poppins"/>
                <a:cs typeface="Poppins"/>
                <a:sym typeface="Poppins"/>
              </a:endParaRPr>
            </a:p>
          </p:txBody>
        </p:sp>
      </p:grpSp>
      <p:sp>
        <p:nvSpPr>
          <p:cNvPr id="281" name="Google Shape;281;g22f85152c0b_0_1178"/>
          <p:cNvSpPr txBox="1"/>
          <p:nvPr/>
        </p:nvSpPr>
        <p:spPr>
          <a:xfrm>
            <a:off x="6340151" y="1910288"/>
            <a:ext cx="16992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rgbClr val="FBF8CE"/>
                </a:solidFill>
                <a:latin typeface="Poppins"/>
                <a:ea typeface="Poppins"/>
                <a:cs typeface="Poppins"/>
                <a:sym typeface="Poppins"/>
              </a:rPr>
              <a:t>FOOD SECURITY</a:t>
            </a:r>
            <a:endParaRPr sz="1800" b="1" i="0" u="none" strike="noStrike" cap="none">
              <a:solidFill>
                <a:srgbClr val="FBF8CE"/>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8CE"/>
        </a:solidFill>
        <a:effectLst/>
      </p:bgPr>
    </p:bg>
    <p:spTree>
      <p:nvGrpSpPr>
        <p:cNvPr id="1" name="Shape 285"/>
        <p:cNvGrpSpPr/>
        <p:nvPr/>
      </p:nvGrpSpPr>
      <p:grpSpPr>
        <a:xfrm>
          <a:off x="0" y="0"/>
          <a:ext cx="0" cy="0"/>
          <a:chOff x="0" y="0"/>
          <a:chExt cx="0" cy="0"/>
        </a:xfrm>
      </p:grpSpPr>
      <p:sp>
        <p:nvSpPr>
          <p:cNvPr id="286" name="Google Shape;286;g2f56473fd68_0_35"/>
          <p:cNvSpPr txBox="1">
            <a:spLocks noGrp="1"/>
          </p:cNvSpPr>
          <p:nvPr>
            <p:ph type="sldNum" idx="12"/>
          </p:nvPr>
        </p:nvSpPr>
        <p:spPr>
          <a:xfrm>
            <a:off x="84983" y="4663217"/>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 b="1">
                <a:solidFill>
                  <a:srgbClr val="D1936E"/>
                </a:solidFill>
                <a:latin typeface="Poppins"/>
                <a:ea typeface="Poppins"/>
                <a:cs typeface="Poppins"/>
                <a:sym typeface="Poppins"/>
              </a:rPr>
              <a:t>8</a:t>
            </a:fld>
            <a:endParaRPr b="1">
              <a:solidFill>
                <a:srgbClr val="D1936E"/>
              </a:solidFill>
              <a:latin typeface="Poppins"/>
              <a:ea typeface="Poppins"/>
              <a:cs typeface="Poppins"/>
              <a:sym typeface="Poppins"/>
            </a:endParaRPr>
          </a:p>
        </p:txBody>
      </p:sp>
      <p:sp>
        <p:nvSpPr>
          <p:cNvPr id="287" name="Google Shape;287;g2f56473fd68_0_35"/>
          <p:cNvSpPr txBox="1"/>
          <p:nvPr/>
        </p:nvSpPr>
        <p:spPr>
          <a:xfrm>
            <a:off x="811800" y="183250"/>
            <a:ext cx="79482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 sz="5000">
                <a:solidFill>
                  <a:srgbClr val="708C69"/>
                </a:solidFill>
                <a:latin typeface="Poppins Black"/>
                <a:ea typeface="Poppins Black"/>
                <a:cs typeface="Poppins Black"/>
                <a:sym typeface="Poppins Black"/>
              </a:rPr>
              <a:t>2023 BY THE NUMBERS</a:t>
            </a:r>
            <a:endParaRPr sz="5000" b="0" i="0" u="none" strike="noStrike" cap="none">
              <a:solidFill>
                <a:srgbClr val="708C69"/>
              </a:solidFill>
              <a:latin typeface="Poppins Black"/>
              <a:ea typeface="Poppins Black"/>
              <a:cs typeface="Poppins Black"/>
              <a:sym typeface="Poppins Black"/>
            </a:endParaRPr>
          </a:p>
        </p:txBody>
      </p:sp>
      <p:grpSp>
        <p:nvGrpSpPr>
          <p:cNvPr id="288" name="Google Shape;288;g2f56473fd68_0_35"/>
          <p:cNvGrpSpPr/>
          <p:nvPr/>
        </p:nvGrpSpPr>
        <p:grpSpPr>
          <a:xfrm>
            <a:off x="629148" y="2251453"/>
            <a:ext cx="2298581" cy="2367889"/>
            <a:chOff x="1806280" y="2319547"/>
            <a:chExt cx="1157101" cy="1157100"/>
          </a:xfrm>
        </p:grpSpPr>
        <p:sp>
          <p:nvSpPr>
            <p:cNvPr id="289" name="Google Shape;289;g2f56473fd68_0_35"/>
            <p:cNvSpPr/>
            <p:nvPr/>
          </p:nvSpPr>
          <p:spPr>
            <a:xfrm>
              <a:off x="1806281" y="2319547"/>
              <a:ext cx="1157100" cy="1157100"/>
            </a:xfrm>
            <a:prstGeom prst="ellipse">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latin typeface="Poppins"/>
                <a:ea typeface="Poppins"/>
                <a:cs typeface="Poppins"/>
                <a:sym typeface="Poppins"/>
              </a:endParaRPr>
            </a:p>
          </p:txBody>
        </p:sp>
        <p:sp>
          <p:nvSpPr>
            <p:cNvPr id="290" name="Google Shape;290;g2f56473fd68_0_35"/>
            <p:cNvSpPr txBox="1"/>
            <p:nvPr/>
          </p:nvSpPr>
          <p:spPr>
            <a:xfrm>
              <a:off x="1806280" y="2627348"/>
              <a:ext cx="1157100" cy="54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solidFill>
                    <a:srgbClr val="FBF8CE"/>
                  </a:solidFill>
                  <a:latin typeface="Poppins"/>
                  <a:ea typeface="Poppins"/>
                  <a:cs typeface="Poppins"/>
                  <a:sym typeface="Poppins"/>
                </a:rPr>
                <a:t>~370 </a:t>
              </a:r>
              <a:endParaRPr sz="4000" b="1">
                <a:solidFill>
                  <a:srgbClr val="FBF8CE"/>
                </a:solidFill>
                <a:latin typeface="Poppins"/>
                <a:ea typeface="Poppins"/>
                <a:cs typeface="Poppins"/>
                <a:sym typeface="Poppins"/>
              </a:endParaRPr>
            </a:p>
            <a:p>
              <a:pPr marL="0" lvl="0" indent="0" algn="ctr" rtl="0">
                <a:spcBef>
                  <a:spcPts val="0"/>
                </a:spcBef>
                <a:spcAft>
                  <a:spcPts val="0"/>
                </a:spcAft>
                <a:buNone/>
              </a:pPr>
              <a:r>
                <a:rPr lang="en" sz="2000">
                  <a:solidFill>
                    <a:srgbClr val="FBF8CE"/>
                  </a:solidFill>
                  <a:latin typeface="Poppins"/>
                  <a:ea typeface="Poppins"/>
                  <a:cs typeface="Poppins"/>
                  <a:sym typeface="Poppins"/>
                </a:rPr>
                <a:t>trees planted</a:t>
              </a:r>
              <a:endParaRPr sz="2000">
                <a:solidFill>
                  <a:srgbClr val="FBF8CE"/>
                </a:solidFill>
                <a:latin typeface="Poppins"/>
                <a:ea typeface="Poppins"/>
                <a:cs typeface="Poppins"/>
                <a:sym typeface="Poppins"/>
              </a:endParaRPr>
            </a:p>
          </p:txBody>
        </p:sp>
      </p:grpSp>
      <p:grpSp>
        <p:nvGrpSpPr>
          <p:cNvPr id="291" name="Google Shape;291;g2f56473fd68_0_35"/>
          <p:cNvGrpSpPr/>
          <p:nvPr/>
        </p:nvGrpSpPr>
        <p:grpSpPr>
          <a:xfrm>
            <a:off x="3350925" y="2251456"/>
            <a:ext cx="2442174" cy="2367889"/>
            <a:chOff x="3143625" y="2384600"/>
            <a:chExt cx="1193400" cy="1157100"/>
          </a:xfrm>
        </p:grpSpPr>
        <p:sp>
          <p:nvSpPr>
            <p:cNvPr id="292" name="Google Shape;292;g2f56473fd68_0_35"/>
            <p:cNvSpPr/>
            <p:nvPr/>
          </p:nvSpPr>
          <p:spPr>
            <a:xfrm>
              <a:off x="3161775" y="2384600"/>
              <a:ext cx="1157100" cy="1157100"/>
            </a:xfrm>
            <a:prstGeom prst="ellipse">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Poppins"/>
                <a:ea typeface="Poppins"/>
                <a:cs typeface="Poppins"/>
                <a:sym typeface="Poppins"/>
              </a:endParaRPr>
            </a:p>
          </p:txBody>
        </p:sp>
        <p:sp>
          <p:nvSpPr>
            <p:cNvPr id="293" name="Google Shape;293;g2f56473fd68_0_35"/>
            <p:cNvSpPr txBox="1"/>
            <p:nvPr/>
          </p:nvSpPr>
          <p:spPr>
            <a:xfrm>
              <a:off x="3143625" y="2632252"/>
              <a:ext cx="11934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solidFill>
                    <a:srgbClr val="FBF8CE"/>
                  </a:solidFill>
                  <a:latin typeface="Poppins"/>
                  <a:ea typeface="Poppins"/>
                  <a:cs typeface="Poppins"/>
                  <a:sym typeface="Poppins"/>
                </a:rPr>
                <a:t>44,000+</a:t>
              </a:r>
              <a:endParaRPr sz="3600" b="1">
                <a:solidFill>
                  <a:srgbClr val="FBF8CE"/>
                </a:solidFill>
                <a:latin typeface="Poppins"/>
                <a:ea typeface="Poppins"/>
                <a:cs typeface="Poppins"/>
                <a:sym typeface="Poppins"/>
              </a:endParaRPr>
            </a:p>
            <a:p>
              <a:pPr marL="0" lvl="0" indent="0" algn="ctr" rtl="0">
                <a:spcBef>
                  <a:spcPts val="0"/>
                </a:spcBef>
                <a:spcAft>
                  <a:spcPts val="0"/>
                </a:spcAft>
                <a:buNone/>
              </a:pPr>
              <a:r>
                <a:rPr lang="en" sz="2000">
                  <a:solidFill>
                    <a:srgbClr val="FBF8CE"/>
                  </a:solidFill>
                  <a:latin typeface="Poppins"/>
                  <a:ea typeface="Poppins"/>
                  <a:cs typeface="Poppins"/>
                  <a:sym typeface="Poppins"/>
                </a:rPr>
                <a:t>trees </a:t>
              </a:r>
              <a:endParaRPr sz="2000">
                <a:solidFill>
                  <a:srgbClr val="FBF8CE"/>
                </a:solidFill>
                <a:latin typeface="Poppins"/>
                <a:ea typeface="Poppins"/>
                <a:cs typeface="Poppins"/>
                <a:sym typeface="Poppins"/>
              </a:endParaRPr>
            </a:p>
            <a:p>
              <a:pPr marL="0" lvl="0" indent="0" algn="ctr" rtl="0">
                <a:spcBef>
                  <a:spcPts val="0"/>
                </a:spcBef>
                <a:spcAft>
                  <a:spcPts val="0"/>
                </a:spcAft>
                <a:buNone/>
              </a:pPr>
              <a:r>
                <a:rPr lang="en" sz="2000">
                  <a:solidFill>
                    <a:srgbClr val="FBF8CE"/>
                  </a:solidFill>
                  <a:latin typeface="Poppins"/>
                  <a:ea typeface="Poppins"/>
                  <a:cs typeface="Poppins"/>
                  <a:sym typeface="Poppins"/>
                </a:rPr>
                <a:t>maintained</a:t>
              </a:r>
              <a:endParaRPr sz="2000">
                <a:solidFill>
                  <a:srgbClr val="FBF8CE"/>
                </a:solidFill>
                <a:latin typeface="Poppins"/>
                <a:ea typeface="Poppins"/>
                <a:cs typeface="Poppins"/>
                <a:sym typeface="Poppins"/>
              </a:endParaRPr>
            </a:p>
          </p:txBody>
        </p:sp>
      </p:grpSp>
      <p:sp>
        <p:nvSpPr>
          <p:cNvPr id="294" name="Google Shape;294;g2f56473fd68_0_35"/>
          <p:cNvSpPr txBox="1"/>
          <p:nvPr/>
        </p:nvSpPr>
        <p:spPr>
          <a:xfrm>
            <a:off x="2961288" y="1050850"/>
            <a:ext cx="32214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708C69"/>
                </a:solidFill>
                <a:latin typeface="Poppins"/>
                <a:ea typeface="Poppins"/>
                <a:cs typeface="Poppins"/>
                <a:sym typeface="Poppins"/>
              </a:rPr>
              <a:t>8 </a:t>
            </a:r>
            <a:r>
              <a:rPr lang="en" sz="2200">
                <a:solidFill>
                  <a:srgbClr val="708C69"/>
                </a:solidFill>
                <a:latin typeface="Poppins"/>
                <a:ea typeface="Poppins"/>
                <a:cs typeface="Poppins"/>
                <a:sym typeface="Poppins"/>
              </a:rPr>
              <a:t>communities</a:t>
            </a:r>
            <a:endParaRPr sz="2200">
              <a:solidFill>
                <a:srgbClr val="708C69"/>
              </a:solidFill>
              <a:latin typeface="Poppins"/>
              <a:ea typeface="Poppins"/>
              <a:cs typeface="Poppins"/>
              <a:sym typeface="Poppins"/>
            </a:endParaRPr>
          </a:p>
          <a:p>
            <a:pPr marL="0" lvl="0" indent="0" algn="l" rtl="0">
              <a:spcBef>
                <a:spcPts val="0"/>
              </a:spcBef>
              <a:spcAft>
                <a:spcPts val="0"/>
              </a:spcAft>
              <a:buNone/>
            </a:pPr>
            <a:r>
              <a:rPr lang="en" sz="2200" b="1">
                <a:solidFill>
                  <a:srgbClr val="708C69"/>
                </a:solidFill>
                <a:latin typeface="Poppins"/>
                <a:ea typeface="Poppins"/>
                <a:cs typeface="Poppins"/>
                <a:sym typeface="Poppins"/>
              </a:rPr>
              <a:t>2</a:t>
            </a:r>
            <a:r>
              <a:rPr lang="en" sz="2200">
                <a:solidFill>
                  <a:srgbClr val="708C69"/>
                </a:solidFill>
                <a:latin typeface="Poppins"/>
                <a:ea typeface="Poppins"/>
                <a:cs typeface="Poppins"/>
                <a:sym typeface="Poppins"/>
              </a:rPr>
              <a:t> K-12 schools</a:t>
            </a:r>
            <a:endParaRPr sz="2200">
              <a:solidFill>
                <a:srgbClr val="708C69"/>
              </a:solidFill>
              <a:latin typeface="Poppins"/>
              <a:ea typeface="Poppins"/>
              <a:cs typeface="Poppins"/>
              <a:sym typeface="Poppins"/>
            </a:endParaRPr>
          </a:p>
          <a:p>
            <a:pPr marL="0" lvl="0" indent="0" algn="l" rtl="0">
              <a:spcBef>
                <a:spcPts val="0"/>
              </a:spcBef>
              <a:spcAft>
                <a:spcPts val="0"/>
              </a:spcAft>
              <a:buNone/>
            </a:pPr>
            <a:r>
              <a:rPr lang="en" sz="2200" b="1">
                <a:solidFill>
                  <a:srgbClr val="708C69"/>
                </a:solidFill>
                <a:latin typeface="Poppins"/>
                <a:ea typeface="Poppins"/>
                <a:cs typeface="Poppins"/>
                <a:sym typeface="Poppins"/>
              </a:rPr>
              <a:t>2 </a:t>
            </a:r>
            <a:r>
              <a:rPr lang="en" sz="2200">
                <a:solidFill>
                  <a:srgbClr val="708C69"/>
                </a:solidFill>
                <a:latin typeface="Poppins"/>
                <a:ea typeface="Poppins"/>
                <a:cs typeface="Poppins"/>
                <a:sym typeface="Poppins"/>
              </a:rPr>
              <a:t>college/universities</a:t>
            </a:r>
            <a:endParaRPr sz="2200">
              <a:solidFill>
                <a:srgbClr val="708C69"/>
              </a:solidFill>
              <a:latin typeface="Poppins"/>
              <a:ea typeface="Poppins"/>
              <a:cs typeface="Poppins"/>
              <a:sym typeface="Poppins"/>
            </a:endParaRPr>
          </a:p>
        </p:txBody>
      </p:sp>
      <p:grpSp>
        <p:nvGrpSpPr>
          <p:cNvPr id="295" name="Google Shape;295;g2f56473fd68_0_35"/>
          <p:cNvGrpSpPr/>
          <p:nvPr/>
        </p:nvGrpSpPr>
        <p:grpSpPr>
          <a:xfrm>
            <a:off x="6273170" y="2251453"/>
            <a:ext cx="2367889" cy="2367889"/>
            <a:chOff x="4355025" y="2384600"/>
            <a:chExt cx="1157100" cy="1157100"/>
          </a:xfrm>
        </p:grpSpPr>
        <p:sp>
          <p:nvSpPr>
            <p:cNvPr id="296" name="Google Shape;296;g2f56473fd68_0_35"/>
            <p:cNvSpPr/>
            <p:nvPr/>
          </p:nvSpPr>
          <p:spPr>
            <a:xfrm>
              <a:off x="4355025" y="2384600"/>
              <a:ext cx="1157100" cy="1157100"/>
            </a:xfrm>
            <a:prstGeom prst="ellipse">
              <a:avLst/>
            </a:prstGeom>
            <a:solidFill>
              <a:srgbClr val="D1936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Poppins"/>
                <a:ea typeface="Poppins"/>
                <a:cs typeface="Poppins"/>
                <a:sym typeface="Poppins"/>
              </a:endParaRPr>
            </a:p>
          </p:txBody>
        </p:sp>
        <p:sp>
          <p:nvSpPr>
            <p:cNvPr id="297" name="Google Shape;297;g2f56473fd68_0_35"/>
            <p:cNvSpPr txBox="1"/>
            <p:nvPr/>
          </p:nvSpPr>
          <p:spPr>
            <a:xfrm>
              <a:off x="4355025" y="2617100"/>
              <a:ext cx="1157100" cy="69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solidFill>
                    <a:srgbClr val="FBF8CE"/>
                  </a:solidFill>
                  <a:latin typeface="Poppins"/>
                  <a:ea typeface="Poppins"/>
                  <a:cs typeface="Poppins"/>
                  <a:sym typeface="Poppins"/>
                </a:rPr>
                <a:t>680+</a:t>
              </a:r>
              <a:endParaRPr sz="4000" b="1">
                <a:solidFill>
                  <a:srgbClr val="FBF8CE"/>
                </a:solidFill>
                <a:latin typeface="Poppins"/>
                <a:ea typeface="Poppins"/>
                <a:cs typeface="Poppins"/>
                <a:sym typeface="Poppins"/>
              </a:endParaRPr>
            </a:p>
            <a:p>
              <a:pPr marL="0" lvl="0" indent="0" algn="ctr" rtl="0">
                <a:spcBef>
                  <a:spcPts val="0"/>
                </a:spcBef>
                <a:spcAft>
                  <a:spcPts val="0"/>
                </a:spcAft>
                <a:buNone/>
              </a:pPr>
              <a:r>
                <a:rPr lang="en" sz="2000">
                  <a:solidFill>
                    <a:srgbClr val="FBF8CE"/>
                  </a:solidFill>
                  <a:latin typeface="Poppins"/>
                  <a:ea typeface="Poppins"/>
                  <a:cs typeface="Poppins"/>
                  <a:sym typeface="Poppins"/>
                </a:rPr>
                <a:t>students engaged</a:t>
              </a:r>
              <a:endParaRPr sz="2000">
                <a:solidFill>
                  <a:srgbClr val="FBF8CE"/>
                </a:solidFill>
                <a:latin typeface="Poppins"/>
                <a:ea typeface="Poppins"/>
                <a:cs typeface="Poppins"/>
                <a:sym typeface="Poppin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936E"/>
        </a:solidFill>
        <a:effectLst/>
      </p:bgPr>
    </p:bg>
    <p:spTree>
      <p:nvGrpSpPr>
        <p:cNvPr id="1" name="Shape 301"/>
        <p:cNvGrpSpPr/>
        <p:nvPr/>
      </p:nvGrpSpPr>
      <p:grpSpPr>
        <a:xfrm>
          <a:off x="0" y="0"/>
          <a:ext cx="0" cy="0"/>
          <a:chOff x="0" y="0"/>
          <a:chExt cx="0" cy="0"/>
        </a:xfrm>
      </p:grpSpPr>
      <p:sp>
        <p:nvSpPr>
          <p:cNvPr id="302" name="Google Shape;302;g304aa029c93_0_44"/>
          <p:cNvSpPr txBox="1">
            <a:spLocks noGrp="1"/>
          </p:cNvSpPr>
          <p:nvPr>
            <p:ph type="sldNum" idx="12"/>
          </p:nvPr>
        </p:nvSpPr>
        <p:spPr>
          <a:xfrm>
            <a:off x="84983" y="4663217"/>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 b="1">
                <a:solidFill>
                  <a:srgbClr val="FBF8CE"/>
                </a:solidFill>
                <a:latin typeface="Poppins"/>
                <a:ea typeface="Poppins"/>
                <a:cs typeface="Poppins"/>
                <a:sym typeface="Poppins"/>
              </a:rPr>
              <a:t>9</a:t>
            </a:fld>
            <a:endParaRPr b="1">
              <a:solidFill>
                <a:srgbClr val="FBF8CE"/>
              </a:solidFill>
              <a:latin typeface="Poppins"/>
              <a:ea typeface="Poppins"/>
              <a:cs typeface="Poppins"/>
              <a:sym typeface="Poppins"/>
            </a:endParaRPr>
          </a:p>
        </p:txBody>
      </p:sp>
      <p:sp>
        <p:nvSpPr>
          <p:cNvPr id="303" name="Google Shape;303;g304aa029c93_0_44"/>
          <p:cNvSpPr txBox="1"/>
          <p:nvPr/>
        </p:nvSpPr>
        <p:spPr>
          <a:xfrm>
            <a:off x="488200" y="421575"/>
            <a:ext cx="75165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 sz="3200" dirty="0">
                <a:solidFill>
                  <a:srgbClr val="FBF8CE"/>
                </a:solidFill>
                <a:latin typeface="Poppins Black"/>
                <a:ea typeface="Poppins Black"/>
                <a:cs typeface="Poppins Black"/>
                <a:sym typeface="Poppins Black"/>
              </a:rPr>
              <a:t>CLICK ON THE PROGRAM TO LEARN HOW TO APPLY</a:t>
            </a:r>
            <a:r>
              <a:rPr lang="haw-US" sz="3200" dirty="0">
                <a:solidFill>
                  <a:srgbClr val="FBF8CE"/>
                </a:solidFill>
                <a:latin typeface="Poppins Black"/>
                <a:ea typeface="Poppins Black"/>
                <a:cs typeface="Poppins Black"/>
                <a:sym typeface="Poppins Black"/>
              </a:rPr>
              <a:t>.</a:t>
            </a:r>
            <a:endParaRPr sz="3200" b="0" i="0" u="none" strike="noStrike" cap="none" dirty="0">
              <a:solidFill>
                <a:srgbClr val="FBF8CE"/>
              </a:solidFill>
              <a:latin typeface="Poppins Black"/>
              <a:ea typeface="Poppins Black"/>
              <a:cs typeface="Poppins Black"/>
              <a:sym typeface="Poppins Black"/>
            </a:endParaRPr>
          </a:p>
        </p:txBody>
      </p:sp>
      <p:sp>
        <p:nvSpPr>
          <p:cNvPr id="304" name="Google Shape;304;g304aa029c93_0_44">
            <a:hlinkClick r:id="rId3" action="ppaction://hlinksldjump"/>
          </p:cNvPr>
          <p:cNvSpPr/>
          <p:nvPr/>
        </p:nvSpPr>
        <p:spPr>
          <a:xfrm>
            <a:off x="1383175" y="1734350"/>
            <a:ext cx="2887800" cy="2831700"/>
          </a:xfrm>
          <a:prstGeom prst="roundRect">
            <a:avLst>
              <a:gd name="adj" fmla="val 16667"/>
            </a:avLst>
          </a:prstGeom>
          <a:solidFill>
            <a:srgbClr val="708C69"/>
          </a:solid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endParaRPr sz="1800">
              <a:solidFill>
                <a:srgbClr val="FBF8CE"/>
              </a:solidFill>
              <a:latin typeface="Poppins Medium"/>
              <a:ea typeface="Poppins Medium"/>
              <a:cs typeface="Poppins Medium"/>
              <a:sym typeface="Poppins Medium"/>
            </a:endParaRPr>
          </a:p>
        </p:txBody>
      </p:sp>
      <p:sp>
        <p:nvSpPr>
          <p:cNvPr id="305" name="Google Shape;305;g304aa029c93_0_44"/>
          <p:cNvSpPr txBox="1"/>
          <p:nvPr/>
        </p:nvSpPr>
        <p:spPr>
          <a:xfrm>
            <a:off x="1230325" y="1952875"/>
            <a:ext cx="3193500" cy="24627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2400" b="1">
                <a:solidFill>
                  <a:srgbClr val="FBF8CE"/>
                </a:solidFill>
                <a:latin typeface="Poppins"/>
                <a:ea typeface="Poppins"/>
                <a:cs typeface="Poppins"/>
                <a:sym typeface="Poppins"/>
              </a:rPr>
              <a:t>TREE CAMPUS</a:t>
            </a:r>
            <a:r>
              <a:rPr lang="en" sz="3200" b="1">
                <a:solidFill>
                  <a:srgbClr val="FBF8CE"/>
                </a:solidFill>
                <a:latin typeface="Poppins"/>
                <a:ea typeface="Poppins"/>
                <a:cs typeface="Poppins"/>
                <a:sym typeface="Poppins"/>
              </a:rPr>
              <a:t> </a:t>
            </a:r>
            <a:r>
              <a:rPr lang="en" sz="4000" b="1">
                <a:solidFill>
                  <a:srgbClr val="FBF8CE"/>
                </a:solidFill>
                <a:latin typeface="Poppins"/>
                <a:ea typeface="Poppins"/>
                <a:cs typeface="Poppins"/>
                <a:sym typeface="Poppins"/>
              </a:rPr>
              <a:t>HIGHER ED</a:t>
            </a:r>
            <a:endParaRPr sz="4000" b="1">
              <a:solidFill>
                <a:srgbClr val="FBF8CE"/>
              </a:solidFill>
              <a:latin typeface="Poppins"/>
              <a:ea typeface="Poppins"/>
              <a:cs typeface="Poppins"/>
              <a:sym typeface="Poppins"/>
            </a:endParaRPr>
          </a:p>
          <a:p>
            <a:pPr marL="0" lvl="0" indent="0" algn="ctr" rtl="0">
              <a:lnSpc>
                <a:spcPct val="100000"/>
              </a:lnSpc>
              <a:spcBef>
                <a:spcPts val="0"/>
              </a:spcBef>
              <a:spcAft>
                <a:spcPts val="0"/>
              </a:spcAft>
              <a:buNone/>
            </a:pPr>
            <a:endParaRPr sz="2000">
              <a:solidFill>
                <a:srgbClr val="FBF8CE"/>
              </a:solidFill>
              <a:latin typeface="Poppins Medium"/>
              <a:ea typeface="Poppins Medium"/>
              <a:cs typeface="Poppins Medium"/>
              <a:sym typeface="Poppins Medium"/>
            </a:endParaRPr>
          </a:p>
          <a:p>
            <a:pPr marL="0" lvl="0" indent="0" algn="ctr" rtl="0">
              <a:lnSpc>
                <a:spcPct val="100000"/>
              </a:lnSpc>
              <a:spcBef>
                <a:spcPts val="0"/>
              </a:spcBef>
              <a:spcAft>
                <a:spcPts val="0"/>
              </a:spcAft>
              <a:buNone/>
            </a:pPr>
            <a:endParaRPr sz="2000">
              <a:solidFill>
                <a:srgbClr val="FBF8CE"/>
              </a:solidFill>
              <a:latin typeface="Poppins Medium"/>
              <a:ea typeface="Poppins Medium"/>
              <a:cs typeface="Poppins Medium"/>
              <a:sym typeface="Poppins Medium"/>
            </a:endParaRPr>
          </a:p>
          <a:p>
            <a:pPr marL="0" lvl="0" indent="0" algn="ctr" rtl="0">
              <a:lnSpc>
                <a:spcPct val="100000"/>
              </a:lnSpc>
              <a:spcBef>
                <a:spcPts val="0"/>
              </a:spcBef>
              <a:spcAft>
                <a:spcPts val="0"/>
              </a:spcAft>
              <a:buNone/>
            </a:pPr>
            <a:r>
              <a:rPr lang="en" sz="1800">
                <a:solidFill>
                  <a:srgbClr val="FBF8CE"/>
                </a:solidFill>
                <a:latin typeface="Poppins Medium"/>
                <a:ea typeface="Poppins Medium"/>
                <a:cs typeface="Poppins Medium"/>
                <a:sym typeface="Poppins Medium"/>
              </a:rPr>
              <a:t>For colleges &amp; </a:t>
            </a:r>
            <a:endParaRPr sz="1800">
              <a:solidFill>
                <a:srgbClr val="FBF8CE"/>
              </a:solidFill>
              <a:latin typeface="Poppins Medium"/>
              <a:ea typeface="Poppins Medium"/>
              <a:cs typeface="Poppins Medium"/>
              <a:sym typeface="Poppins Medium"/>
            </a:endParaRPr>
          </a:p>
          <a:p>
            <a:pPr marL="0" lvl="0" indent="0" algn="ctr" rtl="0">
              <a:lnSpc>
                <a:spcPct val="100000"/>
              </a:lnSpc>
              <a:spcBef>
                <a:spcPts val="0"/>
              </a:spcBef>
              <a:spcAft>
                <a:spcPts val="0"/>
              </a:spcAft>
              <a:buNone/>
            </a:pPr>
            <a:r>
              <a:rPr lang="en" sz="1800">
                <a:solidFill>
                  <a:srgbClr val="FBF8CE"/>
                </a:solidFill>
                <a:latin typeface="Poppins Medium"/>
                <a:ea typeface="Poppins Medium"/>
                <a:cs typeface="Poppins Medium"/>
                <a:sym typeface="Poppins Medium"/>
              </a:rPr>
              <a:t>universities</a:t>
            </a:r>
            <a:endParaRPr sz="1800">
              <a:solidFill>
                <a:srgbClr val="FBF8CE"/>
              </a:solidFill>
              <a:latin typeface="Poppins Medium"/>
              <a:ea typeface="Poppins Medium"/>
              <a:cs typeface="Poppins Medium"/>
              <a:sym typeface="Poppins Medium"/>
            </a:endParaRPr>
          </a:p>
        </p:txBody>
      </p:sp>
      <p:sp>
        <p:nvSpPr>
          <p:cNvPr id="306" name="Google Shape;306;g304aa029c93_0_44">
            <a:hlinkClick r:id="rId4" action="ppaction://hlinksldjump"/>
          </p:cNvPr>
          <p:cNvSpPr/>
          <p:nvPr/>
        </p:nvSpPr>
        <p:spPr>
          <a:xfrm>
            <a:off x="5025875" y="1768375"/>
            <a:ext cx="2887800" cy="2831700"/>
          </a:xfrm>
          <a:prstGeom prst="roundRect">
            <a:avLst>
              <a:gd name="adj" fmla="val 16667"/>
            </a:avLst>
          </a:prstGeom>
          <a:solidFill>
            <a:srgbClr val="708C69"/>
          </a:solidFill>
          <a:ln>
            <a:noFill/>
          </a:ln>
        </p:spPr>
        <p:txBody>
          <a:bodyPr spcFirstLastPara="1" wrap="square" lIns="91425" tIns="91425" rIns="91425" bIns="91425" anchor="ctr" anchorCtr="0">
            <a:noAutofit/>
          </a:bodyPr>
          <a:lstStyle/>
          <a:p>
            <a:pPr marL="0" lvl="0" indent="0" algn="l" rtl="0">
              <a:lnSpc>
                <a:spcPct val="115000"/>
              </a:lnSpc>
              <a:spcBef>
                <a:spcPts val="600"/>
              </a:spcBef>
              <a:spcAft>
                <a:spcPts val="0"/>
              </a:spcAft>
              <a:buNone/>
            </a:pPr>
            <a:endParaRPr sz="1800">
              <a:solidFill>
                <a:srgbClr val="FBF8CE"/>
              </a:solidFill>
              <a:latin typeface="Poppins Medium"/>
              <a:ea typeface="Poppins Medium"/>
              <a:cs typeface="Poppins Medium"/>
              <a:sym typeface="Poppins Medium"/>
            </a:endParaRPr>
          </a:p>
        </p:txBody>
      </p:sp>
      <p:sp>
        <p:nvSpPr>
          <p:cNvPr id="307" name="Google Shape;307;g304aa029c93_0_44"/>
          <p:cNvSpPr txBox="1"/>
          <p:nvPr/>
        </p:nvSpPr>
        <p:spPr>
          <a:xfrm>
            <a:off x="5169425" y="2055475"/>
            <a:ext cx="2600700" cy="2001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400" b="1">
                <a:solidFill>
                  <a:srgbClr val="FBF8CE"/>
                </a:solidFill>
                <a:latin typeface="Poppins"/>
                <a:ea typeface="Poppins"/>
                <a:cs typeface="Poppins"/>
                <a:sym typeface="Poppins"/>
              </a:rPr>
              <a:t>TREE CAMPUS</a:t>
            </a:r>
            <a:endParaRPr sz="3200" b="1">
              <a:solidFill>
                <a:srgbClr val="FBF8CE"/>
              </a:solidFill>
              <a:latin typeface="Poppins"/>
              <a:ea typeface="Poppins"/>
              <a:cs typeface="Poppins"/>
              <a:sym typeface="Poppins"/>
            </a:endParaRPr>
          </a:p>
          <a:p>
            <a:pPr marL="0" lvl="0" indent="0" algn="ctr" rtl="0">
              <a:lnSpc>
                <a:spcPct val="100000"/>
              </a:lnSpc>
              <a:spcBef>
                <a:spcPts val="0"/>
              </a:spcBef>
              <a:spcAft>
                <a:spcPts val="0"/>
              </a:spcAft>
              <a:buNone/>
            </a:pPr>
            <a:r>
              <a:rPr lang="en" sz="4000" b="1">
                <a:solidFill>
                  <a:srgbClr val="FBF8CE"/>
                </a:solidFill>
                <a:latin typeface="Poppins"/>
                <a:ea typeface="Poppins"/>
                <a:cs typeface="Poppins"/>
                <a:sym typeface="Poppins"/>
              </a:rPr>
              <a:t>K-12</a:t>
            </a:r>
            <a:endParaRPr sz="4000" b="1">
              <a:solidFill>
                <a:srgbClr val="FBF8CE"/>
              </a:solidFill>
              <a:latin typeface="Poppins"/>
              <a:ea typeface="Poppins"/>
              <a:cs typeface="Poppins"/>
              <a:sym typeface="Poppins"/>
            </a:endParaRPr>
          </a:p>
          <a:p>
            <a:pPr marL="0" lvl="0" indent="0" algn="ctr" rtl="0">
              <a:lnSpc>
                <a:spcPct val="100000"/>
              </a:lnSpc>
              <a:spcBef>
                <a:spcPts val="0"/>
              </a:spcBef>
              <a:spcAft>
                <a:spcPts val="0"/>
              </a:spcAft>
              <a:buNone/>
            </a:pPr>
            <a:endParaRPr sz="1800">
              <a:solidFill>
                <a:srgbClr val="FBF8CE"/>
              </a:solidFill>
              <a:latin typeface="Poppins Medium"/>
              <a:ea typeface="Poppins Medium"/>
              <a:cs typeface="Poppins Medium"/>
              <a:sym typeface="Poppins Medium"/>
            </a:endParaRPr>
          </a:p>
          <a:p>
            <a:pPr marL="0" lvl="0" indent="0" algn="ctr" rtl="0">
              <a:lnSpc>
                <a:spcPct val="100000"/>
              </a:lnSpc>
              <a:spcBef>
                <a:spcPts val="0"/>
              </a:spcBef>
              <a:spcAft>
                <a:spcPts val="0"/>
              </a:spcAft>
              <a:buNone/>
            </a:pPr>
            <a:endParaRPr sz="1800">
              <a:solidFill>
                <a:srgbClr val="FBF8CE"/>
              </a:solidFill>
              <a:latin typeface="Poppins Medium"/>
              <a:ea typeface="Poppins Medium"/>
              <a:cs typeface="Poppins Medium"/>
              <a:sym typeface="Poppins Medium"/>
            </a:endParaRPr>
          </a:p>
          <a:p>
            <a:pPr marL="0" lvl="0" indent="0" algn="ctr" rtl="0">
              <a:lnSpc>
                <a:spcPct val="100000"/>
              </a:lnSpc>
              <a:spcBef>
                <a:spcPts val="0"/>
              </a:spcBef>
              <a:spcAft>
                <a:spcPts val="0"/>
              </a:spcAft>
              <a:buNone/>
            </a:pPr>
            <a:r>
              <a:rPr lang="en" sz="1800">
                <a:solidFill>
                  <a:srgbClr val="FBF8CE"/>
                </a:solidFill>
                <a:latin typeface="Poppins Medium"/>
                <a:ea typeface="Poppins Medium"/>
                <a:cs typeface="Poppins Medium"/>
                <a:sym typeface="Poppins Medium"/>
              </a:rPr>
              <a:t>For K-12 schools</a:t>
            </a:r>
            <a:endParaRPr sz="1800">
              <a:solidFill>
                <a:srgbClr val="FBF8CE"/>
              </a:solidFill>
              <a:latin typeface="Poppins Medium"/>
              <a:ea typeface="Poppins Medium"/>
              <a:cs typeface="Poppins Medium"/>
              <a:sym typeface="Poppins Medium"/>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2859</Words>
  <Application>Microsoft Office PowerPoint</Application>
  <PresentationFormat>On-screen Show (16:9)</PresentationFormat>
  <Paragraphs>350</Paragraphs>
  <Slides>25</Slides>
  <Notes>25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Arial</vt:lpstr>
      <vt:lpstr>Poppins ExtraBold</vt:lpstr>
      <vt:lpstr>Pontano Sans</vt:lpstr>
      <vt:lpstr>Poppins Medium</vt:lpstr>
      <vt:lpstr>Poppins SemiBold</vt:lpstr>
      <vt:lpstr>Poppins</vt:lpstr>
      <vt:lpstr>Poppins Light</vt:lpstr>
      <vt:lpstr>Poppins Black</vt:lpstr>
      <vt:lpstr>Dosis ExtraLight</vt:lpstr>
      <vt:lpstr>Dosis</vt:lpstr>
      <vt:lpstr>Simple Light</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Haraga, Skye</cp:lastModifiedBy>
  <cp:revision>2</cp:revision>
  <dcterms:modified xsi:type="dcterms:W3CDTF">2024-09-30T23:54:02Z</dcterms:modified>
</cp:coreProperties>
</file>