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8"/>
  </p:notesMasterIdLst>
  <p:sldIdLst>
    <p:sldId id="362" r:id="rId5"/>
    <p:sldId id="274" r:id="rId6"/>
    <p:sldId id="355" r:id="rId7"/>
    <p:sldId id="317" r:id="rId8"/>
    <p:sldId id="339" r:id="rId9"/>
    <p:sldId id="341" r:id="rId10"/>
    <p:sldId id="340" r:id="rId11"/>
    <p:sldId id="302" r:id="rId12"/>
    <p:sldId id="336" r:id="rId13"/>
    <p:sldId id="360" r:id="rId14"/>
    <p:sldId id="334" r:id="rId15"/>
    <p:sldId id="347" r:id="rId16"/>
    <p:sldId id="348" r:id="rId17"/>
    <p:sldId id="346" r:id="rId18"/>
    <p:sldId id="356" r:id="rId19"/>
    <p:sldId id="357" r:id="rId20"/>
    <p:sldId id="260" r:id="rId21"/>
    <p:sldId id="337" r:id="rId22"/>
    <p:sldId id="278" r:id="rId23"/>
    <p:sldId id="273" r:id="rId24"/>
    <p:sldId id="353" r:id="rId25"/>
    <p:sldId id="359" r:id="rId26"/>
    <p:sldId id="279" r:id="rId2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suda, Edwin Y" initials="MY" lastIdx="2" clrIdx="0">
    <p:extLst>
      <p:ext uri="{19B8F6BF-5375-455C-9EA6-DF929625EA0E}">
        <p15:presenceInfo xmlns:p15="http://schemas.microsoft.com/office/powerpoint/2012/main" userId="S::edwin.y.matsuda@hawaii.gov::bf6c4f1a-2b30-45de-b86e-23c5f12ddb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43"/>
    <p:restoredTop sz="93199"/>
  </p:normalViewPr>
  <p:slideViewPr>
    <p:cSldViewPr snapToGrid="0">
      <p:cViewPr varScale="1">
        <p:scale>
          <a:sx n="90" d="100"/>
          <a:sy n="90" d="100"/>
        </p:scale>
        <p:origin x="232" y="4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matsey\Desktop\DS%20Update\2020%20BLNR%20Updat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9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6892691298203108"/>
          <c:w val="1"/>
          <c:h val="0.73812434383202097"/>
        </c:manualLayout>
      </c:layout>
      <c:pie3DChart>
        <c:varyColors val="1"/>
        <c:ser>
          <c:idx val="0"/>
          <c:order val="0"/>
          <c:explosion val="13"/>
          <c:dPt>
            <c:idx val="0"/>
            <c:bubble3D val="0"/>
            <c:explosion val="12"/>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433-4927-BE8E-266A912BF628}"/>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433-4927-BE8E-266A912BF628}"/>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433-4927-BE8E-266A912BF628}"/>
              </c:ext>
            </c:extLst>
          </c:dPt>
          <c:dLbls>
            <c:dLbl>
              <c:idx val="0"/>
              <c:layout>
                <c:manualLayout>
                  <c:x val="4.549209526981024E-2"/>
                  <c:y val="-0.1858974358974359"/>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466A6962-E642-4002-9EF8-0CAA29CE5FEC}" type="CATEGORYNAME">
                      <a:rPr lang="en-US" sz="2000" smtClean="0">
                        <a:solidFill>
                          <a:schemeClr val="tx1"/>
                        </a:solidFill>
                      </a:rPr>
                      <a:pPr>
                        <a:defRPr/>
                      </a:pPr>
                      <a:t>[CATEGORY NAME]</a:t>
                    </a:fld>
                    <a:endParaRPr lang="en-US" sz="2000">
                      <a:solidFill>
                        <a:schemeClr val="tx1"/>
                      </a:solidFill>
                    </a:endParaRPr>
                  </a:p>
                  <a:p>
                    <a:pPr>
                      <a:defRPr/>
                    </a:pPr>
                    <a:r>
                      <a:rPr lang="en-US" sz="2000">
                        <a:solidFill>
                          <a:schemeClr val="tx1"/>
                        </a:solidFill>
                      </a:rPr>
                      <a:t>(94%)</a:t>
                    </a: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7809781464844654"/>
                      <c:h val="0.21714552968113029"/>
                    </c:manualLayout>
                  </c15:layout>
                  <c15:dlblFieldTable/>
                  <c15:showDataLabelsRange val="0"/>
                </c:ext>
                <c:ext xmlns:c16="http://schemas.microsoft.com/office/drawing/2014/chart" uri="{C3380CC4-5D6E-409C-BE32-E72D297353CC}">
                  <c16:uniqueId val="{00000001-9433-4927-BE8E-266A912BF628}"/>
                </c:ext>
              </c:extLst>
            </c:dLbl>
            <c:dLbl>
              <c:idx val="1"/>
              <c:layout>
                <c:manualLayout>
                  <c:x val="-2.1961639405171401E-2"/>
                  <c:y val="-1.6025641025641055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63F00E5F-B728-4284-806B-EE50FF1FCEFF}" type="CATEGORYNAME">
                      <a:rPr lang="en-US" sz="2000" smtClean="0">
                        <a:solidFill>
                          <a:schemeClr val="tx1"/>
                        </a:solidFill>
                      </a:rPr>
                      <a:pPr>
                        <a:defRPr>
                          <a:solidFill>
                            <a:schemeClr val="accent1"/>
                          </a:solidFill>
                        </a:defRPr>
                      </a:pPr>
                      <a:t>[CATEGORY NAME]</a:t>
                    </a:fld>
                    <a:endParaRPr lang="en-US" sz="2000">
                      <a:solidFill>
                        <a:schemeClr val="tx1"/>
                      </a:solidFill>
                    </a:endParaRPr>
                  </a:p>
                  <a:p>
                    <a:pPr>
                      <a:defRPr>
                        <a:solidFill>
                          <a:schemeClr val="accent1"/>
                        </a:solidFill>
                      </a:defRPr>
                    </a:pPr>
                    <a:r>
                      <a:rPr lang="en-US" sz="2000">
                        <a:solidFill>
                          <a:schemeClr val="tx1"/>
                        </a:solidFill>
                      </a:rPr>
                      <a:t>(2%)</a:t>
                    </a: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0197648722094405"/>
                      <c:h val="0.20267640823743185"/>
                    </c:manualLayout>
                  </c15:layout>
                  <c15:dlblFieldTable/>
                  <c15:showDataLabelsRange val="0"/>
                </c:ext>
                <c:ext xmlns:c16="http://schemas.microsoft.com/office/drawing/2014/chart" uri="{C3380CC4-5D6E-409C-BE32-E72D297353CC}">
                  <c16:uniqueId val="{00000003-9433-4927-BE8E-266A912BF628}"/>
                </c:ext>
              </c:extLst>
            </c:dLbl>
            <c:dLbl>
              <c:idx val="2"/>
              <c:layout>
                <c:manualLayout>
                  <c:x val="-3.3120666331353403E-2"/>
                  <c:y val="0.1522437159297396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1858A371-E738-46C3-A91A-92E83D0E89C2}" type="CATEGORYNAME">
                      <a:rPr lang="en-US" sz="2000" smtClean="0">
                        <a:solidFill>
                          <a:schemeClr val="tx1"/>
                        </a:solidFill>
                      </a:rPr>
                      <a:pPr>
                        <a:defRPr>
                          <a:solidFill>
                            <a:schemeClr val="accent1"/>
                          </a:solidFill>
                        </a:defRPr>
                      </a:pPr>
                      <a:t>[CATEGORY NAME]</a:t>
                    </a:fld>
                    <a:endParaRPr lang="en-US" sz="2000">
                      <a:solidFill>
                        <a:schemeClr val="tx1"/>
                      </a:solidFill>
                    </a:endParaRPr>
                  </a:p>
                  <a:p>
                    <a:pPr>
                      <a:defRPr>
                        <a:solidFill>
                          <a:schemeClr val="accent1"/>
                        </a:solidFill>
                      </a:defRPr>
                    </a:pPr>
                    <a:r>
                      <a:rPr lang="en-US" sz="2000">
                        <a:solidFill>
                          <a:schemeClr val="tx1"/>
                        </a:solidFill>
                      </a:rPr>
                      <a:t>(4%)</a:t>
                    </a: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5891309365679657"/>
                      <c:h val="0.20588153644256005"/>
                    </c:manualLayout>
                  </c15:layout>
                  <c15:dlblFieldTable/>
                  <c15:showDataLabelsRange val="0"/>
                </c:ext>
                <c:ext xmlns:c16="http://schemas.microsoft.com/office/drawing/2014/chart" uri="{C3380CC4-5D6E-409C-BE32-E72D297353CC}">
                  <c16:uniqueId val="{00000005-9433-4927-BE8E-266A912BF628}"/>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Sheet1!$G$33:$G$35</c:f>
              <c:strCache>
                <c:ptCount val="3"/>
                <c:pt idx="0">
                  <c:v>High</c:v>
                </c:pt>
                <c:pt idx="1">
                  <c:v>Significant</c:v>
                </c:pt>
                <c:pt idx="2">
                  <c:v>Low</c:v>
                </c:pt>
              </c:strCache>
            </c:strRef>
          </c:cat>
          <c:val>
            <c:numRef>
              <c:f>Sheet1!$H$33:$H$35</c:f>
              <c:numCache>
                <c:formatCode>General</c:formatCode>
                <c:ptCount val="3"/>
                <c:pt idx="0">
                  <c:v>123</c:v>
                </c:pt>
                <c:pt idx="1">
                  <c:v>3</c:v>
                </c:pt>
                <c:pt idx="2">
                  <c:v>5</c:v>
                </c:pt>
              </c:numCache>
            </c:numRef>
          </c:val>
          <c:extLst>
            <c:ext xmlns:c16="http://schemas.microsoft.com/office/drawing/2014/chart" uri="{C3380CC4-5D6E-409C-BE32-E72D297353CC}">
              <c16:uniqueId val="{00000006-9433-4927-BE8E-266A912BF62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1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39"/>
          <c:dPt>
            <c:idx val="0"/>
            <c:bubble3D val="0"/>
            <c:explosion val="3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3378-4CF1-BB33-07473CC78183}"/>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3-3378-4CF1-BB33-07473CC78183}"/>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5-3378-4CF1-BB33-07473CC78183}"/>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7-3378-4CF1-BB33-07473CC78183}"/>
              </c:ext>
            </c:extLst>
          </c:dPt>
          <c:cat>
            <c:strRef>
              <c:f>Sheet1!$G$75:$G$78</c:f>
              <c:strCache>
                <c:ptCount val="4"/>
                <c:pt idx="0">
                  <c:v>Satisfactory</c:v>
                </c:pt>
                <c:pt idx="1">
                  <c:v>Fair</c:v>
                </c:pt>
                <c:pt idx="2">
                  <c:v>Poor</c:v>
                </c:pt>
                <c:pt idx="3">
                  <c:v>Unsatisfactory</c:v>
                </c:pt>
              </c:strCache>
            </c:strRef>
          </c:cat>
          <c:val>
            <c:numRef>
              <c:f>Sheet1!$H$75:$H$78</c:f>
              <c:numCache>
                <c:formatCode>General</c:formatCode>
                <c:ptCount val="4"/>
                <c:pt idx="0">
                  <c:v>3</c:v>
                </c:pt>
                <c:pt idx="1">
                  <c:v>80</c:v>
                </c:pt>
                <c:pt idx="2">
                  <c:v>41</c:v>
                </c:pt>
                <c:pt idx="3">
                  <c:v>7</c:v>
                </c:pt>
              </c:numCache>
            </c:numRef>
          </c:val>
          <c:extLst>
            <c:ext xmlns:c16="http://schemas.microsoft.com/office/drawing/2014/chart" uri="{C3380CC4-5D6E-409C-BE32-E72D297353CC}">
              <c16:uniqueId val="{00000008-3378-4CF1-BB33-07473CC78183}"/>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1"/>
          <c:h val="1"/>
        </c:manualLayout>
      </c:layout>
      <c:pie3DChart>
        <c:varyColors val="1"/>
        <c:ser>
          <c:idx val="0"/>
          <c:order val="0"/>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noFill/>
              </a:ln>
              <a:effectLst/>
              <a:sp3d/>
            </c:spPr>
            <c:extLst>
              <c:ext xmlns:c16="http://schemas.microsoft.com/office/drawing/2014/chart" uri="{C3380CC4-5D6E-409C-BE32-E72D297353CC}">
                <c16:uniqueId val="{00000001-06A8-4E33-99E0-3A513C5CA00C}"/>
              </c:ext>
            </c:extLst>
          </c:dPt>
          <c:dPt>
            <c:idx val="1"/>
            <c:bubble3D val="0"/>
            <c:explosion val="51"/>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03-06A8-4E33-99E0-3A513C5CA00C}"/>
              </c:ext>
            </c:extLst>
          </c:dPt>
          <c:dPt>
            <c:idx val="2"/>
            <c:bubble3D val="0"/>
            <c:explosion val="4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a:noFill/>
              </a:ln>
              <a:effectLst/>
              <a:sp3d/>
            </c:spPr>
            <c:extLst>
              <c:ext xmlns:c16="http://schemas.microsoft.com/office/drawing/2014/chart" uri="{C3380CC4-5D6E-409C-BE32-E72D297353CC}">
                <c16:uniqueId val="{00000005-06A8-4E33-99E0-3A513C5CA00C}"/>
              </c:ext>
            </c:extLst>
          </c:dPt>
          <c:dPt>
            <c:idx val="3"/>
            <c:bubble3D val="0"/>
            <c:explosion val="45"/>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07-06A8-4E33-99E0-3A513C5CA00C}"/>
              </c:ext>
            </c:extLst>
          </c:dPt>
          <c:dLbls>
            <c:dLbl>
              <c:idx val="0"/>
              <c:layout>
                <c:manualLayout>
                  <c:x val="0.19983566419869159"/>
                  <c:y val="2.4019247594050743E-2"/>
                </c:manualLayout>
              </c:layout>
              <c:tx>
                <c:rich>
                  <a:bodyPr/>
                  <a:lstStyle/>
                  <a:p>
                    <a:fld id="{6EA166A7-79BC-40B2-9A51-E577607923E0}" type="CATEGORYNAME">
                      <a:rPr lang="en-US" sz="1400">
                        <a:latin typeface="+mj-lt"/>
                      </a:rPr>
                      <a:pPr/>
                      <a:t>[CATEGORY NAME]</a:t>
                    </a:fld>
                    <a:endParaRPr lang="en-US" sz="1400" dirty="0">
                      <a:latin typeface="+mj-lt"/>
                    </a:endParaRPr>
                  </a:p>
                  <a:p>
                    <a:r>
                      <a:rPr lang="en-US" sz="1400" dirty="0">
                        <a:latin typeface="+mj-lt"/>
                      </a:rPr>
                      <a:t>68%</a:t>
                    </a:r>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6A8-4E33-99E0-3A513C5CA00C}"/>
                </c:ext>
              </c:extLst>
            </c:dLbl>
            <c:dLbl>
              <c:idx val="1"/>
              <c:layout>
                <c:manualLayout>
                  <c:x val="7.7193931892902941E-3"/>
                  <c:y val="-1.1002686055736033E-2"/>
                </c:manualLayout>
              </c:layout>
              <c:tx>
                <c:rich>
                  <a:bodyPr/>
                  <a:lstStyle/>
                  <a:p>
                    <a:fld id="{C18E0A44-98B1-448A-9AE3-C758172A8674}" type="CATEGORYNAME">
                      <a:rPr lang="en-US" sz="1400" smtClean="0">
                        <a:latin typeface="+mj-lt"/>
                      </a:rPr>
                      <a:pPr/>
                      <a:t>[CATEGORY NAME]</a:t>
                    </a:fld>
                    <a:r>
                      <a:rPr lang="en-US" sz="1400" dirty="0">
                        <a:latin typeface="+mj-lt"/>
                      </a:rPr>
                      <a:t>  2%</a:t>
                    </a:r>
                  </a:p>
                </c:rich>
              </c:tx>
              <c:dLblPos val="bestFit"/>
              <c:showLegendKey val="0"/>
              <c:showVal val="0"/>
              <c:showCatName val="1"/>
              <c:showSerName val="0"/>
              <c:showPercent val="0"/>
              <c:showBubbleSize val="0"/>
              <c:extLst>
                <c:ext xmlns:c15="http://schemas.microsoft.com/office/drawing/2012/chart" uri="{CE6537A1-D6FC-4f65-9D91-7224C49458BB}">
                  <c15:layout>
                    <c:manualLayout>
                      <c:w val="0.16005522924520033"/>
                      <c:h val="9.6199932433859076E-2"/>
                    </c:manualLayout>
                  </c15:layout>
                  <c15:dlblFieldTable/>
                  <c15:showDataLabelsRange val="0"/>
                </c:ext>
                <c:ext xmlns:c16="http://schemas.microsoft.com/office/drawing/2014/chart" uri="{C3380CC4-5D6E-409C-BE32-E72D297353CC}">
                  <c16:uniqueId val="{00000003-06A8-4E33-99E0-3A513C5CA00C}"/>
                </c:ext>
              </c:extLst>
            </c:dLbl>
            <c:dLbl>
              <c:idx val="2"/>
              <c:layout>
                <c:manualLayout>
                  <c:x val="-6.9748234438171339E-2"/>
                  <c:y val="3.4744530611382865E-3"/>
                </c:manualLayout>
              </c:layout>
              <c:tx>
                <c:rich>
                  <a:bodyPr/>
                  <a:lstStyle/>
                  <a:p>
                    <a:fld id="{1BB2671B-F31A-4863-91E1-A1812DD3FB78}" type="CATEGORYNAME">
                      <a:rPr lang="en-US" sz="1400" smtClean="0">
                        <a:latin typeface="+mj-lt"/>
                      </a:rPr>
                      <a:pPr/>
                      <a:t>[CATEGORY NAME]</a:t>
                    </a:fld>
                    <a:endParaRPr lang="en-US" sz="1400" dirty="0">
                      <a:latin typeface="+mj-lt"/>
                    </a:endParaRPr>
                  </a:p>
                  <a:p>
                    <a:r>
                      <a:rPr lang="en-US" sz="1400" dirty="0">
                        <a:latin typeface="+mj-lt"/>
                      </a:rPr>
                      <a:t>14%</a:t>
                    </a:r>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6A8-4E33-99E0-3A513C5CA00C}"/>
                </c:ext>
              </c:extLst>
            </c:dLbl>
            <c:dLbl>
              <c:idx val="3"/>
              <c:tx>
                <c:rich>
                  <a:bodyPr/>
                  <a:lstStyle/>
                  <a:p>
                    <a:fld id="{1FAA569B-AD7B-4C52-8DD2-9859245E1A93}" type="CATEGORYNAME">
                      <a:rPr lang="en-US" smtClean="0"/>
                      <a:pPr/>
                      <a:t>[CATEGORY NAME]</a:t>
                    </a:fld>
                    <a:endParaRPr lang="en-US" dirty="0"/>
                  </a:p>
                  <a:p>
                    <a:r>
                      <a:rPr lang="en-US" dirty="0"/>
                      <a:t>16%</a:t>
                    </a:r>
                  </a:p>
                </c:rich>
              </c:tx>
              <c:dLblPos val="inEnd"/>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6A8-4E33-99E0-3A513C5CA00C}"/>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Sheet1!$G$48:$G$51</c:f>
              <c:strCache>
                <c:ptCount val="4"/>
                <c:pt idx="0">
                  <c:v>Private</c:v>
                </c:pt>
                <c:pt idx="1">
                  <c:v>Federal</c:v>
                </c:pt>
                <c:pt idx="2">
                  <c:v>State</c:v>
                </c:pt>
                <c:pt idx="3">
                  <c:v>County</c:v>
                </c:pt>
              </c:strCache>
            </c:strRef>
          </c:cat>
          <c:val>
            <c:numRef>
              <c:f>Sheet1!$H$48:$H$51</c:f>
              <c:numCache>
                <c:formatCode>General</c:formatCode>
                <c:ptCount val="4"/>
                <c:pt idx="0">
                  <c:v>96</c:v>
                </c:pt>
                <c:pt idx="1">
                  <c:v>2</c:v>
                </c:pt>
                <c:pt idx="2">
                  <c:v>16</c:v>
                </c:pt>
                <c:pt idx="3">
                  <c:v>19</c:v>
                </c:pt>
              </c:numCache>
            </c:numRef>
          </c:val>
          <c:extLst>
            <c:ext xmlns:c16="http://schemas.microsoft.com/office/drawing/2014/chart" uri="{C3380CC4-5D6E-409C-BE32-E72D297353CC}">
              <c16:uniqueId val="{00000008-06A8-4E33-99E0-3A513C5CA00C}"/>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773734-F5F2-4E84-977A-662FAE4047CC}"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EC3FC288-7A34-4AAE-A5D7-ECCC6170AA64}">
      <dgm:prSet phldrT="[Text]"/>
      <dgm:spPr/>
      <dgm:t>
        <a:bodyPr/>
        <a:lstStyle/>
        <a:p>
          <a:pPr rtl="0"/>
          <a:r>
            <a:rPr lang="en-US" dirty="0">
              <a:latin typeface="Calibri Light" panose="020F0302020204030204"/>
            </a:rPr>
            <a:t>Owner/Operator Mitigation Options</a:t>
          </a:r>
          <a:endParaRPr lang="en-US" dirty="0"/>
        </a:p>
      </dgm:t>
    </dgm:pt>
    <dgm:pt modelId="{4477CA3C-6F0F-4A85-8EE0-E394A19EC5C7}" type="parTrans" cxnId="{16E1C448-B076-47B4-AB94-F08A74C72309}">
      <dgm:prSet/>
      <dgm:spPr/>
      <dgm:t>
        <a:bodyPr/>
        <a:lstStyle/>
        <a:p>
          <a:endParaRPr lang="en-US"/>
        </a:p>
      </dgm:t>
    </dgm:pt>
    <dgm:pt modelId="{32813234-36D0-4C58-84A3-5A4AFFEA4D43}" type="sibTrans" cxnId="{16E1C448-B076-47B4-AB94-F08A74C72309}">
      <dgm:prSet/>
      <dgm:spPr/>
      <dgm:t>
        <a:bodyPr/>
        <a:lstStyle/>
        <a:p>
          <a:endParaRPr lang="en-US"/>
        </a:p>
      </dgm:t>
    </dgm:pt>
    <dgm:pt modelId="{0EA9CF9A-8AC1-45AC-ACBA-9EA4F5125269}">
      <dgm:prSet phldrT="[Text]"/>
      <dgm:spPr/>
      <dgm:t>
        <a:bodyPr/>
        <a:lstStyle/>
        <a:p>
          <a:endParaRPr lang="en-US"/>
        </a:p>
      </dgm:t>
    </dgm:pt>
    <dgm:pt modelId="{F6D78DD1-AA2E-4037-8E73-5F621CA52DDD}" type="parTrans" cxnId="{6DE9C507-2DEE-4144-A925-78F93AAACB66}">
      <dgm:prSet/>
      <dgm:spPr/>
      <dgm:t>
        <a:bodyPr/>
        <a:lstStyle/>
        <a:p>
          <a:endParaRPr lang="en-US"/>
        </a:p>
      </dgm:t>
    </dgm:pt>
    <dgm:pt modelId="{40612D93-416B-4AAB-B6DD-840436088674}" type="sibTrans" cxnId="{6DE9C507-2DEE-4144-A925-78F93AAACB66}">
      <dgm:prSet/>
      <dgm:spPr/>
      <dgm:t>
        <a:bodyPr/>
        <a:lstStyle/>
        <a:p>
          <a:endParaRPr lang="en-US"/>
        </a:p>
      </dgm:t>
    </dgm:pt>
    <dgm:pt modelId="{F01CBAF6-7ED8-4176-895E-4420CD41637D}">
      <dgm:prSet phldrT="[Text]"/>
      <dgm:spPr/>
      <dgm:t>
        <a:bodyPr/>
        <a:lstStyle/>
        <a:p>
          <a:r>
            <a:rPr lang="en-US" dirty="0"/>
            <a:t>Dam Safety Permit Application</a:t>
          </a:r>
        </a:p>
      </dgm:t>
    </dgm:pt>
    <dgm:pt modelId="{6B5CBEE3-D0E7-4CAB-852A-F083F961589B}" type="parTrans" cxnId="{EF7C24EC-23A2-47D3-AAC7-CE249F35286A}">
      <dgm:prSet/>
      <dgm:spPr/>
      <dgm:t>
        <a:bodyPr/>
        <a:lstStyle/>
        <a:p>
          <a:endParaRPr lang="en-US"/>
        </a:p>
      </dgm:t>
    </dgm:pt>
    <dgm:pt modelId="{7E7DC8E9-FC32-488E-9A47-8AA8D24BCA8E}" type="sibTrans" cxnId="{EF7C24EC-23A2-47D3-AAC7-CE249F35286A}">
      <dgm:prSet/>
      <dgm:spPr/>
      <dgm:t>
        <a:bodyPr/>
        <a:lstStyle/>
        <a:p>
          <a:endParaRPr lang="en-US"/>
        </a:p>
      </dgm:t>
    </dgm:pt>
    <dgm:pt modelId="{B507B482-3DE5-42CD-86C1-8CFE0FDC056C}">
      <dgm:prSet phldrT="[Text]"/>
      <dgm:spPr/>
      <dgm:t>
        <a:bodyPr/>
        <a:lstStyle/>
        <a:p>
          <a:r>
            <a:rPr lang="en-US"/>
            <a:t>Initiate Construction</a:t>
          </a:r>
        </a:p>
      </dgm:t>
    </dgm:pt>
    <dgm:pt modelId="{87D752DA-AE02-404A-9471-6999511EB003}" type="parTrans" cxnId="{C38F06F7-73AC-4EF6-8604-EDDB7601064C}">
      <dgm:prSet/>
      <dgm:spPr/>
      <dgm:t>
        <a:bodyPr/>
        <a:lstStyle/>
        <a:p>
          <a:endParaRPr lang="en-US"/>
        </a:p>
      </dgm:t>
    </dgm:pt>
    <dgm:pt modelId="{ECF69922-F4B6-438F-BB92-02FA3038019D}" type="sibTrans" cxnId="{C38F06F7-73AC-4EF6-8604-EDDB7601064C}">
      <dgm:prSet/>
      <dgm:spPr/>
      <dgm:t>
        <a:bodyPr/>
        <a:lstStyle/>
        <a:p>
          <a:endParaRPr lang="en-US"/>
        </a:p>
      </dgm:t>
    </dgm:pt>
    <dgm:pt modelId="{E53A7D7C-D58E-4E49-B6BB-1ABD7ABEE3AA}">
      <dgm:prSet phldrT="[Text]"/>
      <dgm:spPr/>
      <dgm:t>
        <a:bodyPr/>
        <a:lstStyle/>
        <a:p>
          <a:pPr rtl="0"/>
          <a:r>
            <a:rPr lang="en-US">
              <a:latin typeface="Calibri Light" panose="020F0302020204030204"/>
            </a:rPr>
            <a:t>  </a:t>
          </a:r>
          <a:endParaRPr lang="en-US"/>
        </a:p>
      </dgm:t>
    </dgm:pt>
    <dgm:pt modelId="{F3EF4BBF-421F-4776-9C3F-38D18EE93162}" type="parTrans" cxnId="{9F0073EE-6D8A-4FA4-92DA-4D747FA0693A}">
      <dgm:prSet/>
      <dgm:spPr/>
      <dgm:t>
        <a:bodyPr/>
        <a:lstStyle/>
        <a:p>
          <a:endParaRPr lang="en-US"/>
        </a:p>
      </dgm:t>
    </dgm:pt>
    <dgm:pt modelId="{5663598A-8D1C-4215-85EF-E3FD4C72CBF9}" type="sibTrans" cxnId="{9F0073EE-6D8A-4FA4-92DA-4D747FA0693A}">
      <dgm:prSet/>
      <dgm:spPr/>
      <dgm:t>
        <a:bodyPr/>
        <a:lstStyle/>
        <a:p>
          <a:endParaRPr lang="en-US"/>
        </a:p>
      </dgm:t>
    </dgm:pt>
    <dgm:pt modelId="{E1B2B1A2-EB89-4D56-8A32-5D31EBD6102E}">
      <dgm:prSet phldr="0"/>
      <dgm:spPr/>
      <dgm:t>
        <a:bodyPr/>
        <a:lstStyle/>
        <a:p>
          <a:pPr rtl="0"/>
          <a:r>
            <a:rPr lang="en-US">
              <a:latin typeface="Calibri Light" panose="020F0302020204030204"/>
            </a:rPr>
            <a:t>  </a:t>
          </a:r>
        </a:p>
      </dgm:t>
    </dgm:pt>
    <dgm:pt modelId="{F5E40898-E41C-45AC-B109-66E20469567A}" type="parTrans" cxnId="{D2AACB44-44A9-429E-AF76-C016C1774E63}">
      <dgm:prSet/>
      <dgm:spPr/>
      <dgm:t>
        <a:bodyPr/>
        <a:lstStyle/>
        <a:p>
          <a:endParaRPr lang="en-US"/>
        </a:p>
      </dgm:t>
    </dgm:pt>
    <dgm:pt modelId="{C8EC4D82-8CAF-49D1-AA63-24D54181FF4C}" type="sibTrans" cxnId="{D2AACB44-44A9-429E-AF76-C016C1774E63}">
      <dgm:prSet/>
      <dgm:spPr/>
      <dgm:t>
        <a:bodyPr/>
        <a:lstStyle/>
        <a:p>
          <a:endParaRPr lang="en-US"/>
        </a:p>
      </dgm:t>
    </dgm:pt>
    <dgm:pt modelId="{FD547C16-3F78-4293-87D9-CDAF3B2DC623}" type="pres">
      <dgm:prSet presAssocID="{62773734-F5F2-4E84-977A-662FAE4047CC}" presName="Name0" presStyleCnt="0">
        <dgm:presLayoutVars>
          <dgm:chMax val="5"/>
          <dgm:chPref val="5"/>
          <dgm:dir/>
          <dgm:animLvl val="lvl"/>
        </dgm:presLayoutVars>
      </dgm:prSet>
      <dgm:spPr/>
    </dgm:pt>
    <dgm:pt modelId="{E9D57ED1-BC5B-4402-9A2F-535A36911F76}" type="pres">
      <dgm:prSet presAssocID="{EC3FC288-7A34-4AAE-A5D7-ECCC6170AA64}" presName="parentText1" presStyleLbl="node1" presStyleIdx="0" presStyleCnt="3">
        <dgm:presLayoutVars>
          <dgm:chMax/>
          <dgm:chPref val="3"/>
          <dgm:bulletEnabled val="1"/>
        </dgm:presLayoutVars>
      </dgm:prSet>
      <dgm:spPr/>
    </dgm:pt>
    <dgm:pt modelId="{31F25342-15E6-48B9-81D3-8EEF59B3D383}" type="pres">
      <dgm:prSet presAssocID="{EC3FC288-7A34-4AAE-A5D7-ECCC6170AA64}" presName="childText1" presStyleLbl="solidAlignAcc1" presStyleIdx="0" presStyleCnt="3" custScaleY="89644" custLinFactNeighborX="-397" custLinFactNeighborY="-5736">
        <dgm:presLayoutVars>
          <dgm:chMax val="0"/>
          <dgm:chPref val="0"/>
          <dgm:bulletEnabled val="1"/>
        </dgm:presLayoutVars>
      </dgm:prSet>
      <dgm:spPr/>
    </dgm:pt>
    <dgm:pt modelId="{00F8CADC-0FDF-48DA-8510-B35C08797443}" type="pres">
      <dgm:prSet presAssocID="{F01CBAF6-7ED8-4176-895E-4420CD41637D}" presName="parentText2" presStyleLbl="node1" presStyleIdx="1" presStyleCnt="3">
        <dgm:presLayoutVars>
          <dgm:chMax/>
          <dgm:chPref val="3"/>
          <dgm:bulletEnabled val="1"/>
        </dgm:presLayoutVars>
      </dgm:prSet>
      <dgm:spPr/>
    </dgm:pt>
    <dgm:pt modelId="{94F6920D-D802-49DE-B938-210F0920D898}" type="pres">
      <dgm:prSet presAssocID="{F01CBAF6-7ED8-4176-895E-4420CD41637D}" presName="childText2" presStyleLbl="solidAlignAcc1" presStyleIdx="1" presStyleCnt="3" custScaleY="88915" custLinFactNeighborX="-794" custLinFactNeighborY="-11406">
        <dgm:presLayoutVars>
          <dgm:chMax val="0"/>
          <dgm:chPref val="0"/>
          <dgm:bulletEnabled val="1"/>
        </dgm:presLayoutVars>
      </dgm:prSet>
      <dgm:spPr/>
    </dgm:pt>
    <dgm:pt modelId="{6AA85D39-4B79-4B2B-8AB4-395A5B432C58}" type="pres">
      <dgm:prSet presAssocID="{B507B482-3DE5-42CD-86C1-8CFE0FDC056C}" presName="parentText3" presStyleLbl="node1" presStyleIdx="2" presStyleCnt="3" custLinFactNeighborX="-1273" custLinFactNeighborY="3509">
        <dgm:presLayoutVars>
          <dgm:chMax/>
          <dgm:chPref val="3"/>
          <dgm:bulletEnabled val="1"/>
        </dgm:presLayoutVars>
      </dgm:prSet>
      <dgm:spPr/>
    </dgm:pt>
    <dgm:pt modelId="{CDBA566D-9B7D-4A9A-851F-A4ADF5A43F7F}" type="pres">
      <dgm:prSet presAssocID="{B507B482-3DE5-42CD-86C1-8CFE0FDC056C}" presName="childText3" presStyleLbl="solidAlignAcc1" presStyleIdx="2" presStyleCnt="3" custScaleY="77795" custLinFactNeighborX="-1587" custLinFactNeighborY="-9022">
        <dgm:presLayoutVars>
          <dgm:chMax val="0"/>
          <dgm:chPref val="0"/>
          <dgm:bulletEnabled val="1"/>
        </dgm:presLayoutVars>
      </dgm:prSet>
      <dgm:spPr/>
    </dgm:pt>
  </dgm:ptLst>
  <dgm:cxnLst>
    <dgm:cxn modelId="{27113B01-9B6C-4636-B58C-2D05FDB36D2B}" type="presOf" srcId="{E53A7D7C-D58E-4E49-B6BB-1ABD7ABEE3AA}" destId="{CDBA566D-9B7D-4A9A-851F-A4ADF5A43F7F}" srcOrd="0" destOrd="0" presId="urn:microsoft.com/office/officeart/2009/3/layout/IncreasingArrowsProcess"/>
    <dgm:cxn modelId="{6DE9C507-2DEE-4144-A925-78F93AAACB66}" srcId="{EC3FC288-7A34-4AAE-A5D7-ECCC6170AA64}" destId="{0EA9CF9A-8AC1-45AC-ACBA-9EA4F5125269}" srcOrd="0" destOrd="0" parTransId="{F6D78DD1-AA2E-4037-8E73-5F621CA52DDD}" sibTransId="{40612D93-416B-4AAB-B6DD-840436088674}"/>
    <dgm:cxn modelId="{D2AACB44-44A9-429E-AF76-C016C1774E63}" srcId="{F01CBAF6-7ED8-4176-895E-4420CD41637D}" destId="{E1B2B1A2-EB89-4D56-8A32-5D31EBD6102E}" srcOrd="0" destOrd="0" parTransId="{F5E40898-E41C-45AC-B109-66E20469567A}" sibTransId="{C8EC4D82-8CAF-49D1-AA63-24D54181FF4C}"/>
    <dgm:cxn modelId="{16E1C448-B076-47B4-AB94-F08A74C72309}" srcId="{62773734-F5F2-4E84-977A-662FAE4047CC}" destId="{EC3FC288-7A34-4AAE-A5D7-ECCC6170AA64}" srcOrd="0" destOrd="0" parTransId="{4477CA3C-6F0F-4A85-8EE0-E394A19EC5C7}" sibTransId="{32813234-36D0-4C58-84A3-5A4AFFEA4D43}"/>
    <dgm:cxn modelId="{43C27653-653C-483D-BE1B-A4E70AAF95F4}" type="presOf" srcId="{0EA9CF9A-8AC1-45AC-ACBA-9EA4F5125269}" destId="{31F25342-15E6-48B9-81D3-8EEF59B3D383}" srcOrd="0" destOrd="0" presId="urn:microsoft.com/office/officeart/2009/3/layout/IncreasingArrowsProcess"/>
    <dgm:cxn modelId="{BF402BA4-1266-4034-A121-458CEEF9C8A2}" type="presOf" srcId="{F01CBAF6-7ED8-4176-895E-4420CD41637D}" destId="{00F8CADC-0FDF-48DA-8510-B35C08797443}" srcOrd="0" destOrd="0" presId="urn:microsoft.com/office/officeart/2009/3/layout/IncreasingArrowsProcess"/>
    <dgm:cxn modelId="{EEEC3BA7-F58B-423A-B2BA-6FE74D4F333E}" type="presOf" srcId="{EC3FC288-7A34-4AAE-A5D7-ECCC6170AA64}" destId="{E9D57ED1-BC5B-4402-9A2F-535A36911F76}" srcOrd="0" destOrd="0" presId="urn:microsoft.com/office/officeart/2009/3/layout/IncreasingArrowsProcess"/>
    <dgm:cxn modelId="{4503B0AE-43BD-4174-B9D3-732C67084B22}" type="presOf" srcId="{B507B482-3DE5-42CD-86C1-8CFE0FDC056C}" destId="{6AA85D39-4B79-4B2B-8AB4-395A5B432C58}" srcOrd="0" destOrd="0" presId="urn:microsoft.com/office/officeart/2009/3/layout/IncreasingArrowsProcess"/>
    <dgm:cxn modelId="{27A3A5CC-F7D8-4152-A0DE-E4D860A256D8}" type="presOf" srcId="{62773734-F5F2-4E84-977A-662FAE4047CC}" destId="{FD547C16-3F78-4293-87D9-CDAF3B2DC623}" srcOrd="0" destOrd="0" presId="urn:microsoft.com/office/officeart/2009/3/layout/IncreasingArrowsProcess"/>
    <dgm:cxn modelId="{85FEF3E7-3A5E-4802-B605-B5272BF4911A}" type="presOf" srcId="{E1B2B1A2-EB89-4D56-8A32-5D31EBD6102E}" destId="{94F6920D-D802-49DE-B938-210F0920D898}" srcOrd="0" destOrd="0" presId="urn:microsoft.com/office/officeart/2009/3/layout/IncreasingArrowsProcess"/>
    <dgm:cxn modelId="{EF7C24EC-23A2-47D3-AAC7-CE249F35286A}" srcId="{62773734-F5F2-4E84-977A-662FAE4047CC}" destId="{F01CBAF6-7ED8-4176-895E-4420CD41637D}" srcOrd="1" destOrd="0" parTransId="{6B5CBEE3-D0E7-4CAB-852A-F083F961589B}" sibTransId="{7E7DC8E9-FC32-488E-9A47-8AA8D24BCA8E}"/>
    <dgm:cxn modelId="{9F0073EE-6D8A-4FA4-92DA-4D747FA0693A}" srcId="{B507B482-3DE5-42CD-86C1-8CFE0FDC056C}" destId="{E53A7D7C-D58E-4E49-B6BB-1ABD7ABEE3AA}" srcOrd="0" destOrd="0" parTransId="{F3EF4BBF-421F-4776-9C3F-38D18EE93162}" sibTransId="{5663598A-8D1C-4215-85EF-E3FD4C72CBF9}"/>
    <dgm:cxn modelId="{C38F06F7-73AC-4EF6-8604-EDDB7601064C}" srcId="{62773734-F5F2-4E84-977A-662FAE4047CC}" destId="{B507B482-3DE5-42CD-86C1-8CFE0FDC056C}" srcOrd="2" destOrd="0" parTransId="{87D752DA-AE02-404A-9471-6999511EB003}" sibTransId="{ECF69922-F4B6-438F-BB92-02FA3038019D}"/>
    <dgm:cxn modelId="{9A191BB4-EF13-4024-819B-5A93C1105F30}" type="presParOf" srcId="{FD547C16-3F78-4293-87D9-CDAF3B2DC623}" destId="{E9D57ED1-BC5B-4402-9A2F-535A36911F76}" srcOrd="0" destOrd="0" presId="urn:microsoft.com/office/officeart/2009/3/layout/IncreasingArrowsProcess"/>
    <dgm:cxn modelId="{EAB81F98-48C0-4F7C-9858-31DAA6344059}" type="presParOf" srcId="{FD547C16-3F78-4293-87D9-CDAF3B2DC623}" destId="{31F25342-15E6-48B9-81D3-8EEF59B3D383}" srcOrd="1" destOrd="0" presId="urn:microsoft.com/office/officeart/2009/3/layout/IncreasingArrowsProcess"/>
    <dgm:cxn modelId="{7373D78D-1F26-4ECF-9521-73C34974DED6}" type="presParOf" srcId="{FD547C16-3F78-4293-87D9-CDAF3B2DC623}" destId="{00F8CADC-0FDF-48DA-8510-B35C08797443}" srcOrd="2" destOrd="0" presId="urn:microsoft.com/office/officeart/2009/3/layout/IncreasingArrowsProcess"/>
    <dgm:cxn modelId="{3A3E2644-2DAA-4A1A-98D0-471D9EA1570D}" type="presParOf" srcId="{FD547C16-3F78-4293-87D9-CDAF3B2DC623}" destId="{94F6920D-D802-49DE-B938-210F0920D898}" srcOrd="3" destOrd="0" presId="urn:microsoft.com/office/officeart/2009/3/layout/IncreasingArrowsProcess"/>
    <dgm:cxn modelId="{2F348A45-5375-4633-B46C-0BD76C63EF2B}" type="presParOf" srcId="{FD547C16-3F78-4293-87D9-CDAF3B2DC623}" destId="{6AA85D39-4B79-4B2B-8AB4-395A5B432C58}" srcOrd="4" destOrd="0" presId="urn:microsoft.com/office/officeart/2009/3/layout/IncreasingArrowsProcess"/>
    <dgm:cxn modelId="{98A38964-9B6F-4C5B-B4BC-86BFFF595D2C}" type="presParOf" srcId="{FD547C16-3F78-4293-87D9-CDAF3B2DC623}" destId="{CDBA566D-9B7D-4A9A-851F-A4ADF5A43F7F}"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506426-24ED-4158-B6FF-CC3970E9643B}"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687CDE5B-5054-4666-B19E-2B57F9E9BB19}">
      <dgm:prSet/>
      <dgm:spPr/>
      <dgm:t>
        <a:bodyPr/>
        <a:lstStyle/>
        <a:p>
          <a:r>
            <a:rPr lang="en-US" dirty="0"/>
            <a:t>DLNR Enforcement Actions</a:t>
          </a:r>
        </a:p>
      </dgm:t>
    </dgm:pt>
    <dgm:pt modelId="{42841CDD-4843-4CC1-BD5F-99094D14C685}" type="parTrans" cxnId="{88E31881-8EE6-41E0-8A8F-82EC5A5C9E33}">
      <dgm:prSet/>
      <dgm:spPr/>
      <dgm:t>
        <a:bodyPr/>
        <a:lstStyle/>
        <a:p>
          <a:endParaRPr lang="en-US"/>
        </a:p>
      </dgm:t>
    </dgm:pt>
    <dgm:pt modelId="{72FC438D-BEA9-4B0C-B79C-E8CD7578EF83}" type="sibTrans" cxnId="{88E31881-8EE6-41E0-8A8F-82EC5A5C9E33}">
      <dgm:prSet/>
      <dgm:spPr/>
      <dgm:t>
        <a:bodyPr/>
        <a:lstStyle/>
        <a:p>
          <a:endParaRPr lang="en-US"/>
        </a:p>
      </dgm:t>
    </dgm:pt>
    <dgm:pt modelId="{7A38E29A-D796-4137-B5C8-075D56F47056}">
      <dgm:prSet/>
      <dgm:spPr/>
      <dgm:t>
        <a:bodyPr/>
        <a:lstStyle/>
        <a:p>
          <a:pPr>
            <a:buNone/>
          </a:pPr>
          <a:r>
            <a:rPr lang="en-US" sz="2800" dirty="0"/>
            <a:t>Notice of Deficiency</a:t>
          </a:r>
        </a:p>
      </dgm:t>
    </dgm:pt>
    <dgm:pt modelId="{7737EC55-AF7A-4B00-A6AA-AEA6425F4C57}" type="parTrans" cxnId="{5038A96C-FD32-4AC4-BB1C-AA5BEF70DFDC}">
      <dgm:prSet/>
      <dgm:spPr/>
      <dgm:t>
        <a:bodyPr/>
        <a:lstStyle/>
        <a:p>
          <a:endParaRPr lang="en-US"/>
        </a:p>
      </dgm:t>
    </dgm:pt>
    <dgm:pt modelId="{F873062F-DE1A-48A6-AE7A-D822AB765406}" type="sibTrans" cxnId="{5038A96C-FD32-4AC4-BB1C-AA5BEF70DFDC}">
      <dgm:prSet/>
      <dgm:spPr/>
      <dgm:t>
        <a:bodyPr/>
        <a:lstStyle/>
        <a:p>
          <a:endParaRPr lang="en-US"/>
        </a:p>
      </dgm:t>
    </dgm:pt>
    <dgm:pt modelId="{513BC8C8-4D8E-4D12-B37D-89992BCD7646}">
      <dgm:prSet/>
      <dgm:spPr/>
      <dgm:t>
        <a:bodyPr/>
        <a:lstStyle/>
        <a:p>
          <a:pPr>
            <a:buNone/>
          </a:pPr>
          <a:r>
            <a:rPr lang="en-US" sz="2800" dirty="0"/>
            <a:t>Civil Resource Violation</a:t>
          </a:r>
        </a:p>
      </dgm:t>
    </dgm:pt>
    <dgm:pt modelId="{69AAB7CA-463E-4FD8-BC94-4154CDBFE71A}" type="parTrans" cxnId="{B8CD17A2-F238-488E-8E03-D0D53A9EA821}">
      <dgm:prSet/>
      <dgm:spPr/>
      <dgm:t>
        <a:bodyPr/>
        <a:lstStyle/>
        <a:p>
          <a:endParaRPr lang="en-US"/>
        </a:p>
      </dgm:t>
    </dgm:pt>
    <dgm:pt modelId="{546A752B-6ECF-498F-9325-2DDC74AC3BBA}" type="sibTrans" cxnId="{B8CD17A2-F238-488E-8E03-D0D53A9EA821}">
      <dgm:prSet/>
      <dgm:spPr/>
      <dgm:t>
        <a:bodyPr/>
        <a:lstStyle/>
        <a:p>
          <a:endParaRPr lang="en-US"/>
        </a:p>
      </dgm:t>
    </dgm:pt>
    <dgm:pt modelId="{6EF51328-BF32-4B3D-8A3B-E9BDB758A4E2}">
      <dgm:prSet/>
      <dgm:spPr/>
      <dgm:t>
        <a:bodyPr/>
        <a:lstStyle/>
        <a:p>
          <a:r>
            <a:rPr lang="en-US" dirty="0"/>
            <a:t>Board Enforcement Action</a:t>
          </a:r>
        </a:p>
      </dgm:t>
    </dgm:pt>
    <dgm:pt modelId="{D1865843-F944-4859-837E-485468FAC7E8}" type="parTrans" cxnId="{4BE86608-0A4C-4F07-B041-48C3D8D5E3EA}">
      <dgm:prSet/>
      <dgm:spPr/>
      <dgm:t>
        <a:bodyPr/>
        <a:lstStyle/>
        <a:p>
          <a:endParaRPr lang="en-US"/>
        </a:p>
      </dgm:t>
    </dgm:pt>
    <dgm:pt modelId="{4D92A9BF-FC75-487B-9161-BC2D1B0DF7A3}" type="sibTrans" cxnId="{4BE86608-0A4C-4F07-B041-48C3D8D5E3EA}">
      <dgm:prSet/>
      <dgm:spPr/>
      <dgm:t>
        <a:bodyPr/>
        <a:lstStyle/>
        <a:p>
          <a:endParaRPr lang="en-US"/>
        </a:p>
      </dgm:t>
    </dgm:pt>
    <dgm:pt modelId="{5EBA6602-7414-4FBF-96DA-7C95E6F9D02D}">
      <dgm:prSet/>
      <dgm:spPr/>
      <dgm:t>
        <a:bodyPr/>
        <a:lstStyle/>
        <a:p>
          <a:pPr>
            <a:buNone/>
          </a:pPr>
          <a:r>
            <a:rPr lang="en-US" sz="2800" dirty="0"/>
            <a:t>Board Action</a:t>
          </a:r>
        </a:p>
      </dgm:t>
    </dgm:pt>
    <dgm:pt modelId="{24D70B21-1344-4D0A-B7BD-693EF54E7BF8}" type="parTrans" cxnId="{921C210A-C615-424B-866C-A1302720E972}">
      <dgm:prSet/>
      <dgm:spPr/>
      <dgm:t>
        <a:bodyPr/>
        <a:lstStyle/>
        <a:p>
          <a:endParaRPr lang="en-US"/>
        </a:p>
      </dgm:t>
    </dgm:pt>
    <dgm:pt modelId="{F03AE8ED-5835-41BA-9D46-C2B67B6CF3D5}" type="sibTrans" cxnId="{921C210A-C615-424B-866C-A1302720E972}">
      <dgm:prSet/>
      <dgm:spPr/>
      <dgm:t>
        <a:bodyPr/>
        <a:lstStyle/>
        <a:p>
          <a:endParaRPr lang="en-US"/>
        </a:p>
      </dgm:t>
    </dgm:pt>
    <dgm:pt modelId="{256C9DB1-437E-AF4F-B9C6-9AD6CCE6C8B0}">
      <dgm:prSet custT="1"/>
      <dgm:spPr/>
      <dgm:t>
        <a:bodyPr/>
        <a:lstStyle/>
        <a:p>
          <a:r>
            <a:rPr lang="en-US" sz="2000" dirty="0"/>
            <a:t>Informs dam owner of violation(s)</a:t>
          </a:r>
        </a:p>
      </dgm:t>
    </dgm:pt>
    <dgm:pt modelId="{439A91B1-DE31-B840-B3E9-768D46BCD009}" type="parTrans" cxnId="{C5787456-0083-4244-8E48-5FE1B66C7754}">
      <dgm:prSet/>
      <dgm:spPr/>
      <dgm:t>
        <a:bodyPr/>
        <a:lstStyle/>
        <a:p>
          <a:endParaRPr lang="en-US"/>
        </a:p>
      </dgm:t>
    </dgm:pt>
    <dgm:pt modelId="{CC3DA935-9F8F-3444-95AF-A4E885CD7899}" type="sibTrans" cxnId="{C5787456-0083-4244-8E48-5FE1B66C7754}">
      <dgm:prSet/>
      <dgm:spPr/>
      <dgm:t>
        <a:bodyPr/>
        <a:lstStyle/>
        <a:p>
          <a:endParaRPr lang="en-US"/>
        </a:p>
      </dgm:t>
    </dgm:pt>
    <dgm:pt modelId="{416EF749-0391-2F4D-9814-5E8BFDA75722}">
      <dgm:prSet custT="1"/>
      <dgm:spPr/>
      <dgm:t>
        <a:bodyPr/>
        <a:lstStyle/>
        <a:p>
          <a:r>
            <a:rPr lang="en-US" sz="2000" dirty="0"/>
            <a:t>Remediation schedule &amp; deadlines</a:t>
          </a:r>
        </a:p>
      </dgm:t>
    </dgm:pt>
    <dgm:pt modelId="{5A921751-C0A1-D240-8BBA-BDD1C49DC1EF}" type="parTrans" cxnId="{19E38BD9-7C3C-B647-9623-F9CBADF555C6}">
      <dgm:prSet/>
      <dgm:spPr/>
      <dgm:t>
        <a:bodyPr/>
        <a:lstStyle/>
        <a:p>
          <a:endParaRPr lang="en-US"/>
        </a:p>
      </dgm:t>
    </dgm:pt>
    <dgm:pt modelId="{D7F25766-E8AA-F842-B395-35D3D3C80A4F}" type="sibTrans" cxnId="{19E38BD9-7C3C-B647-9623-F9CBADF555C6}">
      <dgm:prSet/>
      <dgm:spPr/>
      <dgm:t>
        <a:bodyPr/>
        <a:lstStyle/>
        <a:p>
          <a:endParaRPr lang="en-US"/>
        </a:p>
      </dgm:t>
    </dgm:pt>
    <dgm:pt modelId="{58F6B832-EC4C-FD4A-A21A-F167169DADFE}">
      <dgm:prSet custT="1"/>
      <dgm:spPr/>
      <dgm:t>
        <a:bodyPr/>
        <a:lstStyle/>
        <a:p>
          <a:r>
            <a:rPr lang="en-US" sz="2000" dirty="0"/>
            <a:t>Fines up to $4,000 per incident</a:t>
          </a:r>
        </a:p>
      </dgm:t>
    </dgm:pt>
    <dgm:pt modelId="{3F6A5C60-E839-1149-8B1A-E360FB36EC66}" type="parTrans" cxnId="{53010E8F-B7DE-9647-8F8E-EC334F4BF5B0}">
      <dgm:prSet/>
      <dgm:spPr/>
      <dgm:t>
        <a:bodyPr/>
        <a:lstStyle/>
        <a:p>
          <a:endParaRPr lang="en-US"/>
        </a:p>
      </dgm:t>
    </dgm:pt>
    <dgm:pt modelId="{89027C70-96E5-FF40-B0E2-E57D74B1ED07}" type="sibTrans" cxnId="{53010E8F-B7DE-9647-8F8E-EC334F4BF5B0}">
      <dgm:prSet/>
      <dgm:spPr/>
      <dgm:t>
        <a:bodyPr/>
        <a:lstStyle/>
        <a:p>
          <a:endParaRPr lang="en-US"/>
        </a:p>
      </dgm:t>
    </dgm:pt>
    <dgm:pt modelId="{A2366604-C6B8-1047-AD82-72B03EFF26D1}">
      <dgm:prSet custT="1"/>
      <dgm:spPr/>
      <dgm:t>
        <a:bodyPr/>
        <a:lstStyle/>
        <a:p>
          <a:r>
            <a:rPr lang="en-US" sz="2000" dirty="0"/>
            <a:t>Chronic violators</a:t>
          </a:r>
        </a:p>
      </dgm:t>
    </dgm:pt>
    <dgm:pt modelId="{BEBA33BE-36CD-CB40-A540-C04654158296}" type="parTrans" cxnId="{A9C3949C-FE74-3E48-85D3-B87C8A510BEA}">
      <dgm:prSet/>
      <dgm:spPr/>
      <dgm:t>
        <a:bodyPr/>
        <a:lstStyle/>
        <a:p>
          <a:endParaRPr lang="en-US"/>
        </a:p>
      </dgm:t>
    </dgm:pt>
    <dgm:pt modelId="{4C87DAD4-B869-FF45-B8F2-7BA7FF98B391}" type="sibTrans" cxnId="{A9C3949C-FE74-3E48-85D3-B87C8A510BEA}">
      <dgm:prSet/>
      <dgm:spPr/>
      <dgm:t>
        <a:bodyPr/>
        <a:lstStyle/>
        <a:p>
          <a:endParaRPr lang="en-US"/>
        </a:p>
      </dgm:t>
    </dgm:pt>
    <dgm:pt modelId="{978FB2D4-6CBD-EB4B-B772-FEA377AD6868}">
      <dgm:prSet custT="1"/>
      <dgm:spPr/>
      <dgm:t>
        <a:bodyPr/>
        <a:lstStyle/>
        <a:p>
          <a:r>
            <a:rPr lang="en-US" sz="2000" dirty="0"/>
            <a:t>First or second violators (typically)</a:t>
          </a:r>
        </a:p>
      </dgm:t>
    </dgm:pt>
    <dgm:pt modelId="{ABC59AC1-36D0-FB49-A4B7-E7306E8357A5}" type="parTrans" cxnId="{B3483709-13F5-1B4C-AB5C-61612681B9FD}">
      <dgm:prSet/>
      <dgm:spPr/>
      <dgm:t>
        <a:bodyPr/>
        <a:lstStyle/>
        <a:p>
          <a:endParaRPr lang="en-US"/>
        </a:p>
      </dgm:t>
    </dgm:pt>
    <dgm:pt modelId="{6F49949C-803C-9840-85B2-CB758D732E7B}" type="sibTrans" cxnId="{B3483709-13F5-1B4C-AB5C-61612681B9FD}">
      <dgm:prSet/>
      <dgm:spPr/>
      <dgm:t>
        <a:bodyPr/>
        <a:lstStyle/>
        <a:p>
          <a:endParaRPr lang="en-US"/>
        </a:p>
      </dgm:t>
    </dgm:pt>
    <dgm:pt modelId="{4584FD47-4BBC-1244-B27D-6B703F856F94}">
      <dgm:prSet custT="1"/>
      <dgm:spPr/>
      <dgm:t>
        <a:bodyPr/>
        <a:lstStyle/>
        <a:p>
          <a:r>
            <a:rPr lang="en-US" sz="2000" dirty="0"/>
            <a:t>Fines up to $25,000 per incident per day</a:t>
          </a:r>
        </a:p>
      </dgm:t>
    </dgm:pt>
    <dgm:pt modelId="{650DDCF9-9998-B047-98EF-598ED6EF4514}" type="parTrans" cxnId="{7374F5A0-A414-4D45-8BAA-B20F40739CAD}">
      <dgm:prSet/>
      <dgm:spPr/>
      <dgm:t>
        <a:bodyPr/>
        <a:lstStyle/>
        <a:p>
          <a:endParaRPr lang="en-US"/>
        </a:p>
      </dgm:t>
    </dgm:pt>
    <dgm:pt modelId="{4118EED2-A649-5E4D-9EE2-0C00D2A4BDC2}" type="sibTrans" cxnId="{7374F5A0-A414-4D45-8BAA-B20F40739CAD}">
      <dgm:prSet/>
      <dgm:spPr/>
      <dgm:t>
        <a:bodyPr/>
        <a:lstStyle/>
        <a:p>
          <a:endParaRPr lang="en-US"/>
        </a:p>
      </dgm:t>
    </dgm:pt>
    <dgm:pt modelId="{B2446A49-9551-2F4B-B3AF-DBDB3D453842}">
      <dgm:prSet custT="1"/>
      <dgm:spPr/>
      <dgm:t>
        <a:bodyPr/>
        <a:lstStyle/>
        <a:p>
          <a:r>
            <a:rPr lang="en-US" sz="2000" dirty="0"/>
            <a:t>Unaddressed items from Notice of Deficiency</a:t>
          </a:r>
        </a:p>
      </dgm:t>
    </dgm:pt>
    <dgm:pt modelId="{F7D3FB4B-E197-4C4E-9D59-547A4E6FBFFF}" type="parTrans" cxnId="{2E35EF4F-CEEB-4746-9A61-56EF9D875BD1}">
      <dgm:prSet/>
      <dgm:spPr/>
      <dgm:t>
        <a:bodyPr/>
        <a:lstStyle/>
        <a:p>
          <a:endParaRPr lang="en-US"/>
        </a:p>
      </dgm:t>
    </dgm:pt>
    <dgm:pt modelId="{882B7C58-E549-944E-AB7A-5F1FA3E0153F}" type="sibTrans" cxnId="{2E35EF4F-CEEB-4746-9A61-56EF9D875BD1}">
      <dgm:prSet/>
      <dgm:spPr/>
      <dgm:t>
        <a:bodyPr/>
        <a:lstStyle/>
        <a:p>
          <a:endParaRPr lang="en-US"/>
        </a:p>
      </dgm:t>
    </dgm:pt>
    <dgm:pt modelId="{612A98ED-73EE-BB4E-A67B-2138AE181BB7}">
      <dgm:prSet custT="1"/>
      <dgm:spPr/>
      <dgm:t>
        <a:bodyPr/>
        <a:lstStyle/>
        <a:p>
          <a:r>
            <a:rPr lang="en-US" sz="2000" dirty="0"/>
            <a:t>Other, additional actions</a:t>
          </a:r>
        </a:p>
      </dgm:t>
    </dgm:pt>
    <dgm:pt modelId="{06D316B3-9144-584F-8D6C-2B97AA811741}" type="parTrans" cxnId="{4033C590-AFCB-1843-A8F2-D1AAA1128A4B}">
      <dgm:prSet/>
      <dgm:spPr/>
      <dgm:t>
        <a:bodyPr/>
        <a:lstStyle/>
        <a:p>
          <a:endParaRPr lang="en-US"/>
        </a:p>
      </dgm:t>
    </dgm:pt>
    <dgm:pt modelId="{C141769C-8829-644B-8A6C-0A37916921FF}" type="sibTrans" cxnId="{4033C590-AFCB-1843-A8F2-D1AAA1128A4B}">
      <dgm:prSet/>
      <dgm:spPr/>
      <dgm:t>
        <a:bodyPr/>
        <a:lstStyle/>
        <a:p>
          <a:endParaRPr lang="en-US"/>
        </a:p>
      </dgm:t>
    </dgm:pt>
    <dgm:pt modelId="{CDD57BC0-3D26-1544-8389-2F02C9105E08}" type="pres">
      <dgm:prSet presAssocID="{3B506426-24ED-4158-B6FF-CC3970E9643B}" presName="linear" presStyleCnt="0">
        <dgm:presLayoutVars>
          <dgm:dir/>
          <dgm:animLvl val="lvl"/>
          <dgm:resizeHandles val="exact"/>
        </dgm:presLayoutVars>
      </dgm:prSet>
      <dgm:spPr/>
    </dgm:pt>
    <dgm:pt modelId="{B81018FB-8CFA-CE4C-8145-FC099CF3A06A}" type="pres">
      <dgm:prSet presAssocID="{687CDE5B-5054-4666-B19E-2B57F9E9BB19}" presName="parentLin" presStyleCnt="0"/>
      <dgm:spPr/>
    </dgm:pt>
    <dgm:pt modelId="{1CABC422-6357-C645-98F1-3636D5B0EF64}" type="pres">
      <dgm:prSet presAssocID="{687CDE5B-5054-4666-B19E-2B57F9E9BB19}" presName="parentLeftMargin" presStyleLbl="node1" presStyleIdx="0" presStyleCnt="2"/>
      <dgm:spPr/>
    </dgm:pt>
    <dgm:pt modelId="{6CD0E8B5-C16D-3849-8961-082EABA3E1F2}" type="pres">
      <dgm:prSet presAssocID="{687CDE5B-5054-4666-B19E-2B57F9E9BB19}" presName="parentText" presStyleLbl="node1" presStyleIdx="0" presStyleCnt="2">
        <dgm:presLayoutVars>
          <dgm:chMax val="0"/>
          <dgm:bulletEnabled val="1"/>
        </dgm:presLayoutVars>
      </dgm:prSet>
      <dgm:spPr/>
    </dgm:pt>
    <dgm:pt modelId="{8FBACC42-6857-0040-A171-34FC888022B2}" type="pres">
      <dgm:prSet presAssocID="{687CDE5B-5054-4666-B19E-2B57F9E9BB19}" presName="negativeSpace" presStyleCnt="0"/>
      <dgm:spPr/>
    </dgm:pt>
    <dgm:pt modelId="{D6ACC982-7F9D-7844-B1E4-6D5415CC9D1A}" type="pres">
      <dgm:prSet presAssocID="{687CDE5B-5054-4666-B19E-2B57F9E9BB19}" presName="childText" presStyleLbl="conFgAcc1" presStyleIdx="0" presStyleCnt="2">
        <dgm:presLayoutVars>
          <dgm:bulletEnabled val="1"/>
        </dgm:presLayoutVars>
      </dgm:prSet>
      <dgm:spPr/>
    </dgm:pt>
    <dgm:pt modelId="{F7E5273E-C0B8-9E4D-909E-AD4EAB5398CA}" type="pres">
      <dgm:prSet presAssocID="{72FC438D-BEA9-4B0C-B79C-E8CD7578EF83}" presName="spaceBetweenRectangles" presStyleCnt="0"/>
      <dgm:spPr/>
    </dgm:pt>
    <dgm:pt modelId="{81B6B287-CBFE-D845-B017-95BAED058045}" type="pres">
      <dgm:prSet presAssocID="{6EF51328-BF32-4B3D-8A3B-E9BDB758A4E2}" presName="parentLin" presStyleCnt="0"/>
      <dgm:spPr/>
    </dgm:pt>
    <dgm:pt modelId="{8661D318-6B2B-6148-94AA-6B2E6BB92582}" type="pres">
      <dgm:prSet presAssocID="{6EF51328-BF32-4B3D-8A3B-E9BDB758A4E2}" presName="parentLeftMargin" presStyleLbl="node1" presStyleIdx="0" presStyleCnt="2"/>
      <dgm:spPr/>
    </dgm:pt>
    <dgm:pt modelId="{ADD92C02-53AD-304C-8BEC-9FF03A43E7CD}" type="pres">
      <dgm:prSet presAssocID="{6EF51328-BF32-4B3D-8A3B-E9BDB758A4E2}" presName="parentText" presStyleLbl="node1" presStyleIdx="1" presStyleCnt="2">
        <dgm:presLayoutVars>
          <dgm:chMax val="0"/>
          <dgm:bulletEnabled val="1"/>
        </dgm:presLayoutVars>
      </dgm:prSet>
      <dgm:spPr/>
    </dgm:pt>
    <dgm:pt modelId="{674FEEE0-C9FB-CB4C-9F74-FFFA12CAD958}" type="pres">
      <dgm:prSet presAssocID="{6EF51328-BF32-4B3D-8A3B-E9BDB758A4E2}" presName="negativeSpace" presStyleCnt="0"/>
      <dgm:spPr/>
    </dgm:pt>
    <dgm:pt modelId="{505930A1-E1F4-134C-B306-DDE12F6F0061}" type="pres">
      <dgm:prSet presAssocID="{6EF51328-BF32-4B3D-8A3B-E9BDB758A4E2}" presName="childText" presStyleLbl="conFgAcc1" presStyleIdx="1" presStyleCnt="2">
        <dgm:presLayoutVars>
          <dgm:bulletEnabled val="1"/>
        </dgm:presLayoutVars>
      </dgm:prSet>
      <dgm:spPr/>
    </dgm:pt>
  </dgm:ptLst>
  <dgm:cxnLst>
    <dgm:cxn modelId="{4BE86608-0A4C-4F07-B041-48C3D8D5E3EA}" srcId="{3B506426-24ED-4158-B6FF-CC3970E9643B}" destId="{6EF51328-BF32-4B3D-8A3B-E9BDB758A4E2}" srcOrd="1" destOrd="0" parTransId="{D1865843-F944-4859-837E-485468FAC7E8}" sibTransId="{4D92A9BF-FC75-487B-9161-BC2D1B0DF7A3}"/>
    <dgm:cxn modelId="{B3483709-13F5-1B4C-AB5C-61612681B9FD}" srcId="{513BC8C8-4D8E-4D12-B37D-89992BCD7646}" destId="{978FB2D4-6CBD-EB4B-B772-FEA377AD6868}" srcOrd="1" destOrd="0" parTransId="{ABC59AC1-36D0-FB49-A4B7-E7306E8357A5}" sibTransId="{6F49949C-803C-9840-85B2-CB758D732E7B}"/>
    <dgm:cxn modelId="{921C210A-C615-424B-866C-A1302720E972}" srcId="{6EF51328-BF32-4B3D-8A3B-E9BDB758A4E2}" destId="{5EBA6602-7414-4FBF-96DA-7C95E6F9D02D}" srcOrd="0" destOrd="0" parTransId="{24D70B21-1344-4D0A-B7BD-693EF54E7BF8}" sibTransId="{F03AE8ED-5835-41BA-9D46-C2B67B6CF3D5}"/>
    <dgm:cxn modelId="{382E3F0A-0E46-5D4A-837C-36AA764264C0}" type="presOf" srcId="{A2366604-C6B8-1047-AD82-72B03EFF26D1}" destId="{505930A1-E1F4-134C-B306-DDE12F6F0061}" srcOrd="0" destOrd="1" presId="urn:microsoft.com/office/officeart/2005/8/layout/list1"/>
    <dgm:cxn modelId="{7380300C-68A6-5F48-BE64-2084FDC6A528}" type="presOf" srcId="{B2446A49-9551-2F4B-B3AF-DBDB3D453842}" destId="{D6ACC982-7F9D-7844-B1E4-6D5415CC9D1A}" srcOrd="0" destOrd="4" presId="urn:microsoft.com/office/officeart/2005/8/layout/list1"/>
    <dgm:cxn modelId="{5038A96C-FD32-4AC4-BB1C-AA5BEF70DFDC}" srcId="{687CDE5B-5054-4666-B19E-2B57F9E9BB19}" destId="{7A38E29A-D796-4137-B5C8-075D56F47056}" srcOrd="0" destOrd="0" parTransId="{7737EC55-AF7A-4B00-A6AA-AEA6425F4C57}" sibTransId="{F873062F-DE1A-48A6-AE7A-D822AB765406}"/>
    <dgm:cxn modelId="{2E35EF4F-CEEB-4746-9A61-56EF9D875BD1}" srcId="{513BC8C8-4D8E-4D12-B37D-89992BCD7646}" destId="{B2446A49-9551-2F4B-B3AF-DBDB3D453842}" srcOrd="0" destOrd="0" parTransId="{F7D3FB4B-E197-4C4E-9D59-547A4E6FBFFF}" sibTransId="{882B7C58-E549-944E-AB7A-5F1FA3E0153F}"/>
    <dgm:cxn modelId="{9E539773-C226-FD4F-8DA1-F13F190ED102}" type="presOf" srcId="{6EF51328-BF32-4B3D-8A3B-E9BDB758A4E2}" destId="{8661D318-6B2B-6148-94AA-6B2E6BB92582}" srcOrd="0" destOrd="0" presId="urn:microsoft.com/office/officeart/2005/8/layout/list1"/>
    <dgm:cxn modelId="{F89CB653-B9A4-9A4D-98C8-97AFCCF5484E}" type="presOf" srcId="{4584FD47-4BBC-1244-B27D-6B703F856F94}" destId="{505930A1-E1F4-134C-B306-DDE12F6F0061}" srcOrd="0" destOrd="2" presId="urn:microsoft.com/office/officeart/2005/8/layout/list1"/>
    <dgm:cxn modelId="{4F0C1355-1BD0-2B4B-9FF2-27CDDE77DA05}" type="presOf" srcId="{58F6B832-EC4C-FD4A-A21A-F167169DADFE}" destId="{D6ACC982-7F9D-7844-B1E4-6D5415CC9D1A}" srcOrd="0" destOrd="6" presId="urn:microsoft.com/office/officeart/2005/8/layout/list1"/>
    <dgm:cxn modelId="{C5787456-0083-4244-8E48-5FE1B66C7754}" srcId="{7A38E29A-D796-4137-B5C8-075D56F47056}" destId="{256C9DB1-437E-AF4F-B9C6-9AD6CCE6C8B0}" srcOrd="0" destOrd="0" parTransId="{439A91B1-DE31-B840-B3E9-768D46BCD009}" sibTransId="{CC3DA935-9F8F-3444-95AF-A4E885CD7899}"/>
    <dgm:cxn modelId="{782B2958-1004-6042-8F6A-5867D50E6460}" type="presOf" srcId="{5EBA6602-7414-4FBF-96DA-7C95E6F9D02D}" destId="{505930A1-E1F4-134C-B306-DDE12F6F0061}" srcOrd="0" destOrd="0" presId="urn:microsoft.com/office/officeart/2005/8/layout/list1"/>
    <dgm:cxn modelId="{88E31881-8EE6-41E0-8A8F-82EC5A5C9E33}" srcId="{3B506426-24ED-4158-B6FF-CC3970E9643B}" destId="{687CDE5B-5054-4666-B19E-2B57F9E9BB19}" srcOrd="0" destOrd="0" parTransId="{42841CDD-4843-4CC1-BD5F-99094D14C685}" sibTransId="{72FC438D-BEA9-4B0C-B79C-E8CD7578EF83}"/>
    <dgm:cxn modelId="{93152B83-DE33-9C4F-9AB1-8CCE5FDDA0AA}" type="presOf" srcId="{687CDE5B-5054-4666-B19E-2B57F9E9BB19}" destId="{6CD0E8B5-C16D-3849-8961-082EABA3E1F2}" srcOrd="1" destOrd="0" presId="urn:microsoft.com/office/officeart/2005/8/layout/list1"/>
    <dgm:cxn modelId="{53010E8F-B7DE-9647-8F8E-EC334F4BF5B0}" srcId="{513BC8C8-4D8E-4D12-B37D-89992BCD7646}" destId="{58F6B832-EC4C-FD4A-A21A-F167169DADFE}" srcOrd="2" destOrd="0" parTransId="{3F6A5C60-E839-1149-8B1A-E360FB36EC66}" sibTransId="{89027C70-96E5-FF40-B0E2-E57D74B1ED07}"/>
    <dgm:cxn modelId="{4033C590-AFCB-1843-A8F2-D1AAA1128A4B}" srcId="{5EBA6602-7414-4FBF-96DA-7C95E6F9D02D}" destId="{612A98ED-73EE-BB4E-A67B-2138AE181BB7}" srcOrd="2" destOrd="0" parTransId="{06D316B3-9144-584F-8D6C-2B97AA811741}" sibTransId="{C141769C-8829-644B-8A6C-0A37916921FF}"/>
    <dgm:cxn modelId="{36035F97-AF82-A24C-B0AD-79BC1C4AA4AF}" type="presOf" srcId="{416EF749-0391-2F4D-9814-5E8BFDA75722}" destId="{D6ACC982-7F9D-7844-B1E4-6D5415CC9D1A}" srcOrd="0" destOrd="2" presId="urn:microsoft.com/office/officeart/2005/8/layout/list1"/>
    <dgm:cxn modelId="{A9C3949C-FE74-3E48-85D3-B87C8A510BEA}" srcId="{5EBA6602-7414-4FBF-96DA-7C95E6F9D02D}" destId="{A2366604-C6B8-1047-AD82-72B03EFF26D1}" srcOrd="0" destOrd="0" parTransId="{BEBA33BE-36CD-CB40-A540-C04654158296}" sibTransId="{4C87DAD4-B869-FF45-B8F2-7BA7FF98B391}"/>
    <dgm:cxn modelId="{7374F5A0-A414-4D45-8BAA-B20F40739CAD}" srcId="{5EBA6602-7414-4FBF-96DA-7C95E6F9D02D}" destId="{4584FD47-4BBC-1244-B27D-6B703F856F94}" srcOrd="1" destOrd="0" parTransId="{650DDCF9-9998-B047-98EF-598ED6EF4514}" sibTransId="{4118EED2-A649-5E4D-9EE2-0C00D2A4BDC2}"/>
    <dgm:cxn modelId="{B8CD17A2-F238-488E-8E03-D0D53A9EA821}" srcId="{687CDE5B-5054-4666-B19E-2B57F9E9BB19}" destId="{513BC8C8-4D8E-4D12-B37D-89992BCD7646}" srcOrd="1" destOrd="0" parTransId="{69AAB7CA-463E-4FD8-BC94-4154CDBFE71A}" sibTransId="{546A752B-6ECF-498F-9325-2DDC74AC3BBA}"/>
    <dgm:cxn modelId="{1594CFAA-44EE-2E48-9A1A-9A6FB93F5AED}" type="presOf" srcId="{978FB2D4-6CBD-EB4B-B772-FEA377AD6868}" destId="{D6ACC982-7F9D-7844-B1E4-6D5415CC9D1A}" srcOrd="0" destOrd="5" presId="urn:microsoft.com/office/officeart/2005/8/layout/list1"/>
    <dgm:cxn modelId="{75A454AF-0E83-2C4A-AAC8-2983E3DF512A}" type="presOf" srcId="{687CDE5B-5054-4666-B19E-2B57F9E9BB19}" destId="{1CABC422-6357-C645-98F1-3636D5B0EF64}" srcOrd="0" destOrd="0" presId="urn:microsoft.com/office/officeart/2005/8/layout/list1"/>
    <dgm:cxn modelId="{B5BA1EBB-3A7C-B646-B38C-2651690478CC}" type="presOf" srcId="{612A98ED-73EE-BB4E-A67B-2138AE181BB7}" destId="{505930A1-E1F4-134C-B306-DDE12F6F0061}" srcOrd="0" destOrd="3" presId="urn:microsoft.com/office/officeart/2005/8/layout/list1"/>
    <dgm:cxn modelId="{104911CD-AD2A-3146-8100-7A0A4D8661F1}" type="presOf" srcId="{3B506426-24ED-4158-B6FF-CC3970E9643B}" destId="{CDD57BC0-3D26-1544-8389-2F02C9105E08}" srcOrd="0" destOrd="0" presId="urn:microsoft.com/office/officeart/2005/8/layout/list1"/>
    <dgm:cxn modelId="{62B4B1D5-5371-8941-833B-2348A2AA0B5A}" type="presOf" srcId="{6EF51328-BF32-4B3D-8A3B-E9BDB758A4E2}" destId="{ADD92C02-53AD-304C-8BEC-9FF03A43E7CD}" srcOrd="1" destOrd="0" presId="urn:microsoft.com/office/officeart/2005/8/layout/list1"/>
    <dgm:cxn modelId="{352CEBD8-A240-CB4C-AFD8-CB7E3994EC60}" type="presOf" srcId="{256C9DB1-437E-AF4F-B9C6-9AD6CCE6C8B0}" destId="{D6ACC982-7F9D-7844-B1E4-6D5415CC9D1A}" srcOrd="0" destOrd="1" presId="urn:microsoft.com/office/officeart/2005/8/layout/list1"/>
    <dgm:cxn modelId="{19E38BD9-7C3C-B647-9623-F9CBADF555C6}" srcId="{7A38E29A-D796-4137-B5C8-075D56F47056}" destId="{416EF749-0391-2F4D-9814-5E8BFDA75722}" srcOrd="1" destOrd="0" parTransId="{5A921751-C0A1-D240-8BBA-BDD1C49DC1EF}" sibTransId="{D7F25766-E8AA-F842-B395-35D3D3C80A4F}"/>
    <dgm:cxn modelId="{E950ECDA-02AC-0A47-9AAE-9BD874C342E8}" type="presOf" srcId="{513BC8C8-4D8E-4D12-B37D-89992BCD7646}" destId="{D6ACC982-7F9D-7844-B1E4-6D5415CC9D1A}" srcOrd="0" destOrd="3" presId="urn:microsoft.com/office/officeart/2005/8/layout/list1"/>
    <dgm:cxn modelId="{FD3DE0F7-2A7C-8648-B64B-C52C72B9389A}" type="presOf" srcId="{7A38E29A-D796-4137-B5C8-075D56F47056}" destId="{D6ACC982-7F9D-7844-B1E4-6D5415CC9D1A}" srcOrd="0" destOrd="0" presId="urn:microsoft.com/office/officeart/2005/8/layout/list1"/>
    <dgm:cxn modelId="{0DE14838-BBF0-A54C-AF9A-2D08930547FA}" type="presParOf" srcId="{CDD57BC0-3D26-1544-8389-2F02C9105E08}" destId="{B81018FB-8CFA-CE4C-8145-FC099CF3A06A}" srcOrd="0" destOrd="0" presId="urn:microsoft.com/office/officeart/2005/8/layout/list1"/>
    <dgm:cxn modelId="{4CE2530B-F993-914D-845A-A0A43E7BE8D0}" type="presParOf" srcId="{B81018FB-8CFA-CE4C-8145-FC099CF3A06A}" destId="{1CABC422-6357-C645-98F1-3636D5B0EF64}" srcOrd="0" destOrd="0" presId="urn:microsoft.com/office/officeart/2005/8/layout/list1"/>
    <dgm:cxn modelId="{4AC51BBC-3685-DB4C-8E01-FC5206F837D8}" type="presParOf" srcId="{B81018FB-8CFA-CE4C-8145-FC099CF3A06A}" destId="{6CD0E8B5-C16D-3849-8961-082EABA3E1F2}" srcOrd="1" destOrd="0" presId="urn:microsoft.com/office/officeart/2005/8/layout/list1"/>
    <dgm:cxn modelId="{20F55057-A81B-DF4F-8146-EE55A6B446A5}" type="presParOf" srcId="{CDD57BC0-3D26-1544-8389-2F02C9105E08}" destId="{8FBACC42-6857-0040-A171-34FC888022B2}" srcOrd="1" destOrd="0" presId="urn:microsoft.com/office/officeart/2005/8/layout/list1"/>
    <dgm:cxn modelId="{39F23DC7-3014-8A4E-8C37-683ED90CAC89}" type="presParOf" srcId="{CDD57BC0-3D26-1544-8389-2F02C9105E08}" destId="{D6ACC982-7F9D-7844-B1E4-6D5415CC9D1A}" srcOrd="2" destOrd="0" presId="urn:microsoft.com/office/officeart/2005/8/layout/list1"/>
    <dgm:cxn modelId="{14E54572-894F-3847-A5A3-CC2E4EC20D0C}" type="presParOf" srcId="{CDD57BC0-3D26-1544-8389-2F02C9105E08}" destId="{F7E5273E-C0B8-9E4D-909E-AD4EAB5398CA}" srcOrd="3" destOrd="0" presId="urn:microsoft.com/office/officeart/2005/8/layout/list1"/>
    <dgm:cxn modelId="{2A61EA4A-C63A-3E45-99C7-045AB1C06E15}" type="presParOf" srcId="{CDD57BC0-3D26-1544-8389-2F02C9105E08}" destId="{81B6B287-CBFE-D845-B017-95BAED058045}" srcOrd="4" destOrd="0" presId="urn:microsoft.com/office/officeart/2005/8/layout/list1"/>
    <dgm:cxn modelId="{65698CB5-DBE9-DE44-8063-741A612FE3FD}" type="presParOf" srcId="{81B6B287-CBFE-D845-B017-95BAED058045}" destId="{8661D318-6B2B-6148-94AA-6B2E6BB92582}" srcOrd="0" destOrd="0" presId="urn:microsoft.com/office/officeart/2005/8/layout/list1"/>
    <dgm:cxn modelId="{EE307F79-7D4E-FF48-8988-1F467BC00D14}" type="presParOf" srcId="{81B6B287-CBFE-D845-B017-95BAED058045}" destId="{ADD92C02-53AD-304C-8BEC-9FF03A43E7CD}" srcOrd="1" destOrd="0" presId="urn:microsoft.com/office/officeart/2005/8/layout/list1"/>
    <dgm:cxn modelId="{FEA6ADBA-1272-F142-999F-D3BC4679F947}" type="presParOf" srcId="{CDD57BC0-3D26-1544-8389-2F02C9105E08}" destId="{674FEEE0-C9FB-CB4C-9F74-FFFA12CAD958}" srcOrd="5" destOrd="0" presId="urn:microsoft.com/office/officeart/2005/8/layout/list1"/>
    <dgm:cxn modelId="{091A9C9E-E8FE-014F-9777-1A774A9AFB3C}" type="presParOf" srcId="{CDD57BC0-3D26-1544-8389-2F02C9105E08}" destId="{505930A1-E1F4-134C-B306-DDE12F6F006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57ED1-BC5B-4402-9A2F-535A36911F76}">
      <dsp:nvSpPr>
        <dsp:cNvPr id="0" name=""/>
        <dsp:cNvSpPr/>
      </dsp:nvSpPr>
      <dsp:spPr>
        <a:xfrm>
          <a:off x="0" y="321849"/>
          <a:ext cx="8229600" cy="119854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0269" numCol="1" spcCol="1270" anchor="ctr" anchorCtr="0">
          <a:noAutofit/>
        </a:bodyPr>
        <a:lstStyle/>
        <a:p>
          <a:pPr marL="0" lvl="0" indent="0" algn="l" defTabSz="1022350" rtl="0">
            <a:lnSpc>
              <a:spcPct val="90000"/>
            </a:lnSpc>
            <a:spcBef>
              <a:spcPct val="0"/>
            </a:spcBef>
            <a:spcAft>
              <a:spcPct val="35000"/>
            </a:spcAft>
            <a:buNone/>
          </a:pPr>
          <a:r>
            <a:rPr lang="en-US" sz="2300" kern="1200" dirty="0">
              <a:latin typeface="Calibri Light" panose="020F0302020204030204"/>
            </a:rPr>
            <a:t>Owner/Operator Mitigation Options</a:t>
          </a:r>
          <a:endParaRPr lang="en-US" sz="2300" kern="1200" dirty="0"/>
        </a:p>
      </dsp:txBody>
      <dsp:txXfrm>
        <a:off x="0" y="621485"/>
        <a:ext cx="7929964" cy="599271"/>
      </dsp:txXfrm>
    </dsp:sp>
    <dsp:sp modelId="{31F25342-15E6-48B9-81D3-8EEF59B3D383}">
      <dsp:nvSpPr>
        <dsp:cNvPr id="0" name=""/>
        <dsp:cNvSpPr/>
      </dsp:nvSpPr>
      <dsp:spPr>
        <a:xfrm>
          <a:off x="0" y="1233216"/>
          <a:ext cx="2534716" cy="206973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a:p>
      </dsp:txBody>
      <dsp:txXfrm>
        <a:off x="0" y="1233216"/>
        <a:ext cx="2534716" cy="2069732"/>
      </dsp:txXfrm>
    </dsp:sp>
    <dsp:sp modelId="{00F8CADC-0FDF-48DA-8510-B35C08797443}">
      <dsp:nvSpPr>
        <dsp:cNvPr id="0" name=""/>
        <dsp:cNvSpPr/>
      </dsp:nvSpPr>
      <dsp:spPr>
        <a:xfrm>
          <a:off x="2534716" y="721364"/>
          <a:ext cx="5694883" cy="119854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0269" numCol="1" spcCol="1270" anchor="ctr" anchorCtr="0">
          <a:noAutofit/>
        </a:bodyPr>
        <a:lstStyle/>
        <a:p>
          <a:pPr marL="0" lvl="0" indent="0" algn="l" defTabSz="1022350">
            <a:lnSpc>
              <a:spcPct val="90000"/>
            </a:lnSpc>
            <a:spcBef>
              <a:spcPct val="0"/>
            </a:spcBef>
            <a:spcAft>
              <a:spcPct val="35000"/>
            </a:spcAft>
            <a:buNone/>
          </a:pPr>
          <a:r>
            <a:rPr lang="en-US" sz="2300" kern="1200" dirty="0"/>
            <a:t>Dam Safety Permit Application</a:t>
          </a:r>
        </a:p>
      </dsp:txBody>
      <dsp:txXfrm>
        <a:off x="2534716" y="1021000"/>
        <a:ext cx="5395247" cy="599271"/>
      </dsp:txXfrm>
    </dsp:sp>
    <dsp:sp modelId="{94F6920D-D802-49DE-B938-210F0920D898}">
      <dsp:nvSpPr>
        <dsp:cNvPr id="0" name=""/>
        <dsp:cNvSpPr/>
      </dsp:nvSpPr>
      <dsp:spPr>
        <a:xfrm>
          <a:off x="2514591" y="1510235"/>
          <a:ext cx="2534716" cy="205290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latin typeface="Calibri Light" panose="020F0302020204030204"/>
            </a:rPr>
            <a:t>  </a:t>
          </a:r>
        </a:p>
      </dsp:txBody>
      <dsp:txXfrm>
        <a:off x="2514591" y="1510235"/>
        <a:ext cx="2534716" cy="2052901"/>
      </dsp:txXfrm>
    </dsp:sp>
    <dsp:sp modelId="{6AA85D39-4B79-4B2B-8AB4-395A5B432C58}">
      <dsp:nvSpPr>
        <dsp:cNvPr id="0" name=""/>
        <dsp:cNvSpPr/>
      </dsp:nvSpPr>
      <dsp:spPr>
        <a:xfrm>
          <a:off x="5029204" y="1162935"/>
          <a:ext cx="3160166" cy="119854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0269" numCol="1" spcCol="1270" anchor="ctr" anchorCtr="0">
          <a:noAutofit/>
        </a:bodyPr>
        <a:lstStyle/>
        <a:p>
          <a:pPr marL="0" lvl="0" indent="0" algn="l" defTabSz="1022350">
            <a:lnSpc>
              <a:spcPct val="90000"/>
            </a:lnSpc>
            <a:spcBef>
              <a:spcPct val="0"/>
            </a:spcBef>
            <a:spcAft>
              <a:spcPct val="35000"/>
            </a:spcAft>
            <a:buNone/>
          </a:pPr>
          <a:r>
            <a:rPr lang="en-US" sz="2300" kern="1200"/>
            <a:t>Initiate Construction</a:t>
          </a:r>
        </a:p>
      </dsp:txBody>
      <dsp:txXfrm>
        <a:off x="5029204" y="1462571"/>
        <a:ext cx="2860530" cy="599271"/>
      </dsp:txXfrm>
    </dsp:sp>
    <dsp:sp modelId="{CDBA566D-9B7D-4A9A-851F-A4ADF5A43F7F}">
      <dsp:nvSpPr>
        <dsp:cNvPr id="0" name=""/>
        <dsp:cNvSpPr/>
      </dsp:nvSpPr>
      <dsp:spPr>
        <a:xfrm>
          <a:off x="5029207" y="2092460"/>
          <a:ext cx="2534716" cy="176987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latin typeface="Calibri Light" panose="020F0302020204030204"/>
            </a:rPr>
            <a:t>  </a:t>
          </a:r>
          <a:endParaRPr lang="en-US" sz="2300" kern="1200"/>
        </a:p>
      </dsp:txBody>
      <dsp:txXfrm>
        <a:off x="5029207" y="2092460"/>
        <a:ext cx="2534716" cy="1769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CC982-7F9D-7844-B1E4-6D5415CC9D1A}">
      <dsp:nvSpPr>
        <dsp:cNvPr id="0" name=""/>
        <dsp:cNvSpPr/>
      </dsp:nvSpPr>
      <dsp:spPr>
        <a:xfrm>
          <a:off x="0" y="284731"/>
          <a:ext cx="6248400" cy="3061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4945" tIns="374904" rIns="484945" bIns="142240" numCol="1" spcCol="1270" anchor="t" anchorCtr="0">
          <a:noAutofit/>
        </a:bodyPr>
        <a:lstStyle/>
        <a:p>
          <a:pPr marL="285750" lvl="1" indent="-285750" algn="l" defTabSz="1244600">
            <a:lnSpc>
              <a:spcPct val="90000"/>
            </a:lnSpc>
            <a:spcBef>
              <a:spcPct val="0"/>
            </a:spcBef>
            <a:spcAft>
              <a:spcPct val="15000"/>
            </a:spcAft>
            <a:buNone/>
          </a:pPr>
          <a:r>
            <a:rPr lang="en-US" sz="2800" kern="1200" dirty="0"/>
            <a:t>Notice of Deficiency</a:t>
          </a:r>
        </a:p>
        <a:p>
          <a:pPr marL="457200" lvl="2" indent="-228600" algn="l" defTabSz="889000">
            <a:lnSpc>
              <a:spcPct val="90000"/>
            </a:lnSpc>
            <a:spcBef>
              <a:spcPct val="0"/>
            </a:spcBef>
            <a:spcAft>
              <a:spcPct val="15000"/>
            </a:spcAft>
            <a:buChar char="•"/>
          </a:pPr>
          <a:r>
            <a:rPr lang="en-US" sz="2000" kern="1200" dirty="0"/>
            <a:t>Informs dam owner of violation(s)</a:t>
          </a:r>
        </a:p>
        <a:p>
          <a:pPr marL="457200" lvl="2" indent="-228600" algn="l" defTabSz="889000">
            <a:lnSpc>
              <a:spcPct val="90000"/>
            </a:lnSpc>
            <a:spcBef>
              <a:spcPct val="0"/>
            </a:spcBef>
            <a:spcAft>
              <a:spcPct val="15000"/>
            </a:spcAft>
            <a:buChar char="•"/>
          </a:pPr>
          <a:r>
            <a:rPr lang="en-US" sz="2000" kern="1200" dirty="0"/>
            <a:t>Remediation schedule &amp; deadlines</a:t>
          </a:r>
        </a:p>
        <a:p>
          <a:pPr marL="285750" lvl="1" indent="-285750" algn="l" defTabSz="1244600">
            <a:lnSpc>
              <a:spcPct val="90000"/>
            </a:lnSpc>
            <a:spcBef>
              <a:spcPct val="0"/>
            </a:spcBef>
            <a:spcAft>
              <a:spcPct val="15000"/>
            </a:spcAft>
            <a:buNone/>
          </a:pPr>
          <a:r>
            <a:rPr lang="en-US" sz="2800" kern="1200" dirty="0"/>
            <a:t>Civil Resource Violation</a:t>
          </a:r>
        </a:p>
        <a:p>
          <a:pPr marL="457200" lvl="2" indent="-228600" algn="l" defTabSz="889000">
            <a:lnSpc>
              <a:spcPct val="90000"/>
            </a:lnSpc>
            <a:spcBef>
              <a:spcPct val="0"/>
            </a:spcBef>
            <a:spcAft>
              <a:spcPct val="15000"/>
            </a:spcAft>
            <a:buChar char="•"/>
          </a:pPr>
          <a:r>
            <a:rPr lang="en-US" sz="2000" kern="1200" dirty="0"/>
            <a:t>Unaddressed items from Notice of Deficiency</a:t>
          </a:r>
        </a:p>
        <a:p>
          <a:pPr marL="457200" lvl="2" indent="-228600" algn="l" defTabSz="889000">
            <a:lnSpc>
              <a:spcPct val="90000"/>
            </a:lnSpc>
            <a:spcBef>
              <a:spcPct val="0"/>
            </a:spcBef>
            <a:spcAft>
              <a:spcPct val="15000"/>
            </a:spcAft>
            <a:buChar char="•"/>
          </a:pPr>
          <a:r>
            <a:rPr lang="en-US" sz="2000" kern="1200" dirty="0"/>
            <a:t>First or second violators (typically)</a:t>
          </a:r>
        </a:p>
        <a:p>
          <a:pPr marL="457200" lvl="2" indent="-228600" algn="l" defTabSz="889000">
            <a:lnSpc>
              <a:spcPct val="90000"/>
            </a:lnSpc>
            <a:spcBef>
              <a:spcPct val="0"/>
            </a:spcBef>
            <a:spcAft>
              <a:spcPct val="15000"/>
            </a:spcAft>
            <a:buChar char="•"/>
          </a:pPr>
          <a:r>
            <a:rPr lang="en-US" sz="2000" kern="1200" dirty="0"/>
            <a:t>Fines up to $4,000 per incident</a:t>
          </a:r>
        </a:p>
      </dsp:txBody>
      <dsp:txXfrm>
        <a:off x="0" y="284731"/>
        <a:ext cx="6248400" cy="3061800"/>
      </dsp:txXfrm>
    </dsp:sp>
    <dsp:sp modelId="{6CD0E8B5-C16D-3849-8961-082EABA3E1F2}">
      <dsp:nvSpPr>
        <dsp:cNvPr id="0" name=""/>
        <dsp:cNvSpPr/>
      </dsp:nvSpPr>
      <dsp:spPr>
        <a:xfrm>
          <a:off x="312420" y="19051"/>
          <a:ext cx="4373880" cy="5313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marL="0" lvl="0" indent="0" algn="l" defTabSz="800100">
            <a:lnSpc>
              <a:spcPct val="90000"/>
            </a:lnSpc>
            <a:spcBef>
              <a:spcPct val="0"/>
            </a:spcBef>
            <a:spcAft>
              <a:spcPct val="35000"/>
            </a:spcAft>
            <a:buNone/>
          </a:pPr>
          <a:r>
            <a:rPr lang="en-US" sz="1800" kern="1200" dirty="0"/>
            <a:t>DLNR Enforcement Actions</a:t>
          </a:r>
        </a:p>
      </dsp:txBody>
      <dsp:txXfrm>
        <a:off x="338359" y="44990"/>
        <a:ext cx="4322002" cy="479482"/>
      </dsp:txXfrm>
    </dsp:sp>
    <dsp:sp modelId="{505930A1-E1F4-134C-B306-DDE12F6F0061}">
      <dsp:nvSpPr>
        <dsp:cNvPr id="0" name=""/>
        <dsp:cNvSpPr/>
      </dsp:nvSpPr>
      <dsp:spPr>
        <a:xfrm>
          <a:off x="0" y="3709411"/>
          <a:ext cx="6248400" cy="1927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4945" tIns="374904" rIns="484945" bIns="142240" numCol="1" spcCol="1270" anchor="t" anchorCtr="0">
          <a:noAutofit/>
        </a:bodyPr>
        <a:lstStyle/>
        <a:p>
          <a:pPr marL="285750" lvl="1" indent="-285750" algn="l" defTabSz="1244600">
            <a:lnSpc>
              <a:spcPct val="90000"/>
            </a:lnSpc>
            <a:spcBef>
              <a:spcPct val="0"/>
            </a:spcBef>
            <a:spcAft>
              <a:spcPct val="15000"/>
            </a:spcAft>
            <a:buNone/>
          </a:pPr>
          <a:r>
            <a:rPr lang="en-US" sz="2800" kern="1200" dirty="0"/>
            <a:t>Board Action</a:t>
          </a:r>
        </a:p>
        <a:p>
          <a:pPr marL="457200" lvl="2" indent="-228600" algn="l" defTabSz="889000">
            <a:lnSpc>
              <a:spcPct val="90000"/>
            </a:lnSpc>
            <a:spcBef>
              <a:spcPct val="0"/>
            </a:spcBef>
            <a:spcAft>
              <a:spcPct val="15000"/>
            </a:spcAft>
            <a:buChar char="•"/>
          </a:pPr>
          <a:r>
            <a:rPr lang="en-US" sz="2000" kern="1200" dirty="0"/>
            <a:t>Chronic violators</a:t>
          </a:r>
        </a:p>
        <a:p>
          <a:pPr marL="457200" lvl="2" indent="-228600" algn="l" defTabSz="889000">
            <a:lnSpc>
              <a:spcPct val="90000"/>
            </a:lnSpc>
            <a:spcBef>
              <a:spcPct val="0"/>
            </a:spcBef>
            <a:spcAft>
              <a:spcPct val="15000"/>
            </a:spcAft>
            <a:buChar char="•"/>
          </a:pPr>
          <a:r>
            <a:rPr lang="en-US" sz="2000" kern="1200" dirty="0"/>
            <a:t>Fines up to $25,000 per incident per day</a:t>
          </a:r>
        </a:p>
        <a:p>
          <a:pPr marL="457200" lvl="2" indent="-228600" algn="l" defTabSz="889000">
            <a:lnSpc>
              <a:spcPct val="90000"/>
            </a:lnSpc>
            <a:spcBef>
              <a:spcPct val="0"/>
            </a:spcBef>
            <a:spcAft>
              <a:spcPct val="15000"/>
            </a:spcAft>
            <a:buChar char="•"/>
          </a:pPr>
          <a:r>
            <a:rPr lang="en-US" sz="2000" kern="1200" dirty="0"/>
            <a:t>Other, additional actions</a:t>
          </a:r>
        </a:p>
      </dsp:txBody>
      <dsp:txXfrm>
        <a:off x="0" y="3709411"/>
        <a:ext cx="6248400" cy="1927800"/>
      </dsp:txXfrm>
    </dsp:sp>
    <dsp:sp modelId="{ADD92C02-53AD-304C-8BEC-9FF03A43E7CD}">
      <dsp:nvSpPr>
        <dsp:cNvPr id="0" name=""/>
        <dsp:cNvSpPr/>
      </dsp:nvSpPr>
      <dsp:spPr>
        <a:xfrm>
          <a:off x="312420" y="3443731"/>
          <a:ext cx="4373880" cy="5313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marL="0" lvl="0" indent="0" algn="l" defTabSz="800100">
            <a:lnSpc>
              <a:spcPct val="90000"/>
            </a:lnSpc>
            <a:spcBef>
              <a:spcPct val="0"/>
            </a:spcBef>
            <a:spcAft>
              <a:spcPct val="35000"/>
            </a:spcAft>
            <a:buNone/>
          </a:pPr>
          <a:r>
            <a:rPr lang="en-US" sz="1800" kern="1200" dirty="0"/>
            <a:t>Board Enforcement Action</a:t>
          </a:r>
        </a:p>
      </dsp:txBody>
      <dsp:txXfrm>
        <a:off x="338359" y="3469670"/>
        <a:ext cx="4322002" cy="479482"/>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E9636C6C-3605-4942-AF16-7B0F0170FF40}" type="datetimeFigureOut">
              <a:rPr lang="en-US" smtClean="0"/>
              <a:t>3/16/2021</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22187ABF-57D3-7442-8889-381486DC769E}" type="slidenum">
              <a:rPr lang="en-US" smtClean="0"/>
              <a:t>‹#›</a:t>
            </a:fld>
            <a:endParaRPr lang="en-US"/>
          </a:p>
        </p:txBody>
      </p:sp>
    </p:spTree>
    <p:extLst>
      <p:ext uri="{BB962C8B-B14F-4D97-AF65-F5344CB8AC3E}">
        <p14:creationId xmlns:p14="http://schemas.microsoft.com/office/powerpoint/2010/main" val="341320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 Department regulates 131 dams and reservoirs throughout the State.  </a:t>
            </a:r>
          </a:p>
          <a:p>
            <a:r>
              <a:rPr lang="en-US" dirty="0"/>
              <a:t>	Most of the reservoirs are located on Kauai and Maui.  </a:t>
            </a:r>
          </a:p>
        </p:txBody>
      </p:sp>
      <p:sp>
        <p:nvSpPr>
          <p:cNvPr id="4" name="Slide Number Placeholder 3"/>
          <p:cNvSpPr>
            <a:spLocks noGrp="1"/>
          </p:cNvSpPr>
          <p:nvPr>
            <p:ph type="sldNum" sz="quarter" idx="10"/>
          </p:nvPr>
        </p:nvSpPr>
        <p:spPr/>
        <p:txBody>
          <a:bodyPr/>
          <a:lstStyle/>
          <a:p>
            <a:fld id="{CFCB9CBA-9744-4F63-B963-4A87809FB4FA}" type="slidenum">
              <a:rPr lang="en-US" smtClean="0"/>
              <a:t>4</a:t>
            </a:fld>
            <a:endParaRPr lang="en-US" dirty="0"/>
          </a:p>
        </p:txBody>
      </p:sp>
    </p:spTree>
    <p:extLst>
      <p:ext uri="{BB962C8B-B14F-4D97-AF65-F5344CB8AC3E}">
        <p14:creationId xmlns:p14="http://schemas.microsoft.com/office/powerpoint/2010/main" val="2670779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CB9CBA-9744-4F63-B963-4A87809FB4FA}" type="slidenum">
              <a:rPr lang="en-US" smtClean="0"/>
              <a:t>18</a:t>
            </a:fld>
            <a:endParaRPr lang="en-US"/>
          </a:p>
        </p:txBody>
      </p:sp>
    </p:spTree>
    <p:extLst>
      <p:ext uri="{BB962C8B-B14F-4D97-AF65-F5344CB8AC3E}">
        <p14:creationId xmlns:p14="http://schemas.microsoft.com/office/powerpoint/2010/main" val="229834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Almost all of the dams in Hawaii are classified as having a High Hazard Potential Classification, in that if they were to fail the resulting flood would probably result in the loss of life.  </a:t>
            </a:r>
          </a:p>
          <a:p>
            <a:endParaRPr lang="en-US"/>
          </a:p>
          <a:p>
            <a:r>
              <a:rPr lang="en-US" err="1"/>
              <a:t>Haz</a:t>
            </a:r>
            <a:r>
              <a:rPr lang="en-US"/>
              <a:t> Potential is based solely on the downstream community development and uses.  </a:t>
            </a:r>
          </a:p>
        </p:txBody>
      </p:sp>
      <p:sp>
        <p:nvSpPr>
          <p:cNvPr id="4" name="Slide Number Placeholder 3"/>
          <p:cNvSpPr>
            <a:spLocks noGrp="1"/>
          </p:cNvSpPr>
          <p:nvPr>
            <p:ph type="sldNum" sz="quarter" idx="10"/>
          </p:nvPr>
        </p:nvSpPr>
        <p:spPr/>
        <p:txBody>
          <a:bodyPr/>
          <a:lstStyle/>
          <a:p>
            <a:fld id="{CFCB9CBA-9744-4F63-B963-4A87809FB4FA}" type="slidenum">
              <a:rPr lang="en-US" smtClean="0"/>
              <a:t>5</a:t>
            </a:fld>
            <a:endParaRPr lang="en-US"/>
          </a:p>
        </p:txBody>
      </p:sp>
    </p:spTree>
    <p:extLst>
      <p:ext uri="{BB962C8B-B14F-4D97-AF65-F5344CB8AC3E}">
        <p14:creationId xmlns:p14="http://schemas.microsoft.com/office/powerpoint/2010/main" val="79443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Physical or Operational Deficiencies</a:t>
            </a:r>
          </a:p>
          <a:p>
            <a:r>
              <a:rPr lang="en-US"/>
              <a:t>Normal conditions expected today or tomorrow, </a:t>
            </a:r>
          </a:p>
          <a:p>
            <a:r>
              <a:rPr lang="en-US"/>
              <a:t>	Satisfactory dams ok</a:t>
            </a:r>
          </a:p>
          <a:p>
            <a:r>
              <a:rPr lang="en-US"/>
              <a:t>	Fair dams ok, however not up to statutory requirements</a:t>
            </a:r>
          </a:p>
          <a:p>
            <a:r>
              <a:rPr lang="en-US"/>
              <a:t>	Poor dams have deficiencies which conditions that could occur</a:t>
            </a:r>
          </a:p>
          <a:p>
            <a:r>
              <a:rPr lang="en-US"/>
              <a:t>		For poor dams we have restrictions on water storage.</a:t>
            </a:r>
          </a:p>
          <a:p>
            <a:r>
              <a:rPr lang="en-US"/>
              <a:t>	Unsatisfactory dams have a deficiency that may have pressing condition</a:t>
            </a:r>
          </a:p>
          <a:p>
            <a:r>
              <a:rPr lang="en-US"/>
              <a:t>		Require owners to keep these dams empty</a:t>
            </a:r>
          </a:p>
        </p:txBody>
      </p:sp>
      <p:sp>
        <p:nvSpPr>
          <p:cNvPr id="4" name="Slide Number Placeholder 3"/>
          <p:cNvSpPr>
            <a:spLocks noGrp="1"/>
          </p:cNvSpPr>
          <p:nvPr>
            <p:ph type="sldNum" sz="quarter" idx="10"/>
          </p:nvPr>
        </p:nvSpPr>
        <p:spPr/>
        <p:txBody>
          <a:bodyPr/>
          <a:lstStyle/>
          <a:p>
            <a:fld id="{CFCB9CBA-9744-4F63-B963-4A87809FB4FA}" type="slidenum">
              <a:rPr lang="en-US" smtClean="0"/>
              <a:t>6</a:t>
            </a:fld>
            <a:endParaRPr lang="en-US"/>
          </a:p>
        </p:txBody>
      </p:sp>
    </p:spTree>
    <p:extLst>
      <p:ext uri="{BB962C8B-B14F-4D97-AF65-F5344CB8AC3E}">
        <p14:creationId xmlns:p14="http://schemas.microsoft.com/office/powerpoint/2010/main" val="27876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B9CBA-9744-4F63-B963-4A87809FB4FA}" type="slidenum">
              <a:rPr lang="en-US" smtClean="0"/>
              <a:t>7</a:t>
            </a:fld>
            <a:endParaRPr lang="en-US" dirty="0"/>
          </a:p>
        </p:txBody>
      </p:sp>
    </p:spTree>
    <p:extLst>
      <p:ext uri="{BB962C8B-B14F-4D97-AF65-F5344CB8AC3E}">
        <p14:creationId xmlns:p14="http://schemas.microsoft.com/office/powerpoint/2010/main" val="555796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important take away from this chart is that approximately 70% of the dams in the State are privately owned.  </a:t>
            </a:r>
          </a:p>
          <a:p>
            <a:r>
              <a:rPr lang="en-US" dirty="0"/>
              <a:t>Meaning that </a:t>
            </a:r>
          </a:p>
        </p:txBody>
      </p:sp>
      <p:sp>
        <p:nvSpPr>
          <p:cNvPr id="4" name="Slide Number Placeholder 3"/>
          <p:cNvSpPr>
            <a:spLocks noGrp="1"/>
          </p:cNvSpPr>
          <p:nvPr>
            <p:ph type="sldNum" sz="quarter" idx="10"/>
          </p:nvPr>
        </p:nvSpPr>
        <p:spPr/>
        <p:txBody>
          <a:bodyPr/>
          <a:lstStyle/>
          <a:p>
            <a:fld id="{CFCB9CBA-9744-4F63-B963-4A87809FB4FA}" type="slidenum">
              <a:rPr lang="en-US" smtClean="0"/>
              <a:t>8</a:t>
            </a:fld>
            <a:endParaRPr lang="en-US" dirty="0"/>
          </a:p>
        </p:txBody>
      </p:sp>
    </p:spTree>
    <p:extLst>
      <p:ext uri="{BB962C8B-B14F-4D97-AF65-F5344CB8AC3E}">
        <p14:creationId xmlns:p14="http://schemas.microsoft.com/office/powerpoint/2010/main" val="199044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Contributing factors</a:t>
            </a:r>
          </a:p>
          <a:p>
            <a:r>
              <a:rPr lang="en-US"/>
              <a:t>	No inspection</a:t>
            </a:r>
          </a:p>
          <a:p>
            <a:pPr defTabSz="917841">
              <a:defRPr/>
            </a:pPr>
            <a:r>
              <a:rPr lang="en-US"/>
              <a:t>		Non-responsive owner</a:t>
            </a:r>
          </a:p>
          <a:p>
            <a:r>
              <a:rPr lang="en-US"/>
              <a:t>	Outdated hazard classification – Identified as low hazard</a:t>
            </a:r>
          </a:p>
          <a:p>
            <a:r>
              <a:rPr lang="en-US"/>
              <a:t>		lack of program funding</a:t>
            </a:r>
          </a:p>
          <a:p>
            <a:r>
              <a:rPr lang="en-US"/>
              <a:t>	Owner lack of understanding</a:t>
            </a:r>
          </a:p>
          <a:p>
            <a:r>
              <a:rPr lang="en-US"/>
              <a:t>		Filled in Spillway</a:t>
            </a:r>
          </a:p>
          <a:p>
            <a:r>
              <a:rPr lang="en-US"/>
              <a:t>	Improper Operation</a:t>
            </a:r>
          </a:p>
          <a:p>
            <a:r>
              <a:rPr lang="en-US"/>
              <a:t>		Owner and Operator at odds</a:t>
            </a:r>
          </a:p>
          <a:p>
            <a:r>
              <a:rPr lang="en-US"/>
              <a:t>		Lack of Maintenance and Monitoring</a:t>
            </a:r>
          </a:p>
          <a:p>
            <a:r>
              <a:rPr lang="en-US"/>
              <a:t>	Lack of Hazard Communication</a:t>
            </a:r>
          </a:p>
          <a:p>
            <a:r>
              <a:rPr lang="en-US"/>
              <a:t>		Downstream community unaware of risks</a:t>
            </a:r>
          </a:p>
          <a:p>
            <a:pPr defTabSz="917841">
              <a:defRPr/>
            </a:pPr>
            <a:r>
              <a:rPr lang="en-US"/>
              <a:t>	Older structure not required to be brought up to current standards</a:t>
            </a:r>
          </a:p>
          <a:p>
            <a:endParaRPr lang="en-US"/>
          </a:p>
        </p:txBody>
      </p:sp>
      <p:sp>
        <p:nvSpPr>
          <p:cNvPr id="4" name="Slide Number Placeholder 3"/>
          <p:cNvSpPr>
            <a:spLocks noGrp="1"/>
          </p:cNvSpPr>
          <p:nvPr>
            <p:ph type="sldNum" sz="quarter" idx="10"/>
          </p:nvPr>
        </p:nvSpPr>
        <p:spPr/>
        <p:txBody>
          <a:bodyPr/>
          <a:lstStyle/>
          <a:p>
            <a:fld id="{CFCB9CBA-9744-4F63-B963-4A87809FB4FA}" type="slidenum">
              <a:rPr lang="en-US" smtClean="0"/>
              <a:t>9</a:t>
            </a:fld>
            <a:endParaRPr lang="en-US"/>
          </a:p>
        </p:txBody>
      </p:sp>
    </p:spTree>
    <p:extLst>
      <p:ext uri="{BB962C8B-B14F-4D97-AF65-F5344CB8AC3E}">
        <p14:creationId xmlns:p14="http://schemas.microsoft.com/office/powerpoint/2010/main" val="1192750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CB9CBA-9744-4F63-B963-4A87809FB4FA}" type="slidenum">
              <a:rPr lang="en-US" smtClean="0"/>
              <a:t>11</a:t>
            </a:fld>
            <a:endParaRPr lang="en-US"/>
          </a:p>
        </p:txBody>
      </p:sp>
    </p:spTree>
    <p:extLst>
      <p:ext uri="{BB962C8B-B14F-4D97-AF65-F5344CB8AC3E}">
        <p14:creationId xmlns:p14="http://schemas.microsoft.com/office/powerpoint/2010/main" val="3542348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87ABF-57D3-7442-8889-381486DC769E}" type="slidenum">
              <a:rPr lang="en-US" smtClean="0"/>
              <a:t>13</a:t>
            </a:fld>
            <a:endParaRPr lang="en-US"/>
          </a:p>
        </p:txBody>
      </p:sp>
    </p:spTree>
    <p:extLst>
      <p:ext uri="{BB962C8B-B14F-4D97-AF65-F5344CB8AC3E}">
        <p14:creationId xmlns:p14="http://schemas.microsoft.com/office/powerpoint/2010/main" val="3239841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CB9CBA-9744-4F63-B963-4A87809FB4FA}" type="slidenum">
              <a:rPr lang="en-US" smtClean="0"/>
              <a:t>14</a:t>
            </a:fld>
            <a:endParaRPr lang="en-US"/>
          </a:p>
        </p:txBody>
      </p:sp>
    </p:spTree>
    <p:extLst>
      <p:ext uri="{BB962C8B-B14F-4D97-AF65-F5344CB8AC3E}">
        <p14:creationId xmlns:p14="http://schemas.microsoft.com/office/powerpoint/2010/main" val="336571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E4E2-FF62-4A18-B47A-AB083B237B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3A3746-5ECA-47AC-A75C-5BBD79180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AD7A74-8A3F-4419-BD82-112D1D5766CF}"/>
              </a:ext>
            </a:extLst>
          </p:cNvPr>
          <p:cNvSpPr>
            <a:spLocks noGrp="1"/>
          </p:cNvSpPr>
          <p:nvPr>
            <p:ph type="dt" sz="half" idx="10"/>
          </p:nvPr>
        </p:nvSpPr>
        <p:spPr/>
        <p:txBody>
          <a:bodyPr/>
          <a:lstStyle/>
          <a:p>
            <a:fld id="{37743E77-52C6-694A-9597-CD50E4EF7F01}" type="datetime1">
              <a:rPr lang="en-US" smtClean="0"/>
              <a:t>3/16/2021</a:t>
            </a:fld>
            <a:endParaRPr lang="en-US"/>
          </a:p>
        </p:txBody>
      </p:sp>
      <p:sp>
        <p:nvSpPr>
          <p:cNvPr id="5" name="Footer Placeholder 4">
            <a:extLst>
              <a:ext uri="{FF2B5EF4-FFF2-40B4-BE49-F238E27FC236}">
                <a16:creationId xmlns:a16="http://schemas.microsoft.com/office/drawing/2014/main" id="{A6F9CB67-C652-4273-873D-F6045AEE7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16FA5-A0FF-4E82-9DAD-323DAD026093}"/>
              </a:ext>
            </a:extLst>
          </p:cNvPr>
          <p:cNvSpPr>
            <a:spLocks noGrp="1"/>
          </p:cNvSpPr>
          <p:nvPr>
            <p:ph type="sldNum" sz="quarter" idx="12"/>
          </p:nvPr>
        </p:nvSpPr>
        <p:spPr/>
        <p:txBody>
          <a:bodyPr/>
          <a:lstStyle/>
          <a:p>
            <a:fld id="{4BEF190C-943E-401B-9C29-1494847ECB88}" type="slidenum">
              <a:rPr lang="en-US" smtClean="0"/>
              <a:t>‹#›</a:t>
            </a:fld>
            <a:endParaRPr lang="en-US"/>
          </a:p>
        </p:txBody>
      </p:sp>
    </p:spTree>
    <p:extLst>
      <p:ext uri="{BB962C8B-B14F-4D97-AF65-F5344CB8AC3E}">
        <p14:creationId xmlns:p14="http://schemas.microsoft.com/office/powerpoint/2010/main" val="1202965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3EA3-BB8C-40CF-9112-16A8CD8874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C7DC0-7FFF-4D7B-B9DB-69D93AC25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36A92-6F52-41F0-914C-7DBC42BF4D6C}"/>
              </a:ext>
            </a:extLst>
          </p:cNvPr>
          <p:cNvSpPr>
            <a:spLocks noGrp="1"/>
          </p:cNvSpPr>
          <p:nvPr>
            <p:ph type="dt" sz="half" idx="10"/>
          </p:nvPr>
        </p:nvSpPr>
        <p:spPr/>
        <p:txBody>
          <a:bodyPr/>
          <a:lstStyle/>
          <a:p>
            <a:fld id="{CD6D2263-7237-4F47-848C-61B4662B2627}" type="datetime1">
              <a:rPr lang="en-US" smtClean="0"/>
              <a:t>3/16/2021</a:t>
            </a:fld>
            <a:endParaRPr lang="en-US"/>
          </a:p>
        </p:txBody>
      </p:sp>
      <p:sp>
        <p:nvSpPr>
          <p:cNvPr id="5" name="Footer Placeholder 4">
            <a:extLst>
              <a:ext uri="{FF2B5EF4-FFF2-40B4-BE49-F238E27FC236}">
                <a16:creationId xmlns:a16="http://schemas.microsoft.com/office/drawing/2014/main" id="{28CC9DE1-5635-43D1-9059-B55A58AF7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671AE-7BAB-4400-AB3B-69E9B31BB6BA}"/>
              </a:ext>
            </a:extLst>
          </p:cNvPr>
          <p:cNvSpPr>
            <a:spLocks noGrp="1"/>
          </p:cNvSpPr>
          <p:nvPr>
            <p:ph type="sldNum" sz="quarter" idx="12"/>
          </p:nvPr>
        </p:nvSpPr>
        <p:spPr/>
        <p:txBody>
          <a:bodyPr/>
          <a:lstStyle/>
          <a:p>
            <a:fld id="{4BEF190C-943E-401B-9C29-1494847ECB88}" type="slidenum">
              <a:rPr lang="en-US" smtClean="0"/>
              <a:t>‹#›</a:t>
            </a:fld>
            <a:endParaRPr lang="en-US"/>
          </a:p>
        </p:txBody>
      </p:sp>
    </p:spTree>
    <p:extLst>
      <p:ext uri="{BB962C8B-B14F-4D97-AF65-F5344CB8AC3E}">
        <p14:creationId xmlns:p14="http://schemas.microsoft.com/office/powerpoint/2010/main" val="818491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3082C4-57EC-49C6-AEE4-9ECDB7F8AD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76CC33-8CB1-4237-9A72-53C5A3FFBD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F8702-1FC9-4CDB-874F-36507197B1E7}"/>
              </a:ext>
            </a:extLst>
          </p:cNvPr>
          <p:cNvSpPr>
            <a:spLocks noGrp="1"/>
          </p:cNvSpPr>
          <p:nvPr>
            <p:ph type="dt" sz="half" idx="10"/>
          </p:nvPr>
        </p:nvSpPr>
        <p:spPr/>
        <p:txBody>
          <a:bodyPr/>
          <a:lstStyle/>
          <a:p>
            <a:fld id="{2F23182E-B889-754F-BC51-ACFF8EEDDB8A}" type="datetime1">
              <a:rPr lang="en-US" smtClean="0"/>
              <a:t>3/16/2021</a:t>
            </a:fld>
            <a:endParaRPr lang="en-US"/>
          </a:p>
        </p:txBody>
      </p:sp>
      <p:sp>
        <p:nvSpPr>
          <p:cNvPr id="5" name="Footer Placeholder 4">
            <a:extLst>
              <a:ext uri="{FF2B5EF4-FFF2-40B4-BE49-F238E27FC236}">
                <a16:creationId xmlns:a16="http://schemas.microsoft.com/office/drawing/2014/main" id="{7E771BF9-52B6-4F87-9087-AFE924975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51E69-AAAE-484A-9B57-9DCCC2E235F3}"/>
              </a:ext>
            </a:extLst>
          </p:cNvPr>
          <p:cNvSpPr>
            <a:spLocks noGrp="1"/>
          </p:cNvSpPr>
          <p:nvPr>
            <p:ph type="sldNum" sz="quarter" idx="12"/>
          </p:nvPr>
        </p:nvSpPr>
        <p:spPr/>
        <p:txBody>
          <a:bodyPr/>
          <a:lstStyle/>
          <a:p>
            <a:fld id="{4BEF190C-943E-401B-9C29-1494847ECB88}" type="slidenum">
              <a:rPr lang="en-US" smtClean="0"/>
              <a:t>‹#›</a:t>
            </a:fld>
            <a:endParaRPr lang="en-US"/>
          </a:p>
        </p:txBody>
      </p:sp>
    </p:spTree>
    <p:extLst>
      <p:ext uri="{BB962C8B-B14F-4D97-AF65-F5344CB8AC3E}">
        <p14:creationId xmlns:p14="http://schemas.microsoft.com/office/powerpoint/2010/main" val="250834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0549-54FE-4A56-959E-D5BF09966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DDF90-13AE-4A99-9514-238E9CFB5D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C63FF-F87D-4DB4-9BCE-6EFE90A1DD86}"/>
              </a:ext>
            </a:extLst>
          </p:cNvPr>
          <p:cNvSpPr>
            <a:spLocks noGrp="1"/>
          </p:cNvSpPr>
          <p:nvPr>
            <p:ph type="dt" sz="half" idx="10"/>
          </p:nvPr>
        </p:nvSpPr>
        <p:spPr/>
        <p:txBody>
          <a:bodyPr/>
          <a:lstStyle/>
          <a:p>
            <a:fld id="{CBFE2D91-A1AE-8D47-82F8-89B8CF6229A2}" type="datetime1">
              <a:rPr lang="en-US" smtClean="0"/>
              <a:t>3/16/2021</a:t>
            </a:fld>
            <a:endParaRPr lang="en-US"/>
          </a:p>
        </p:txBody>
      </p:sp>
      <p:sp>
        <p:nvSpPr>
          <p:cNvPr id="5" name="Footer Placeholder 4">
            <a:extLst>
              <a:ext uri="{FF2B5EF4-FFF2-40B4-BE49-F238E27FC236}">
                <a16:creationId xmlns:a16="http://schemas.microsoft.com/office/drawing/2014/main" id="{49A03930-162D-4E87-9A53-A7383E03B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AA7F9-BE96-48C6-B54A-3E94C14DDED7}"/>
              </a:ext>
            </a:extLst>
          </p:cNvPr>
          <p:cNvSpPr>
            <a:spLocks noGrp="1"/>
          </p:cNvSpPr>
          <p:nvPr>
            <p:ph type="sldNum" sz="quarter" idx="12"/>
          </p:nvPr>
        </p:nvSpPr>
        <p:spPr/>
        <p:txBody>
          <a:bodyPr/>
          <a:lstStyle/>
          <a:p>
            <a:fld id="{4BEF190C-943E-401B-9C29-1494847ECB88}" type="slidenum">
              <a:rPr lang="en-US" smtClean="0"/>
              <a:t>‹#›</a:t>
            </a:fld>
            <a:endParaRPr lang="en-US"/>
          </a:p>
        </p:txBody>
      </p:sp>
    </p:spTree>
    <p:extLst>
      <p:ext uri="{BB962C8B-B14F-4D97-AF65-F5344CB8AC3E}">
        <p14:creationId xmlns:p14="http://schemas.microsoft.com/office/powerpoint/2010/main" val="3619066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2480-1DA6-400C-BDF2-477476D6C5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FEC6F9-44E9-48F0-9CE4-F2A030320B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93C51E-CAEC-4209-AE4A-28675CFE7E74}"/>
              </a:ext>
            </a:extLst>
          </p:cNvPr>
          <p:cNvSpPr>
            <a:spLocks noGrp="1"/>
          </p:cNvSpPr>
          <p:nvPr>
            <p:ph type="dt" sz="half" idx="10"/>
          </p:nvPr>
        </p:nvSpPr>
        <p:spPr/>
        <p:txBody>
          <a:bodyPr/>
          <a:lstStyle/>
          <a:p>
            <a:fld id="{8EF276A3-972A-8148-9504-3B6C72828B4C}" type="datetime1">
              <a:rPr lang="en-US" smtClean="0"/>
              <a:t>3/16/2021</a:t>
            </a:fld>
            <a:endParaRPr lang="en-US"/>
          </a:p>
        </p:txBody>
      </p:sp>
      <p:sp>
        <p:nvSpPr>
          <p:cNvPr id="5" name="Footer Placeholder 4">
            <a:extLst>
              <a:ext uri="{FF2B5EF4-FFF2-40B4-BE49-F238E27FC236}">
                <a16:creationId xmlns:a16="http://schemas.microsoft.com/office/drawing/2014/main" id="{783120B9-B823-47FB-A744-93A81C74B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E6EEF-8133-41D2-8E8B-28654805B06A}"/>
              </a:ext>
            </a:extLst>
          </p:cNvPr>
          <p:cNvSpPr>
            <a:spLocks noGrp="1"/>
          </p:cNvSpPr>
          <p:nvPr>
            <p:ph type="sldNum" sz="quarter" idx="12"/>
          </p:nvPr>
        </p:nvSpPr>
        <p:spPr/>
        <p:txBody>
          <a:bodyPr/>
          <a:lstStyle/>
          <a:p>
            <a:fld id="{4BEF190C-943E-401B-9C29-1494847ECB88}" type="slidenum">
              <a:rPr lang="en-US" smtClean="0"/>
              <a:t>‹#›</a:t>
            </a:fld>
            <a:endParaRPr lang="en-US"/>
          </a:p>
        </p:txBody>
      </p:sp>
    </p:spTree>
    <p:extLst>
      <p:ext uri="{BB962C8B-B14F-4D97-AF65-F5344CB8AC3E}">
        <p14:creationId xmlns:p14="http://schemas.microsoft.com/office/powerpoint/2010/main" val="126823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F836-A519-4003-B65D-EAC207D3AF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775B64-E921-422A-ADF8-7A26878BA3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4A04B1-D421-4AAA-A5B6-82428FA0DB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310C31-B0F6-4E31-9BE0-F122D92A1462}"/>
              </a:ext>
            </a:extLst>
          </p:cNvPr>
          <p:cNvSpPr>
            <a:spLocks noGrp="1"/>
          </p:cNvSpPr>
          <p:nvPr>
            <p:ph type="dt" sz="half" idx="10"/>
          </p:nvPr>
        </p:nvSpPr>
        <p:spPr/>
        <p:txBody>
          <a:bodyPr/>
          <a:lstStyle/>
          <a:p>
            <a:fld id="{779794BD-1D61-6B44-A8C7-A8C731172526}" type="datetime1">
              <a:rPr lang="en-US" smtClean="0"/>
              <a:t>3/16/2021</a:t>
            </a:fld>
            <a:endParaRPr lang="en-US"/>
          </a:p>
        </p:txBody>
      </p:sp>
      <p:sp>
        <p:nvSpPr>
          <p:cNvPr id="6" name="Footer Placeholder 5">
            <a:extLst>
              <a:ext uri="{FF2B5EF4-FFF2-40B4-BE49-F238E27FC236}">
                <a16:creationId xmlns:a16="http://schemas.microsoft.com/office/drawing/2014/main" id="{B4869313-1CFA-4A3F-8EDB-33D6C1D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6C5F4-1223-4DD1-98FF-2B41A4D2BA2A}"/>
              </a:ext>
            </a:extLst>
          </p:cNvPr>
          <p:cNvSpPr>
            <a:spLocks noGrp="1"/>
          </p:cNvSpPr>
          <p:nvPr>
            <p:ph type="sldNum" sz="quarter" idx="12"/>
          </p:nvPr>
        </p:nvSpPr>
        <p:spPr/>
        <p:txBody>
          <a:bodyPr/>
          <a:lstStyle/>
          <a:p>
            <a:fld id="{4BEF190C-943E-401B-9C29-1494847ECB88}" type="slidenum">
              <a:rPr lang="en-US" smtClean="0"/>
              <a:t>‹#›</a:t>
            </a:fld>
            <a:endParaRPr lang="en-US"/>
          </a:p>
        </p:txBody>
      </p:sp>
    </p:spTree>
    <p:extLst>
      <p:ext uri="{BB962C8B-B14F-4D97-AF65-F5344CB8AC3E}">
        <p14:creationId xmlns:p14="http://schemas.microsoft.com/office/powerpoint/2010/main" val="392834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5CBE-6038-4C96-96F7-63BAA45C67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A6D686-EBE3-4917-A344-3D4242326D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33DCF0-8DB8-4ACE-816A-5516DFBA4A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C4F51-815D-4274-BF8A-DE70180C1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DD8CA0-CADC-45AE-B324-AD1F9279B3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7B096-3600-4922-8116-F2DE32A438E3}"/>
              </a:ext>
            </a:extLst>
          </p:cNvPr>
          <p:cNvSpPr>
            <a:spLocks noGrp="1"/>
          </p:cNvSpPr>
          <p:nvPr>
            <p:ph type="dt" sz="half" idx="10"/>
          </p:nvPr>
        </p:nvSpPr>
        <p:spPr/>
        <p:txBody>
          <a:bodyPr/>
          <a:lstStyle/>
          <a:p>
            <a:fld id="{2019BAE4-4580-0740-948B-059B214F0226}" type="datetime1">
              <a:rPr lang="en-US" smtClean="0"/>
              <a:t>3/16/2021</a:t>
            </a:fld>
            <a:endParaRPr lang="en-US"/>
          </a:p>
        </p:txBody>
      </p:sp>
      <p:sp>
        <p:nvSpPr>
          <p:cNvPr id="8" name="Footer Placeholder 7">
            <a:extLst>
              <a:ext uri="{FF2B5EF4-FFF2-40B4-BE49-F238E27FC236}">
                <a16:creationId xmlns:a16="http://schemas.microsoft.com/office/drawing/2014/main" id="{84A17A4E-5A82-4EAE-A159-5DBDDAF0A9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9DCBF-C4B0-4D9C-8F47-89ACDF2E9986}"/>
              </a:ext>
            </a:extLst>
          </p:cNvPr>
          <p:cNvSpPr>
            <a:spLocks noGrp="1"/>
          </p:cNvSpPr>
          <p:nvPr>
            <p:ph type="sldNum" sz="quarter" idx="12"/>
          </p:nvPr>
        </p:nvSpPr>
        <p:spPr/>
        <p:txBody>
          <a:bodyPr/>
          <a:lstStyle/>
          <a:p>
            <a:fld id="{4BEF190C-943E-401B-9C29-1494847ECB88}" type="slidenum">
              <a:rPr lang="en-US" smtClean="0"/>
              <a:t>‹#›</a:t>
            </a:fld>
            <a:endParaRPr lang="en-US"/>
          </a:p>
        </p:txBody>
      </p:sp>
    </p:spTree>
    <p:extLst>
      <p:ext uri="{BB962C8B-B14F-4D97-AF65-F5344CB8AC3E}">
        <p14:creationId xmlns:p14="http://schemas.microsoft.com/office/powerpoint/2010/main" val="149368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FC7B-6CDB-4687-B15F-A04B0EF65F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F7EF81-84AC-461E-9D06-D3C8914C88CC}"/>
              </a:ext>
            </a:extLst>
          </p:cNvPr>
          <p:cNvSpPr>
            <a:spLocks noGrp="1"/>
          </p:cNvSpPr>
          <p:nvPr>
            <p:ph type="dt" sz="half" idx="10"/>
          </p:nvPr>
        </p:nvSpPr>
        <p:spPr/>
        <p:txBody>
          <a:bodyPr/>
          <a:lstStyle/>
          <a:p>
            <a:fld id="{05808DEC-3035-B54F-A2BB-06C7C8982AE8}" type="datetime1">
              <a:rPr lang="en-US" smtClean="0"/>
              <a:t>3/16/2021</a:t>
            </a:fld>
            <a:endParaRPr lang="en-US"/>
          </a:p>
        </p:txBody>
      </p:sp>
      <p:sp>
        <p:nvSpPr>
          <p:cNvPr id="4" name="Footer Placeholder 3">
            <a:extLst>
              <a:ext uri="{FF2B5EF4-FFF2-40B4-BE49-F238E27FC236}">
                <a16:creationId xmlns:a16="http://schemas.microsoft.com/office/drawing/2014/main" id="{5BF3023D-EBCE-41B2-9608-40730BF318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26C81-0DE5-4799-806E-5BD140394F9D}"/>
              </a:ext>
            </a:extLst>
          </p:cNvPr>
          <p:cNvSpPr>
            <a:spLocks noGrp="1"/>
          </p:cNvSpPr>
          <p:nvPr>
            <p:ph type="sldNum" sz="quarter" idx="12"/>
          </p:nvPr>
        </p:nvSpPr>
        <p:spPr/>
        <p:txBody>
          <a:bodyPr/>
          <a:lstStyle/>
          <a:p>
            <a:fld id="{4BEF190C-943E-401B-9C29-1494847ECB88}" type="slidenum">
              <a:rPr lang="en-US" smtClean="0"/>
              <a:t>‹#›</a:t>
            </a:fld>
            <a:endParaRPr lang="en-US"/>
          </a:p>
        </p:txBody>
      </p:sp>
    </p:spTree>
    <p:extLst>
      <p:ext uri="{BB962C8B-B14F-4D97-AF65-F5344CB8AC3E}">
        <p14:creationId xmlns:p14="http://schemas.microsoft.com/office/powerpoint/2010/main" val="194754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27893D-BCFF-43BB-BFCE-698A5F5DF4F8}"/>
              </a:ext>
            </a:extLst>
          </p:cNvPr>
          <p:cNvSpPr>
            <a:spLocks noGrp="1"/>
          </p:cNvSpPr>
          <p:nvPr>
            <p:ph type="dt" sz="half" idx="10"/>
          </p:nvPr>
        </p:nvSpPr>
        <p:spPr/>
        <p:txBody>
          <a:bodyPr/>
          <a:lstStyle/>
          <a:p>
            <a:fld id="{801F98C3-64A0-594E-B205-3F912B2F032F}" type="datetime1">
              <a:rPr lang="en-US" smtClean="0"/>
              <a:t>3/16/2021</a:t>
            </a:fld>
            <a:endParaRPr lang="en-US"/>
          </a:p>
        </p:txBody>
      </p:sp>
      <p:sp>
        <p:nvSpPr>
          <p:cNvPr id="3" name="Footer Placeholder 2">
            <a:extLst>
              <a:ext uri="{FF2B5EF4-FFF2-40B4-BE49-F238E27FC236}">
                <a16:creationId xmlns:a16="http://schemas.microsoft.com/office/drawing/2014/main" id="{05D5A1C6-1B28-4835-B58B-F4774DDF9B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0867C2-A4A2-464C-8F65-8607DF773F2C}"/>
              </a:ext>
            </a:extLst>
          </p:cNvPr>
          <p:cNvSpPr>
            <a:spLocks noGrp="1"/>
          </p:cNvSpPr>
          <p:nvPr>
            <p:ph type="sldNum" sz="quarter" idx="12"/>
          </p:nvPr>
        </p:nvSpPr>
        <p:spPr/>
        <p:txBody>
          <a:bodyPr/>
          <a:lstStyle/>
          <a:p>
            <a:fld id="{4BEF190C-943E-401B-9C29-1494847ECB88}" type="slidenum">
              <a:rPr lang="en-US" smtClean="0"/>
              <a:t>‹#›</a:t>
            </a:fld>
            <a:endParaRPr lang="en-US"/>
          </a:p>
        </p:txBody>
      </p:sp>
    </p:spTree>
    <p:extLst>
      <p:ext uri="{BB962C8B-B14F-4D97-AF65-F5344CB8AC3E}">
        <p14:creationId xmlns:p14="http://schemas.microsoft.com/office/powerpoint/2010/main" val="2642242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8060-87EE-4395-838B-7C6795DFEC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DA92BA-A4DF-4696-92C7-AEFC95D8F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EB73F3-438A-46E9-A898-BA49CBC33B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56D165-8A09-4342-B6A9-606D29C276D9}"/>
              </a:ext>
            </a:extLst>
          </p:cNvPr>
          <p:cNvSpPr>
            <a:spLocks noGrp="1"/>
          </p:cNvSpPr>
          <p:nvPr>
            <p:ph type="dt" sz="half" idx="10"/>
          </p:nvPr>
        </p:nvSpPr>
        <p:spPr/>
        <p:txBody>
          <a:bodyPr/>
          <a:lstStyle/>
          <a:p>
            <a:fld id="{92AE0741-8FDE-0840-9C48-C814FE096ECD}" type="datetime1">
              <a:rPr lang="en-US" smtClean="0"/>
              <a:t>3/16/2021</a:t>
            </a:fld>
            <a:endParaRPr lang="en-US"/>
          </a:p>
        </p:txBody>
      </p:sp>
      <p:sp>
        <p:nvSpPr>
          <p:cNvPr id="6" name="Footer Placeholder 5">
            <a:extLst>
              <a:ext uri="{FF2B5EF4-FFF2-40B4-BE49-F238E27FC236}">
                <a16:creationId xmlns:a16="http://schemas.microsoft.com/office/drawing/2014/main" id="{31766826-6DC8-40BD-8D06-8D49214F4D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065CA-D591-4945-964C-84ADC7BAA3F8}"/>
              </a:ext>
            </a:extLst>
          </p:cNvPr>
          <p:cNvSpPr>
            <a:spLocks noGrp="1"/>
          </p:cNvSpPr>
          <p:nvPr>
            <p:ph type="sldNum" sz="quarter" idx="12"/>
          </p:nvPr>
        </p:nvSpPr>
        <p:spPr/>
        <p:txBody>
          <a:bodyPr/>
          <a:lstStyle/>
          <a:p>
            <a:fld id="{4BEF190C-943E-401B-9C29-1494847ECB88}" type="slidenum">
              <a:rPr lang="en-US" smtClean="0"/>
              <a:t>‹#›</a:t>
            </a:fld>
            <a:endParaRPr lang="en-US"/>
          </a:p>
        </p:txBody>
      </p:sp>
    </p:spTree>
    <p:extLst>
      <p:ext uri="{BB962C8B-B14F-4D97-AF65-F5344CB8AC3E}">
        <p14:creationId xmlns:p14="http://schemas.microsoft.com/office/powerpoint/2010/main" val="3563220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E86FD-46C6-461B-BAF3-508A581AA4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DB74D4-3A8F-46AC-BE5B-E8216FAB9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39398-35A7-43EF-8908-02475A48D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F570B7-55E5-42A3-B64D-F173DA66A09E}"/>
              </a:ext>
            </a:extLst>
          </p:cNvPr>
          <p:cNvSpPr>
            <a:spLocks noGrp="1"/>
          </p:cNvSpPr>
          <p:nvPr>
            <p:ph type="dt" sz="half" idx="10"/>
          </p:nvPr>
        </p:nvSpPr>
        <p:spPr/>
        <p:txBody>
          <a:bodyPr/>
          <a:lstStyle/>
          <a:p>
            <a:fld id="{4E2789F7-DEFB-9843-8051-6A581F5FA565}" type="datetime1">
              <a:rPr lang="en-US" smtClean="0"/>
              <a:t>3/16/2021</a:t>
            </a:fld>
            <a:endParaRPr lang="en-US"/>
          </a:p>
        </p:txBody>
      </p:sp>
      <p:sp>
        <p:nvSpPr>
          <p:cNvPr id="6" name="Footer Placeholder 5">
            <a:extLst>
              <a:ext uri="{FF2B5EF4-FFF2-40B4-BE49-F238E27FC236}">
                <a16:creationId xmlns:a16="http://schemas.microsoft.com/office/drawing/2014/main" id="{FC7BA3B5-8181-4746-A959-0D2050559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609F61-55D9-446F-B022-5F822EC5BB03}"/>
              </a:ext>
            </a:extLst>
          </p:cNvPr>
          <p:cNvSpPr>
            <a:spLocks noGrp="1"/>
          </p:cNvSpPr>
          <p:nvPr>
            <p:ph type="sldNum" sz="quarter" idx="12"/>
          </p:nvPr>
        </p:nvSpPr>
        <p:spPr/>
        <p:txBody>
          <a:bodyPr/>
          <a:lstStyle/>
          <a:p>
            <a:fld id="{4BEF190C-943E-401B-9C29-1494847ECB88}" type="slidenum">
              <a:rPr lang="en-US" smtClean="0"/>
              <a:t>‹#›</a:t>
            </a:fld>
            <a:endParaRPr lang="en-US"/>
          </a:p>
        </p:txBody>
      </p:sp>
    </p:spTree>
    <p:extLst>
      <p:ext uri="{BB962C8B-B14F-4D97-AF65-F5344CB8AC3E}">
        <p14:creationId xmlns:p14="http://schemas.microsoft.com/office/powerpoint/2010/main" val="3520132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E7F65-6978-49DF-A4CA-AB22DCEDA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93B879-8E0C-41FF-9488-ECDC88DC5E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AB20E-62AC-42F3-9E4B-0CA44BEBDC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80FAD3-3FB5-D048-A482-1480E052B0E0}" type="datetime1">
              <a:rPr lang="en-US" smtClean="0"/>
              <a:t>3/16/2021</a:t>
            </a:fld>
            <a:endParaRPr lang="en-US"/>
          </a:p>
        </p:txBody>
      </p:sp>
      <p:sp>
        <p:nvSpPr>
          <p:cNvPr id="5" name="Footer Placeholder 4">
            <a:extLst>
              <a:ext uri="{FF2B5EF4-FFF2-40B4-BE49-F238E27FC236}">
                <a16:creationId xmlns:a16="http://schemas.microsoft.com/office/drawing/2014/main" id="{06B3F6B8-8A56-4EAC-9D38-689AA60644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4586F0-2F52-4BD4-AC0F-13FDA7AF5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F190C-943E-401B-9C29-1494847ECB88}" type="slidenum">
              <a:rPr lang="en-US" smtClean="0"/>
              <a:t>‹#›</a:t>
            </a:fld>
            <a:endParaRPr lang="en-US"/>
          </a:p>
        </p:txBody>
      </p:sp>
    </p:spTree>
    <p:extLst>
      <p:ext uri="{BB962C8B-B14F-4D97-AF65-F5344CB8AC3E}">
        <p14:creationId xmlns:p14="http://schemas.microsoft.com/office/powerpoint/2010/main" val="263666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Parking_violation" TargetMode="External"/><Relationship Id="rId7" Type="http://schemas.openxmlformats.org/officeDocument/2006/relationships/image" Target="../media/image20.sv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9BDBE70-C9B6-FF42-AECA-F7B3407077C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t="12506" b="12506"/>
          <a:stretch/>
        </p:blipFill>
        <p:spPr bwMode="auto">
          <a:xfrm>
            <a:off x="0" y="0"/>
            <a:ext cx="12192000" cy="6858000"/>
          </a:xfrm>
          <a:prstGeom prst="rect">
            <a:avLst/>
          </a:prstGeom>
          <a:noFill/>
          <a:effectLst>
            <a:outerShdw sx="1000" sy="1000" algn="ctr" rotWithShape="0">
              <a:srgbClr val="000000"/>
            </a:outerShdw>
            <a:reflection endPos="0" dir="5400000" sy="-100000" algn="bl" rotWithShape="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6BA991-1BBB-4322-BD5A-69E1D7770145}"/>
              </a:ext>
            </a:extLst>
          </p:cNvPr>
          <p:cNvSpPr>
            <a:spLocks noGrp="1"/>
          </p:cNvSpPr>
          <p:nvPr>
            <p:ph type="ctrTitle"/>
          </p:nvPr>
        </p:nvSpPr>
        <p:spPr>
          <a:xfrm>
            <a:off x="838201" y="626023"/>
            <a:ext cx="3313164" cy="4726276"/>
          </a:xfrm>
        </p:spPr>
        <p:txBody>
          <a:bodyPr vert="horz" lIns="91440" tIns="45720" rIns="91440" bIns="45720" rtlCol="0" anchor="ctr">
            <a:normAutofit/>
          </a:bodyPr>
          <a:lstStyle/>
          <a:p>
            <a:pPr algn="r"/>
            <a:r>
              <a:rPr lang="en-US" sz="4400" dirty="0">
                <a:solidFill>
                  <a:srgbClr val="FFFFFF"/>
                </a:solidFill>
              </a:rPr>
              <a:t>Dam Safety Enforcement Update</a:t>
            </a:r>
          </a:p>
        </p:txBody>
      </p:sp>
      <p:sp>
        <p:nvSpPr>
          <p:cNvPr id="3" name="Subtitle 2">
            <a:extLst>
              <a:ext uri="{FF2B5EF4-FFF2-40B4-BE49-F238E27FC236}">
                <a16:creationId xmlns:a16="http://schemas.microsoft.com/office/drawing/2014/main" id="{56E5B66D-B0F1-44DA-BBAC-D0F25195222A}"/>
              </a:ext>
            </a:extLst>
          </p:cNvPr>
          <p:cNvSpPr>
            <a:spLocks noGrp="1"/>
          </p:cNvSpPr>
          <p:nvPr>
            <p:ph type="subTitle" idx="1"/>
          </p:nvPr>
        </p:nvSpPr>
        <p:spPr>
          <a:xfrm>
            <a:off x="5155379" y="626023"/>
            <a:ext cx="5744685" cy="4726276"/>
          </a:xfrm>
        </p:spPr>
        <p:txBody>
          <a:bodyPr vert="horz" lIns="91440" tIns="45720" rIns="91440" bIns="45720" rtlCol="0" anchor="ctr">
            <a:normAutofit/>
          </a:bodyPr>
          <a:lstStyle/>
          <a:p>
            <a:pPr algn="l">
              <a:spcBef>
                <a:spcPts val="0"/>
              </a:spcBef>
              <a:spcAft>
                <a:spcPts val="600"/>
              </a:spcAft>
            </a:pPr>
            <a:r>
              <a:rPr lang="en-US" sz="2000" dirty="0">
                <a:solidFill>
                  <a:srgbClr val="FFFFFF"/>
                </a:solidFill>
              </a:rPr>
              <a:t>Briefing for the Board of Land and Natural Resources</a:t>
            </a:r>
          </a:p>
          <a:p>
            <a:pPr algn="l">
              <a:spcBef>
                <a:spcPts val="0"/>
              </a:spcBef>
              <a:spcAft>
                <a:spcPts val="600"/>
              </a:spcAft>
            </a:pPr>
            <a:endParaRPr lang="en-US" sz="2000" dirty="0">
              <a:solidFill>
                <a:srgbClr val="FFFFFF"/>
              </a:solidFill>
            </a:endParaRPr>
          </a:p>
          <a:p>
            <a:pPr algn="l">
              <a:spcBef>
                <a:spcPts val="0"/>
              </a:spcBef>
              <a:spcAft>
                <a:spcPts val="600"/>
              </a:spcAft>
            </a:pPr>
            <a:r>
              <a:rPr lang="en-US" sz="2000" dirty="0">
                <a:solidFill>
                  <a:srgbClr val="FFFFFF"/>
                </a:solidFill>
              </a:rPr>
              <a:t>March 25, 2021</a:t>
            </a:r>
          </a:p>
          <a:p>
            <a:pPr algn="l">
              <a:spcBef>
                <a:spcPts val="0"/>
              </a:spcBef>
              <a:spcAft>
                <a:spcPts val="600"/>
              </a:spcAft>
            </a:pPr>
            <a:endParaRPr lang="en-US" sz="2000" dirty="0">
              <a:solidFill>
                <a:srgbClr val="FFFFFF"/>
              </a:solidFill>
            </a:endParaRPr>
          </a:p>
          <a:p>
            <a:pPr algn="l">
              <a:spcBef>
                <a:spcPts val="0"/>
              </a:spcBef>
              <a:spcAft>
                <a:spcPts val="600"/>
              </a:spcAft>
            </a:pPr>
            <a:r>
              <a:rPr lang="en-US" sz="2000" dirty="0">
                <a:solidFill>
                  <a:srgbClr val="FFFFFF"/>
                </a:solidFill>
              </a:rPr>
              <a:t>DLNR Engineering Division</a:t>
            </a:r>
          </a:p>
          <a:p>
            <a:pPr algn="l">
              <a:spcBef>
                <a:spcPts val="0"/>
              </a:spcBef>
              <a:spcAft>
                <a:spcPts val="600"/>
              </a:spcAft>
            </a:pPr>
            <a:r>
              <a:rPr lang="en-US" sz="2000" dirty="0">
                <a:solidFill>
                  <a:srgbClr val="FFFFFF"/>
                </a:solidFill>
              </a:rPr>
              <a:t>Flood Control and Dam Safety Section</a:t>
            </a:r>
          </a:p>
        </p:txBody>
      </p:sp>
      <p:cxnSp>
        <p:nvCxnSpPr>
          <p:cNvPr id="5" name="Straight Connector 4">
            <a:extLst>
              <a:ext uri="{FF2B5EF4-FFF2-40B4-BE49-F238E27FC236}">
                <a16:creationId xmlns:a16="http://schemas.microsoft.com/office/drawing/2014/main" id="{FA903EF4-9EA1-5B44-B1AF-6F66D965C426}"/>
              </a:ext>
            </a:extLst>
          </p:cNvPr>
          <p:cNvCxnSpPr/>
          <p:nvPr/>
        </p:nvCxnSpPr>
        <p:spPr>
          <a:xfrm>
            <a:off x="4629873" y="1469984"/>
            <a:ext cx="0" cy="31714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18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4" descr="TwinOutlet2">
            <a:extLst>
              <a:ext uri="{FF2B5EF4-FFF2-40B4-BE49-F238E27FC236}">
                <a16:creationId xmlns:a16="http://schemas.microsoft.com/office/drawing/2014/main" id="{9E4DC903-CE6B-8241-A769-DCE931C1122F}"/>
              </a:ext>
            </a:extLst>
          </p:cNvPr>
          <p:cNvPicPr>
            <a:picLocks noChangeAspect="1" noChangeArrowheads="1"/>
          </p:cNvPicPr>
          <p:nvPr/>
        </p:nvPicPr>
        <p:blipFill rotWithShape="1">
          <a:blip r:embed="rId2" cstate="print"/>
          <a:srcRect t="6727" r="4" b="41902"/>
          <a:stretch/>
        </p:blipFill>
        <p:spPr bwMode="auto">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p:spPr>
      </p:pic>
      <p:pic>
        <p:nvPicPr>
          <p:cNvPr id="7" name="Picture 3">
            <a:extLst>
              <a:ext uri="{FF2B5EF4-FFF2-40B4-BE49-F238E27FC236}">
                <a16:creationId xmlns:a16="http://schemas.microsoft.com/office/drawing/2014/main" id="{7D14FE20-C59F-9344-83D4-94CD5C0F289A}"/>
              </a:ext>
            </a:extLst>
          </p:cNvPr>
          <p:cNvPicPr>
            <a:picLocks noChangeAspect="1" noChangeArrowheads="1"/>
          </p:cNvPicPr>
          <p:nvPr/>
        </p:nvPicPr>
        <p:blipFill rotWithShape="1">
          <a:blip r:embed="rId3" cstate="print"/>
          <a:srcRect r="-3" b="22369"/>
          <a:stretch/>
        </p:blipFill>
        <p:spPr bwMode="auto">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a:noFill/>
        </p:spPr>
      </p:pic>
      <p:pic>
        <p:nvPicPr>
          <p:cNvPr id="9" name="Picture 5" descr="Field2Catwalk">
            <a:extLst>
              <a:ext uri="{FF2B5EF4-FFF2-40B4-BE49-F238E27FC236}">
                <a16:creationId xmlns:a16="http://schemas.microsoft.com/office/drawing/2014/main" id="{886D4E26-3ABF-E347-9939-0C040852B27D}"/>
              </a:ext>
            </a:extLst>
          </p:cNvPr>
          <p:cNvPicPr>
            <a:picLocks noChangeAspect="1" noChangeArrowheads="1"/>
          </p:cNvPicPr>
          <p:nvPr/>
        </p:nvPicPr>
        <p:blipFill rotWithShape="1">
          <a:blip r:embed="rId4" cstate="print"/>
          <a:srcRect t="9169"/>
          <a:stretch/>
        </p:blipFill>
        <p:spPr bwMode="auto">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p:spPr>
      </p:pic>
      <p:pic>
        <p:nvPicPr>
          <p:cNvPr id="10" name="Picture 2">
            <a:extLst>
              <a:ext uri="{FF2B5EF4-FFF2-40B4-BE49-F238E27FC236}">
                <a16:creationId xmlns:a16="http://schemas.microsoft.com/office/drawing/2014/main" id="{08B4F069-F5CB-7C4D-9C3F-4CEC6CBF73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30" r="-2" b="17384"/>
          <a:stretch/>
        </p:blipFill>
        <p:spPr bwMode="auto">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21"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5F61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2">
            <a:extLst>
              <a:ext uri="{FF2B5EF4-FFF2-40B4-BE49-F238E27FC236}">
                <a16:creationId xmlns:a16="http://schemas.microsoft.com/office/drawing/2014/main" id="{E746ED13-E8FB-D243-9987-9C8C3D64249B}"/>
              </a:ext>
            </a:extLst>
          </p:cNvPr>
          <p:cNvSpPr txBox="1">
            <a:spLocks noChangeArrowheads="1"/>
          </p:cNvSpPr>
          <p:nvPr/>
        </p:nvSpPr>
        <p:spPr>
          <a:xfrm>
            <a:off x="6619164" y="4189864"/>
            <a:ext cx="4997354" cy="21638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6000" kern="1200" dirty="0">
                <a:solidFill>
                  <a:srgbClr val="FFFFFF"/>
                </a:solidFill>
                <a:latin typeface="+mj-lt"/>
                <a:ea typeface="+mj-ea"/>
                <a:cs typeface="+mj-cs"/>
              </a:rPr>
              <a:t>Incidents</a:t>
            </a:r>
          </a:p>
        </p:txBody>
      </p:sp>
      <p:pic>
        <p:nvPicPr>
          <p:cNvPr id="8" name="Picture 2" descr="O:\DAM SAFETY PROG\zz- Edwin Old Dam Photos\ED\Canon Camera Pictures\148CANON\IMG_4887.JPG">
            <a:extLst>
              <a:ext uri="{FF2B5EF4-FFF2-40B4-BE49-F238E27FC236}">
                <a16:creationId xmlns:a16="http://schemas.microsoft.com/office/drawing/2014/main" id="{6730442B-DA5E-524D-AB27-0596408A9573}"/>
              </a:ext>
            </a:extLst>
          </p:cNvPr>
          <p:cNvPicPr>
            <a:picLocks noChangeAspect="1" noChangeArrowheads="1"/>
          </p:cNvPicPr>
          <p:nvPr/>
        </p:nvPicPr>
        <p:blipFill rotWithShape="1">
          <a:blip r:embed="rId6" cstate="print"/>
          <a:srcRect r="2" b="1676"/>
          <a:stretch/>
        </p:blipFill>
        <p:spPr bwMode="auto">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a:noFill/>
        </p:spPr>
      </p:pic>
      <p:sp>
        <p:nvSpPr>
          <p:cNvPr id="4" name="Slide Number Placeholder 3">
            <a:extLst>
              <a:ext uri="{FF2B5EF4-FFF2-40B4-BE49-F238E27FC236}">
                <a16:creationId xmlns:a16="http://schemas.microsoft.com/office/drawing/2014/main" id="{871EB0B7-F99D-B341-BF27-4888758C20B0}"/>
              </a:ext>
            </a:extLst>
          </p:cNvPr>
          <p:cNvSpPr>
            <a:spLocks noGrp="1"/>
          </p:cNvSpPr>
          <p:nvPr>
            <p:ph type="sldNum" sz="quarter" idx="12"/>
          </p:nvPr>
        </p:nvSpPr>
        <p:spPr>
          <a:xfrm>
            <a:off x="11511887" y="6356350"/>
            <a:ext cx="577469" cy="365125"/>
          </a:xfrm>
        </p:spPr>
        <p:txBody>
          <a:bodyPr vert="horz" lIns="91440" tIns="45720" rIns="91440" bIns="45720" rtlCol="0" anchor="ctr">
            <a:normAutofit/>
          </a:bodyPr>
          <a:lstStyle/>
          <a:p>
            <a:pPr>
              <a:spcAft>
                <a:spcPts val="600"/>
              </a:spcAft>
            </a:pPr>
            <a:fld id="{4BEF190C-943E-401B-9C29-1494847ECB88}" type="slidenum">
              <a:rPr lang="en-US">
                <a:solidFill>
                  <a:srgbClr val="FFFFFF"/>
                </a:solidFill>
              </a:rPr>
              <a:pPr>
                <a:spcAft>
                  <a:spcPts val="600"/>
                </a:spcAft>
              </a:pPr>
              <a:t>10</a:t>
            </a:fld>
            <a:endParaRPr lang="en-US">
              <a:solidFill>
                <a:srgbClr val="FFFFFF"/>
              </a:solidFill>
            </a:endParaRPr>
          </a:p>
        </p:txBody>
      </p:sp>
      <p:cxnSp>
        <p:nvCxnSpPr>
          <p:cNvPr id="19" name="Straight Connector 18">
            <a:extLst>
              <a:ext uri="{FF2B5EF4-FFF2-40B4-BE49-F238E27FC236}">
                <a16:creationId xmlns:a16="http://schemas.microsoft.com/office/drawing/2014/main" id="{8973BA23-DCBB-0B41-B517-4F58B62A53DD}"/>
              </a:ext>
            </a:extLst>
          </p:cNvPr>
          <p:cNvCxnSpPr>
            <a:cxnSpLocks/>
          </p:cNvCxnSpPr>
          <p:nvPr/>
        </p:nvCxnSpPr>
        <p:spPr>
          <a:xfrm>
            <a:off x="8635628" y="5123146"/>
            <a:ext cx="29808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0F59A9B-F63D-5041-A043-08FC554E62F8}"/>
              </a:ext>
            </a:extLst>
          </p:cNvPr>
          <p:cNvSpPr txBox="1"/>
          <p:nvPr/>
        </p:nvSpPr>
        <p:spPr>
          <a:xfrm>
            <a:off x="4912724" y="2148414"/>
            <a:ext cx="2209800" cy="276999"/>
          </a:xfrm>
          <a:prstGeom prst="rect">
            <a:avLst/>
          </a:prstGeom>
          <a:noFill/>
        </p:spPr>
        <p:txBody>
          <a:bodyPr wrap="square" rtlCol="0">
            <a:spAutoFit/>
          </a:bodyPr>
          <a:lstStyle/>
          <a:p>
            <a:r>
              <a:rPr lang="en-US" sz="1200" dirty="0" err="1">
                <a:solidFill>
                  <a:schemeClr val="bg1"/>
                </a:solidFill>
                <a:latin typeface="Arial" pitchFamily="34" charset="0"/>
                <a:cs typeface="Arial" pitchFamily="34" charset="0"/>
              </a:rPr>
              <a:t>Kahena</a:t>
            </a:r>
            <a:r>
              <a:rPr lang="en-US" sz="1200" dirty="0">
                <a:solidFill>
                  <a:schemeClr val="bg1"/>
                </a:solidFill>
                <a:latin typeface="Arial" pitchFamily="34" charset="0"/>
                <a:cs typeface="Arial" pitchFamily="34" charset="0"/>
              </a:rPr>
              <a:t> Dam Breach, Hawaii</a:t>
            </a:r>
          </a:p>
        </p:txBody>
      </p:sp>
      <p:sp>
        <p:nvSpPr>
          <p:cNvPr id="22" name="TextBox 21">
            <a:extLst>
              <a:ext uri="{FF2B5EF4-FFF2-40B4-BE49-F238E27FC236}">
                <a16:creationId xmlns:a16="http://schemas.microsoft.com/office/drawing/2014/main" id="{6D603B18-E860-5F43-B592-A1C1763962C2}"/>
              </a:ext>
            </a:extLst>
          </p:cNvPr>
          <p:cNvSpPr txBox="1"/>
          <p:nvPr/>
        </p:nvSpPr>
        <p:spPr>
          <a:xfrm>
            <a:off x="89300" y="6075144"/>
            <a:ext cx="3166103" cy="461665"/>
          </a:xfrm>
          <a:prstGeom prst="rect">
            <a:avLst/>
          </a:prstGeom>
          <a:noFill/>
        </p:spPr>
        <p:txBody>
          <a:bodyPr wrap="square" rtlCol="0">
            <a:spAutoFit/>
          </a:bodyPr>
          <a:lstStyle/>
          <a:p>
            <a:r>
              <a:rPr lang="en-US" sz="1200" dirty="0">
                <a:solidFill>
                  <a:schemeClr val="bg1"/>
                </a:solidFill>
                <a:latin typeface="Arial" pitchFamily="34" charset="0"/>
                <a:cs typeface="Arial" pitchFamily="34" charset="0"/>
              </a:rPr>
              <a:t>March 8, 2021</a:t>
            </a:r>
          </a:p>
          <a:p>
            <a:r>
              <a:rPr lang="en-US" sz="1200" dirty="0">
                <a:solidFill>
                  <a:schemeClr val="bg1"/>
                </a:solidFill>
                <a:latin typeface="Arial" pitchFamily="34" charset="0"/>
                <a:cs typeface="Arial" pitchFamily="34" charset="0"/>
              </a:rPr>
              <a:t>Kaupakalua Reservoir Overtopping,  Maui</a:t>
            </a:r>
          </a:p>
        </p:txBody>
      </p:sp>
      <p:sp>
        <p:nvSpPr>
          <p:cNvPr id="24" name="TextBox 23">
            <a:extLst>
              <a:ext uri="{FF2B5EF4-FFF2-40B4-BE49-F238E27FC236}">
                <a16:creationId xmlns:a16="http://schemas.microsoft.com/office/drawing/2014/main" id="{80AD623B-F38A-6648-B1C0-B1AF6261A58E}"/>
              </a:ext>
            </a:extLst>
          </p:cNvPr>
          <p:cNvSpPr txBox="1"/>
          <p:nvPr/>
        </p:nvSpPr>
        <p:spPr>
          <a:xfrm>
            <a:off x="34773" y="1887182"/>
            <a:ext cx="2590800" cy="646331"/>
          </a:xfrm>
          <a:prstGeom prst="rect">
            <a:avLst/>
          </a:prstGeom>
          <a:noFill/>
        </p:spPr>
        <p:txBody>
          <a:bodyPr wrap="square" rtlCol="0">
            <a:spAutoFit/>
          </a:bodyPr>
          <a:lstStyle/>
          <a:p>
            <a:r>
              <a:rPr lang="en-US" sz="1200" dirty="0">
                <a:solidFill>
                  <a:schemeClr val="bg1"/>
                </a:solidFill>
                <a:latin typeface="Arial" pitchFamily="34" charset="0"/>
                <a:cs typeface="Arial" pitchFamily="34" charset="0"/>
              </a:rPr>
              <a:t>December 11, 2008</a:t>
            </a:r>
          </a:p>
          <a:p>
            <a:r>
              <a:rPr lang="en-US" sz="1200" dirty="0">
                <a:solidFill>
                  <a:schemeClr val="bg1"/>
                </a:solidFill>
                <a:latin typeface="Arial" pitchFamily="34" charset="0"/>
                <a:cs typeface="Arial" pitchFamily="34" charset="0"/>
              </a:rPr>
              <a:t>Helemano 11 Overtopping, </a:t>
            </a:r>
          </a:p>
          <a:p>
            <a:r>
              <a:rPr lang="en-US" sz="1200" dirty="0">
                <a:solidFill>
                  <a:schemeClr val="bg1"/>
                </a:solidFill>
                <a:latin typeface="Arial" pitchFamily="34" charset="0"/>
                <a:cs typeface="Arial" pitchFamily="34" charset="0"/>
              </a:rPr>
              <a:t>Oahu</a:t>
            </a:r>
          </a:p>
        </p:txBody>
      </p:sp>
      <p:sp>
        <p:nvSpPr>
          <p:cNvPr id="27" name="TextBox 26">
            <a:extLst>
              <a:ext uri="{FF2B5EF4-FFF2-40B4-BE49-F238E27FC236}">
                <a16:creationId xmlns:a16="http://schemas.microsoft.com/office/drawing/2014/main" id="{FD1AA599-7089-DB48-90E7-2C66961B0D96}"/>
              </a:ext>
            </a:extLst>
          </p:cNvPr>
          <p:cNvSpPr txBox="1"/>
          <p:nvPr/>
        </p:nvSpPr>
        <p:spPr>
          <a:xfrm>
            <a:off x="2457103" y="1916178"/>
            <a:ext cx="2895600" cy="646331"/>
          </a:xfrm>
          <a:prstGeom prst="rect">
            <a:avLst/>
          </a:prstGeom>
          <a:noFill/>
        </p:spPr>
        <p:txBody>
          <a:bodyPr wrap="square" rtlCol="0">
            <a:spAutoFit/>
          </a:bodyPr>
          <a:lstStyle/>
          <a:p>
            <a:r>
              <a:rPr lang="en-US" sz="1200" dirty="0">
                <a:solidFill>
                  <a:schemeClr val="bg1"/>
                </a:solidFill>
                <a:latin typeface="Arial" pitchFamily="34" charset="0"/>
                <a:cs typeface="Arial" pitchFamily="34" charset="0"/>
              </a:rPr>
              <a:t>March 14, 2006</a:t>
            </a:r>
          </a:p>
          <a:p>
            <a:r>
              <a:rPr lang="en-US" sz="1200" dirty="0">
                <a:solidFill>
                  <a:schemeClr val="bg1"/>
                </a:solidFill>
                <a:latin typeface="Arial" pitchFamily="34" charset="0"/>
                <a:cs typeface="Arial" pitchFamily="34" charset="0"/>
              </a:rPr>
              <a:t>Morita Reservoir Overtopping, </a:t>
            </a:r>
          </a:p>
          <a:p>
            <a:r>
              <a:rPr lang="en-US" sz="1200" dirty="0">
                <a:solidFill>
                  <a:schemeClr val="bg1"/>
                </a:solidFill>
                <a:latin typeface="Arial" pitchFamily="34" charset="0"/>
                <a:cs typeface="Arial" pitchFamily="34" charset="0"/>
              </a:rPr>
              <a:t>Kauai</a:t>
            </a:r>
          </a:p>
        </p:txBody>
      </p:sp>
      <p:sp>
        <p:nvSpPr>
          <p:cNvPr id="28" name="TextBox 27">
            <a:extLst>
              <a:ext uri="{FF2B5EF4-FFF2-40B4-BE49-F238E27FC236}">
                <a16:creationId xmlns:a16="http://schemas.microsoft.com/office/drawing/2014/main" id="{0C342046-ED46-3646-8DEF-9C4C9AE7D397}"/>
              </a:ext>
            </a:extLst>
          </p:cNvPr>
          <p:cNvSpPr txBox="1"/>
          <p:nvPr/>
        </p:nvSpPr>
        <p:spPr>
          <a:xfrm>
            <a:off x="8078241" y="1924992"/>
            <a:ext cx="2590800" cy="461665"/>
          </a:xfrm>
          <a:prstGeom prst="rect">
            <a:avLst/>
          </a:prstGeom>
          <a:noFill/>
        </p:spPr>
        <p:txBody>
          <a:bodyPr wrap="square" rtlCol="0">
            <a:spAutoFit/>
          </a:bodyPr>
          <a:lstStyle/>
          <a:p>
            <a:r>
              <a:rPr lang="en-US" sz="1200" dirty="0">
                <a:solidFill>
                  <a:schemeClr val="bg1"/>
                </a:solidFill>
                <a:latin typeface="Arial" pitchFamily="34" charset="0"/>
                <a:cs typeface="Arial" pitchFamily="34" charset="0"/>
              </a:rPr>
              <a:t>1994</a:t>
            </a:r>
          </a:p>
          <a:p>
            <a:r>
              <a:rPr lang="en-US" sz="1200" dirty="0">
                <a:solidFill>
                  <a:schemeClr val="bg1"/>
                </a:solidFill>
                <a:latin typeface="Arial" pitchFamily="34" charset="0"/>
                <a:cs typeface="Arial" pitchFamily="34" charset="0"/>
              </a:rPr>
              <a:t>Horner Reservoir Breach, Maui</a:t>
            </a:r>
          </a:p>
        </p:txBody>
      </p:sp>
    </p:spTree>
    <p:extLst>
      <p:ext uri="{BB962C8B-B14F-4D97-AF65-F5344CB8AC3E}">
        <p14:creationId xmlns:p14="http://schemas.microsoft.com/office/powerpoint/2010/main" val="3085586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71F3-B88E-425E-B0DC-E26A3248DC0C}"/>
              </a:ext>
            </a:extLst>
          </p:cNvPr>
          <p:cNvSpPr>
            <a:spLocks noGrp="1"/>
          </p:cNvSpPr>
          <p:nvPr>
            <p:ph type="title"/>
          </p:nvPr>
        </p:nvSpPr>
        <p:spPr>
          <a:xfrm>
            <a:off x="1370026" y="250719"/>
            <a:ext cx="9408242" cy="1725565"/>
          </a:xfrm>
        </p:spPr>
        <p:txBody>
          <a:bodyPr>
            <a:normAutofit fontScale="90000"/>
          </a:bodyPr>
          <a:lstStyle/>
          <a:p>
            <a:pPr algn="ctr">
              <a:lnSpc>
                <a:spcPct val="110000"/>
              </a:lnSpc>
              <a:spcAft>
                <a:spcPts val="1200"/>
              </a:spcAft>
            </a:pPr>
            <a:r>
              <a:rPr lang="en-US"/>
              <a:t>Hawaii Dam and Reservoir Safety Act of 2007</a:t>
            </a:r>
            <a:br>
              <a:rPr lang="en-US"/>
            </a:br>
            <a:r>
              <a:rPr lang="en-US" sz="3600"/>
              <a:t>BLNR Authorities (HRS 179D)</a:t>
            </a:r>
            <a:endParaRPr lang="en-US"/>
          </a:p>
        </p:txBody>
      </p:sp>
      <p:sp>
        <p:nvSpPr>
          <p:cNvPr id="7" name="TextBox 6">
            <a:extLst>
              <a:ext uri="{FF2B5EF4-FFF2-40B4-BE49-F238E27FC236}">
                <a16:creationId xmlns:a16="http://schemas.microsoft.com/office/drawing/2014/main" id="{10183BCD-D431-4DE8-97CB-E4E854C5505D}"/>
              </a:ext>
            </a:extLst>
          </p:cNvPr>
          <p:cNvSpPr txBox="1"/>
          <p:nvPr/>
        </p:nvSpPr>
        <p:spPr>
          <a:xfrm>
            <a:off x="1232646" y="1950569"/>
            <a:ext cx="9726708" cy="4401205"/>
          </a:xfrm>
          <a:prstGeom prst="rect">
            <a:avLst/>
          </a:prstGeom>
          <a:noFill/>
        </p:spPr>
        <p:txBody>
          <a:bodyPr wrap="square" rtlCol="0">
            <a:spAutoFit/>
          </a:bodyPr>
          <a:lstStyle/>
          <a:p>
            <a:pPr marL="285750" indent="-285750">
              <a:spcBef>
                <a:spcPts val="600"/>
              </a:spcBef>
              <a:buFont typeface="Wingdings" panose="05000000000000000000" pitchFamily="2" charset="2"/>
              <a:buChar char="Ø"/>
            </a:pPr>
            <a:r>
              <a:rPr lang="en-US" sz="2000">
                <a:latin typeface="+mj-lt"/>
              </a:rPr>
              <a:t>Consider dams and reservoirs as important water resources for the State that provide significant benefits to the general public, including irrigation for agriculture and other important uses, and acknowledge the need for dams and reservoirs to be consistently maintained and operated in a safe and feasible manner that sustains their roles as important water resources; provided that public safety concerns are addressed; </a:t>
            </a:r>
          </a:p>
          <a:p>
            <a:pPr marL="285750" indent="-285750">
              <a:spcBef>
                <a:spcPts val="1200"/>
              </a:spcBef>
              <a:buFont typeface="Wingdings" panose="05000000000000000000" pitchFamily="2" charset="2"/>
              <a:buChar char="Ø"/>
            </a:pPr>
            <a:r>
              <a:rPr lang="en-US" sz="2000">
                <a:latin typeface="+mj-lt"/>
              </a:rPr>
              <a:t>Establish Rules </a:t>
            </a:r>
          </a:p>
          <a:p>
            <a:pPr marL="285750" indent="-285750">
              <a:spcBef>
                <a:spcPts val="1200"/>
              </a:spcBef>
              <a:buFont typeface="Wingdings" panose="05000000000000000000" pitchFamily="2" charset="2"/>
              <a:buChar char="Ø"/>
            </a:pPr>
            <a:r>
              <a:rPr lang="en-US" sz="2000">
                <a:latin typeface="+mj-lt"/>
              </a:rPr>
              <a:t>Catalog and Maintain Inventory of Regulated Dams and Reservoirs</a:t>
            </a:r>
          </a:p>
          <a:p>
            <a:pPr marL="285750" indent="-285750">
              <a:spcBef>
                <a:spcPts val="1200"/>
              </a:spcBef>
              <a:buFont typeface="Wingdings" panose="05000000000000000000" pitchFamily="2" charset="2"/>
              <a:buChar char="Ø"/>
            </a:pPr>
            <a:r>
              <a:rPr lang="en-US" sz="2000">
                <a:latin typeface="+mj-lt"/>
              </a:rPr>
              <a:t>Approve, Suspend or Revoke Dam Safety Permits for Construction, Alteration, &amp; Removal</a:t>
            </a:r>
          </a:p>
          <a:p>
            <a:pPr marL="285750" indent="-285750">
              <a:spcBef>
                <a:spcPts val="1200"/>
              </a:spcBef>
              <a:buFont typeface="Wingdings" panose="05000000000000000000" pitchFamily="2" charset="2"/>
              <a:buChar char="Ø"/>
            </a:pPr>
            <a:r>
              <a:rPr lang="en-US" sz="2000">
                <a:latin typeface="+mj-lt"/>
              </a:rPr>
              <a:t>Issue Certificates of Approval to Impound</a:t>
            </a:r>
          </a:p>
          <a:p>
            <a:pPr marL="285750" indent="-285750">
              <a:spcBef>
                <a:spcPts val="1200"/>
              </a:spcBef>
              <a:buFont typeface="Wingdings" panose="05000000000000000000" pitchFamily="2" charset="2"/>
              <a:buChar char="Ø"/>
            </a:pPr>
            <a:r>
              <a:rPr lang="en-US" sz="2000">
                <a:latin typeface="+mj-lt"/>
              </a:rPr>
              <a:t>Issue Orders for Remedial Measures</a:t>
            </a:r>
          </a:p>
          <a:p>
            <a:pPr marL="285750" indent="-285750">
              <a:spcBef>
                <a:spcPts val="1200"/>
              </a:spcBef>
              <a:buFont typeface="Wingdings" panose="05000000000000000000" pitchFamily="2" charset="2"/>
              <a:buChar char="Ø"/>
            </a:pPr>
            <a:r>
              <a:rPr lang="en-US" sz="2000">
                <a:latin typeface="+mj-lt"/>
              </a:rPr>
              <a:t>Enforcement Actions including Civil Penalties and Placing liens on Property</a:t>
            </a:r>
          </a:p>
        </p:txBody>
      </p:sp>
      <p:pic>
        <p:nvPicPr>
          <p:cNvPr id="4" name="Picture 3">
            <a:extLst>
              <a:ext uri="{FF2B5EF4-FFF2-40B4-BE49-F238E27FC236}">
                <a16:creationId xmlns:a16="http://schemas.microsoft.com/office/drawing/2014/main" id="{7689990E-1D64-40A5-96CF-FC99C4553079}"/>
              </a:ext>
            </a:extLst>
          </p:cNvPr>
          <p:cNvPicPr>
            <a:picLocks noChangeAspect="1"/>
          </p:cNvPicPr>
          <p:nvPr/>
        </p:nvPicPr>
        <p:blipFill>
          <a:blip r:embed="rId3"/>
          <a:stretch>
            <a:fillRect/>
          </a:stretch>
        </p:blipFill>
        <p:spPr>
          <a:xfrm>
            <a:off x="10778268" y="5358585"/>
            <a:ext cx="1146147" cy="1042506"/>
          </a:xfrm>
          <a:prstGeom prst="rect">
            <a:avLst/>
          </a:prstGeom>
        </p:spPr>
      </p:pic>
      <p:sp>
        <p:nvSpPr>
          <p:cNvPr id="3" name="Slide Number Placeholder 2">
            <a:extLst>
              <a:ext uri="{FF2B5EF4-FFF2-40B4-BE49-F238E27FC236}">
                <a16:creationId xmlns:a16="http://schemas.microsoft.com/office/drawing/2014/main" id="{1D5D80F8-EF3B-ED4D-8CF5-638D46B0DCA7}"/>
              </a:ext>
            </a:extLst>
          </p:cNvPr>
          <p:cNvSpPr>
            <a:spLocks noGrp="1"/>
          </p:cNvSpPr>
          <p:nvPr>
            <p:ph type="sldNum" sz="quarter" idx="12"/>
          </p:nvPr>
        </p:nvSpPr>
        <p:spPr/>
        <p:txBody>
          <a:bodyPr/>
          <a:lstStyle/>
          <a:p>
            <a:fld id="{4BEF190C-943E-401B-9C29-1494847ECB88}" type="slidenum">
              <a:rPr lang="en-US" smtClean="0"/>
              <a:t>11</a:t>
            </a:fld>
            <a:endParaRPr lang="en-US"/>
          </a:p>
        </p:txBody>
      </p:sp>
    </p:spTree>
    <p:extLst>
      <p:ext uri="{BB962C8B-B14F-4D97-AF65-F5344CB8AC3E}">
        <p14:creationId xmlns:p14="http://schemas.microsoft.com/office/powerpoint/2010/main" val="1466052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6879" y="381000"/>
            <a:ext cx="8229600" cy="819912"/>
          </a:xfrm>
        </p:spPr>
        <p:txBody>
          <a:bodyPr>
            <a:normAutofit/>
          </a:bodyPr>
          <a:lstStyle/>
          <a:p>
            <a:r>
              <a:rPr lang="en-US" sz="3600" dirty="0"/>
              <a:t>Major Functions of the Dam Safety Program</a:t>
            </a:r>
          </a:p>
        </p:txBody>
      </p:sp>
      <p:sp>
        <p:nvSpPr>
          <p:cNvPr id="4" name="Oval 3"/>
          <p:cNvSpPr/>
          <p:nvPr/>
        </p:nvSpPr>
        <p:spPr>
          <a:xfrm>
            <a:off x="6934200" y="4419600"/>
            <a:ext cx="2514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Permits - New, Alteration,</a:t>
            </a:r>
          </a:p>
          <a:p>
            <a:pPr algn="ctr"/>
            <a:r>
              <a:rPr lang="en-US">
                <a:latin typeface="Arial Rounded MT Bold" pitchFamily="34" charset="0"/>
              </a:rPr>
              <a:t>or Removal</a:t>
            </a:r>
          </a:p>
        </p:txBody>
      </p:sp>
      <p:sp>
        <p:nvSpPr>
          <p:cNvPr id="5" name="Oval 4"/>
          <p:cNvSpPr/>
          <p:nvPr/>
        </p:nvSpPr>
        <p:spPr>
          <a:xfrm>
            <a:off x="7467600" y="1828800"/>
            <a:ext cx="2133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Inspections</a:t>
            </a:r>
          </a:p>
        </p:txBody>
      </p:sp>
      <p:sp>
        <p:nvSpPr>
          <p:cNvPr id="6" name="Oval 5"/>
          <p:cNvSpPr/>
          <p:nvPr/>
        </p:nvSpPr>
        <p:spPr>
          <a:xfrm>
            <a:off x="4800600" y="1219200"/>
            <a:ext cx="25908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Inventory &amp; Classifications</a:t>
            </a:r>
          </a:p>
        </p:txBody>
      </p:sp>
      <p:sp>
        <p:nvSpPr>
          <p:cNvPr id="7" name="Oval 6"/>
          <p:cNvSpPr/>
          <p:nvPr/>
        </p:nvSpPr>
        <p:spPr>
          <a:xfrm>
            <a:off x="2971800" y="4419600"/>
            <a:ext cx="22098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Certificate to Impound Water</a:t>
            </a:r>
          </a:p>
        </p:txBody>
      </p:sp>
      <p:sp>
        <p:nvSpPr>
          <p:cNvPr id="8" name="Oval 7"/>
          <p:cNvSpPr/>
          <p:nvPr/>
        </p:nvSpPr>
        <p:spPr>
          <a:xfrm>
            <a:off x="2400300" y="1828800"/>
            <a:ext cx="22098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Training &amp; Outreach</a:t>
            </a:r>
          </a:p>
        </p:txBody>
      </p:sp>
      <p:sp>
        <p:nvSpPr>
          <p:cNvPr id="9" name="Oval 8"/>
          <p:cNvSpPr/>
          <p:nvPr/>
        </p:nvSpPr>
        <p:spPr>
          <a:xfrm>
            <a:off x="7467600" y="3124200"/>
            <a:ext cx="23622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Enforcement Actions</a:t>
            </a:r>
          </a:p>
        </p:txBody>
      </p:sp>
      <p:sp>
        <p:nvSpPr>
          <p:cNvPr id="11" name="Oval 10"/>
          <p:cNvSpPr/>
          <p:nvPr/>
        </p:nvSpPr>
        <p:spPr>
          <a:xfrm>
            <a:off x="2057400" y="3124200"/>
            <a:ext cx="2514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Emergency Preparedness Assistance</a:t>
            </a:r>
          </a:p>
        </p:txBody>
      </p:sp>
      <p:sp>
        <p:nvSpPr>
          <p:cNvPr id="21" name="Right Arrow 20"/>
          <p:cNvSpPr/>
          <p:nvPr/>
        </p:nvSpPr>
        <p:spPr>
          <a:xfrm>
            <a:off x="6781800" y="3505200"/>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0800000">
            <a:off x="4572000" y="35052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9236965">
            <a:off x="6478249" y="2823241"/>
            <a:ext cx="1241983" cy="225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6200000">
            <a:off x="5562600" y="2514600"/>
            <a:ext cx="990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2892688">
            <a:off x="4422712" y="2803548"/>
            <a:ext cx="1483459" cy="2026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8254605">
            <a:off x="4930249" y="4266703"/>
            <a:ext cx="765366" cy="2295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2452019">
            <a:off x="6459171" y="4264070"/>
            <a:ext cx="776689" cy="234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76800" y="5029200"/>
            <a:ext cx="23622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Technical Assistance</a:t>
            </a:r>
          </a:p>
        </p:txBody>
      </p:sp>
      <p:sp>
        <p:nvSpPr>
          <p:cNvPr id="28" name="Right Arrow 27"/>
          <p:cNvSpPr/>
          <p:nvPr/>
        </p:nvSpPr>
        <p:spPr>
          <a:xfrm rot="5400000">
            <a:off x="5600700" y="4419600"/>
            <a:ext cx="990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D:\DLNR\General Office\LOGO\dlnrcolorLogoWboard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5901" y="2813579"/>
            <a:ext cx="1571559" cy="15679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7B4FAEE-2BE5-2645-BE57-A1D412EFDA0B}"/>
              </a:ext>
            </a:extLst>
          </p:cNvPr>
          <p:cNvPicPr>
            <a:picLocks noChangeAspect="1"/>
          </p:cNvPicPr>
          <p:nvPr/>
        </p:nvPicPr>
        <p:blipFill>
          <a:blip r:embed="rId3"/>
          <a:stretch>
            <a:fillRect/>
          </a:stretch>
        </p:blipFill>
        <p:spPr>
          <a:xfrm>
            <a:off x="10778268" y="5358585"/>
            <a:ext cx="1146147" cy="1042506"/>
          </a:xfrm>
          <a:prstGeom prst="rect">
            <a:avLst/>
          </a:prstGeom>
        </p:spPr>
      </p:pic>
      <p:sp>
        <p:nvSpPr>
          <p:cNvPr id="13" name="Slide Number Placeholder 12">
            <a:extLst>
              <a:ext uri="{FF2B5EF4-FFF2-40B4-BE49-F238E27FC236}">
                <a16:creationId xmlns:a16="http://schemas.microsoft.com/office/drawing/2014/main" id="{C4E032B9-55CC-194E-AA7F-E6734AAF682E}"/>
              </a:ext>
            </a:extLst>
          </p:cNvPr>
          <p:cNvSpPr>
            <a:spLocks noGrp="1"/>
          </p:cNvSpPr>
          <p:nvPr>
            <p:ph type="sldNum" sz="quarter" idx="12"/>
          </p:nvPr>
        </p:nvSpPr>
        <p:spPr/>
        <p:txBody>
          <a:bodyPr/>
          <a:lstStyle/>
          <a:p>
            <a:fld id="{4BEF190C-943E-401B-9C29-1494847ECB88}" type="slidenum">
              <a:rPr lang="en-US" smtClean="0"/>
              <a:t>12</a:t>
            </a:fld>
            <a:endParaRPr lang="en-US"/>
          </a:p>
        </p:txBody>
      </p:sp>
    </p:spTree>
    <p:extLst>
      <p:ext uri="{BB962C8B-B14F-4D97-AF65-F5344CB8AC3E}">
        <p14:creationId xmlns:p14="http://schemas.microsoft.com/office/powerpoint/2010/main" val="708345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203FB90-0DFD-F442-9BA7-101486388961}"/>
              </a:ext>
            </a:extLst>
          </p:cNvPr>
          <p:cNvSpPr>
            <a:spLocks noGrp="1"/>
          </p:cNvSpPr>
          <p:nvPr>
            <p:ph type="sldNum" sz="quarter" idx="12"/>
          </p:nvPr>
        </p:nvSpPr>
        <p:spPr>
          <a:xfrm>
            <a:off x="11310257" y="6356350"/>
            <a:ext cx="560009" cy="365125"/>
          </a:xfrm>
        </p:spPr>
        <p:txBody>
          <a:bodyPr>
            <a:normAutofit/>
          </a:bodyPr>
          <a:lstStyle/>
          <a:p>
            <a:pPr>
              <a:spcAft>
                <a:spcPts val="600"/>
              </a:spcAft>
            </a:pPr>
            <a:fld id="{4BEF190C-943E-401B-9C29-1494847ECB88}" type="slidenum">
              <a:rPr lang="en-US">
                <a:solidFill>
                  <a:srgbClr val="898989"/>
                </a:solidFill>
              </a:rPr>
              <a:pPr>
                <a:spcAft>
                  <a:spcPts val="600"/>
                </a:spcAft>
              </a:pPr>
              <a:t>13</a:t>
            </a:fld>
            <a:endParaRPr lang="en-US">
              <a:solidFill>
                <a:srgbClr val="898989"/>
              </a:solidFill>
            </a:endParaRPr>
          </a:p>
        </p:txBody>
      </p:sp>
      <p:pic>
        <p:nvPicPr>
          <p:cNvPr id="3" name="Picture 2">
            <a:extLst>
              <a:ext uri="{FF2B5EF4-FFF2-40B4-BE49-F238E27FC236}">
                <a16:creationId xmlns:a16="http://schemas.microsoft.com/office/drawing/2014/main" id="{61C5CAE0-B546-7642-995F-A11087499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490" y="692150"/>
            <a:ext cx="9080500" cy="5473700"/>
          </a:xfrm>
          <a:prstGeom prst="rect">
            <a:avLst/>
          </a:prstGeom>
        </p:spPr>
      </p:pic>
      <p:sp>
        <p:nvSpPr>
          <p:cNvPr id="5" name="Title 4">
            <a:extLst>
              <a:ext uri="{FF2B5EF4-FFF2-40B4-BE49-F238E27FC236}">
                <a16:creationId xmlns:a16="http://schemas.microsoft.com/office/drawing/2014/main" id="{03629C8C-A82F-AC42-8828-E613037F21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rPr>
              <a:t>Jan 2020 Board Delegation of Authority</a:t>
            </a:r>
          </a:p>
        </p:txBody>
      </p:sp>
    </p:spTree>
    <p:extLst>
      <p:ext uri="{BB962C8B-B14F-4D97-AF65-F5344CB8AC3E}">
        <p14:creationId xmlns:p14="http://schemas.microsoft.com/office/powerpoint/2010/main" val="3398580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2150" y="183470"/>
            <a:ext cx="8229600" cy="819912"/>
          </a:xfrm>
        </p:spPr>
        <p:txBody>
          <a:bodyPr>
            <a:normAutofit/>
          </a:bodyPr>
          <a:lstStyle/>
          <a:p>
            <a:pPr algn="ctr"/>
            <a:r>
              <a:rPr lang="en-US" sz="3600" dirty="0"/>
              <a:t>BLNR Dam Safety Roles (in green)</a:t>
            </a:r>
          </a:p>
        </p:txBody>
      </p:sp>
      <p:sp>
        <p:nvSpPr>
          <p:cNvPr id="4" name="Oval 3"/>
          <p:cNvSpPr/>
          <p:nvPr/>
        </p:nvSpPr>
        <p:spPr>
          <a:xfrm>
            <a:off x="7078085" y="4661361"/>
            <a:ext cx="2514600" cy="990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Permits - New, Alteration,</a:t>
            </a:r>
          </a:p>
          <a:p>
            <a:pPr algn="ctr"/>
            <a:r>
              <a:rPr lang="en-US">
                <a:latin typeface="Arial Rounded MT Bold" pitchFamily="34" charset="0"/>
              </a:rPr>
              <a:t>or Removal</a:t>
            </a:r>
          </a:p>
        </p:txBody>
      </p:sp>
      <p:sp>
        <p:nvSpPr>
          <p:cNvPr id="5" name="Oval 4"/>
          <p:cNvSpPr/>
          <p:nvPr/>
        </p:nvSpPr>
        <p:spPr>
          <a:xfrm>
            <a:off x="7747865" y="1228552"/>
            <a:ext cx="2133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Inspections</a:t>
            </a:r>
          </a:p>
        </p:txBody>
      </p:sp>
      <p:sp>
        <p:nvSpPr>
          <p:cNvPr id="6" name="Oval 5"/>
          <p:cNvSpPr/>
          <p:nvPr/>
        </p:nvSpPr>
        <p:spPr>
          <a:xfrm>
            <a:off x="4845294" y="981611"/>
            <a:ext cx="25908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Inventory &amp; Classifications</a:t>
            </a:r>
          </a:p>
        </p:txBody>
      </p:sp>
      <p:sp>
        <p:nvSpPr>
          <p:cNvPr id="7" name="Oval 6"/>
          <p:cNvSpPr/>
          <p:nvPr/>
        </p:nvSpPr>
        <p:spPr>
          <a:xfrm>
            <a:off x="2889287" y="4271323"/>
            <a:ext cx="2209800" cy="990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Certificate to Impound Water</a:t>
            </a:r>
          </a:p>
        </p:txBody>
      </p:sp>
      <p:sp>
        <p:nvSpPr>
          <p:cNvPr id="8" name="Oval 7"/>
          <p:cNvSpPr/>
          <p:nvPr/>
        </p:nvSpPr>
        <p:spPr>
          <a:xfrm>
            <a:off x="2406893" y="1145585"/>
            <a:ext cx="22098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Training &amp; Outreach</a:t>
            </a:r>
          </a:p>
        </p:txBody>
      </p:sp>
      <p:sp>
        <p:nvSpPr>
          <p:cNvPr id="9" name="Oval 8"/>
          <p:cNvSpPr/>
          <p:nvPr/>
        </p:nvSpPr>
        <p:spPr>
          <a:xfrm>
            <a:off x="7747865" y="2535450"/>
            <a:ext cx="2362200" cy="990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Enforcement Actions</a:t>
            </a:r>
          </a:p>
        </p:txBody>
      </p:sp>
      <p:sp>
        <p:nvSpPr>
          <p:cNvPr id="11" name="Oval 10"/>
          <p:cNvSpPr/>
          <p:nvPr/>
        </p:nvSpPr>
        <p:spPr>
          <a:xfrm>
            <a:off x="2102094" y="2886611"/>
            <a:ext cx="2514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Emergency Preparedness Assistance</a:t>
            </a:r>
          </a:p>
        </p:txBody>
      </p:sp>
      <p:sp>
        <p:nvSpPr>
          <p:cNvPr id="21" name="Right Arrow 20"/>
          <p:cNvSpPr/>
          <p:nvPr/>
        </p:nvSpPr>
        <p:spPr>
          <a:xfrm rot="20901022">
            <a:off x="6874308" y="3109202"/>
            <a:ext cx="866835" cy="155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0800000">
            <a:off x="4616694" y="3267611"/>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9236965">
            <a:off x="6457604" y="2436890"/>
            <a:ext cx="1722982" cy="191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6200000">
            <a:off x="5607294" y="2277011"/>
            <a:ext cx="990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2892688">
            <a:off x="4042482" y="2432477"/>
            <a:ext cx="1950090" cy="203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8254605">
            <a:off x="4853592" y="4073415"/>
            <a:ext cx="920029" cy="273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2452019">
            <a:off x="6405019" y="4230881"/>
            <a:ext cx="1232280" cy="2242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900523" y="5167165"/>
            <a:ext cx="23622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Rounded MT Bold" pitchFamily="34" charset="0"/>
              </a:rPr>
              <a:t>Technical Assistance</a:t>
            </a:r>
          </a:p>
        </p:txBody>
      </p:sp>
      <p:sp>
        <p:nvSpPr>
          <p:cNvPr id="28" name="Right Arrow 27"/>
          <p:cNvSpPr/>
          <p:nvPr/>
        </p:nvSpPr>
        <p:spPr>
          <a:xfrm rot="5400000">
            <a:off x="5438567" y="4388838"/>
            <a:ext cx="1366154"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D:\DLNR\General Office\LOGO\dlnrcolorLogoWboar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0595" y="2575990"/>
            <a:ext cx="1571559" cy="1567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E9C902-4ADC-41FC-A859-EA2737CAE396}"/>
              </a:ext>
            </a:extLst>
          </p:cNvPr>
          <p:cNvSpPr txBox="1"/>
          <p:nvPr/>
        </p:nvSpPr>
        <p:spPr>
          <a:xfrm>
            <a:off x="1987794" y="5261924"/>
            <a:ext cx="2743200"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Board shall Approve Issuance of Certificates</a:t>
            </a:r>
          </a:p>
        </p:txBody>
      </p:sp>
      <p:sp>
        <p:nvSpPr>
          <p:cNvPr id="29" name="TextBox 28">
            <a:extLst>
              <a:ext uri="{FF2B5EF4-FFF2-40B4-BE49-F238E27FC236}">
                <a16:creationId xmlns:a16="http://schemas.microsoft.com/office/drawing/2014/main" id="{B3E9C44F-86E7-4832-9B16-C25721987FD3}"/>
              </a:ext>
            </a:extLst>
          </p:cNvPr>
          <p:cNvSpPr txBox="1"/>
          <p:nvPr/>
        </p:nvSpPr>
        <p:spPr>
          <a:xfrm>
            <a:off x="7905750" y="3496212"/>
            <a:ext cx="2743200" cy="923330"/>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Board may Set / Charge</a:t>
            </a:r>
          </a:p>
          <a:p>
            <a:r>
              <a:rPr lang="en-US">
                <a:latin typeface="Arial" panose="020B0604020202020204" pitchFamily="34" charset="0"/>
                <a:cs typeface="Arial" panose="020B0604020202020204" pitchFamily="34" charset="0"/>
              </a:rPr>
              <a:t>Administrative Penalty</a:t>
            </a:r>
          </a:p>
          <a:p>
            <a:r>
              <a:rPr lang="en-US">
                <a:latin typeface="Arial" panose="020B0604020202020204" pitchFamily="34" charset="0"/>
                <a:cs typeface="Arial" panose="020B0604020202020204" pitchFamily="34" charset="0"/>
              </a:rPr>
              <a:t>And Impose Liens</a:t>
            </a:r>
          </a:p>
        </p:txBody>
      </p:sp>
      <p:sp>
        <p:nvSpPr>
          <p:cNvPr id="30" name="TextBox 29">
            <a:extLst>
              <a:ext uri="{FF2B5EF4-FFF2-40B4-BE49-F238E27FC236}">
                <a16:creationId xmlns:a16="http://schemas.microsoft.com/office/drawing/2014/main" id="{6AED830A-93D7-4650-8F8D-C2EC20E03CA7}"/>
              </a:ext>
            </a:extLst>
          </p:cNvPr>
          <p:cNvSpPr txBox="1"/>
          <p:nvPr/>
        </p:nvSpPr>
        <p:spPr>
          <a:xfrm>
            <a:off x="7905750" y="5662466"/>
            <a:ext cx="2743200"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Board shall Approve</a:t>
            </a:r>
          </a:p>
          <a:p>
            <a:r>
              <a:rPr lang="en-US">
                <a:latin typeface="Arial" panose="020B0604020202020204" pitchFamily="34" charset="0"/>
                <a:cs typeface="Arial" panose="020B0604020202020204" pitchFamily="34" charset="0"/>
              </a:rPr>
              <a:t>Dam Safety Permits</a:t>
            </a:r>
          </a:p>
        </p:txBody>
      </p:sp>
      <p:pic>
        <p:nvPicPr>
          <p:cNvPr id="31" name="Picture 30">
            <a:extLst>
              <a:ext uri="{FF2B5EF4-FFF2-40B4-BE49-F238E27FC236}">
                <a16:creationId xmlns:a16="http://schemas.microsoft.com/office/drawing/2014/main" id="{4C5E668A-5301-5F4F-81D6-0E30656C5977}"/>
              </a:ext>
            </a:extLst>
          </p:cNvPr>
          <p:cNvPicPr>
            <a:picLocks noChangeAspect="1"/>
          </p:cNvPicPr>
          <p:nvPr/>
        </p:nvPicPr>
        <p:blipFill>
          <a:blip r:embed="rId4"/>
          <a:stretch>
            <a:fillRect/>
          </a:stretch>
        </p:blipFill>
        <p:spPr>
          <a:xfrm>
            <a:off x="10778268" y="5358585"/>
            <a:ext cx="1146147" cy="1042506"/>
          </a:xfrm>
          <a:prstGeom prst="rect">
            <a:avLst/>
          </a:prstGeom>
        </p:spPr>
      </p:pic>
      <p:sp>
        <p:nvSpPr>
          <p:cNvPr id="10" name="Slide Number Placeholder 9">
            <a:extLst>
              <a:ext uri="{FF2B5EF4-FFF2-40B4-BE49-F238E27FC236}">
                <a16:creationId xmlns:a16="http://schemas.microsoft.com/office/drawing/2014/main" id="{EA0C5EF9-329E-DC4B-A12B-4178DD8A522A}"/>
              </a:ext>
            </a:extLst>
          </p:cNvPr>
          <p:cNvSpPr>
            <a:spLocks noGrp="1"/>
          </p:cNvSpPr>
          <p:nvPr>
            <p:ph type="sldNum" sz="quarter" idx="12"/>
          </p:nvPr>
        </p:nvSpPr>
        <p:spPr/>
        <p:txBody>
          <a:bodyPr/>
          <a:lstStyle/>
          <a:p>
            <a:fld id="{4BEF190C-943E-401B-9C29-1494847ECB88}" type="slidenum">
              <a:rPr lang="en-US" smtClean="0"/>
              <a:t>14</a:t>
            </a:fld>
            <a:endParaRPr lang="en-US"/>
          </a:p>
        </p:txBody>
      </p:sp>
      <p:sp>
        <p:nvSpPr>
          <p:cNvPr id="12" name="TextBox 11">
            <a:extLst>
              <a:ext uri="{FF2B5EF4-FFF2-40B4-BE49-F238E27FC236}">
                <a16:creationId xmlns:a16="http://schemas.microsoft.com/office/drawing/2014/main" id="{2441D6DF-CCEA-4911-9F70-7C654DD72ECF}"/>
              </a:ext>
            </a:extLst>
          </p:cNvPr>
          <p:cNvSpPr txBox="1"/>
          <p:nvPr/>
        </p:nvSpPr>
        <p:spPr>
          <a:xfrm>
            <a:off x="7436094" y="-725149"/>
            <a:ext cx="46047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0000"/>
                </a:solidFill>
                <a:latin typeface="Calibri Light"/>
                <a:cs typeface="Calibri Light"/>
              </a:rPr>
              <a:t>Not Delegated to Staff</a:t>
            </a:r>
          </a:p>
        </p:txBody>
      </p:sp>
    </p:spTree>
    <p:extLst>
      <p:ext uri="{BB962C8B-B14F-4D97-AF65-F5344CB8AC3E}">
        <p14:creationId xmlns:p14="http://schemas.microsoft.com/office/powerpoint/2010/main" val="1989499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BBA16FF-6F1A-594B-881C-7F3000E4F415}"/>
              </a:ext>
            </a:extLst>
          </p:cNvPr>
          <p:cNvSpPr>
            <a:spLocks noGrp="1"/>
          </p:cNvSpPr>
          <p:nvPr>
            <p:ph type="title"/>
          </p:nvPr>
        </p:nvSpPr>
        <p:spPr>
          <a:xfrm>
            <a:off x="838199" y="2243581"/>
            <a:ext cx="10518776" cy="2308324"/>
          </a:xfrm>
        </p:spPr>
        <p:txBody>
          <a:bodyPr vert="horz" wrap="square" lIns="91440" tIns="45720" rIns="91440" bIns="45720" rtlCol="0" anchor="ctr">
            <a:normAutofit/>
          </a:bodyPr>
          <a:lstStyle/>
          <a:p>
            <a:r>
              <a:rPr lang="en-US" sz="4800" kern="1200" dirty="0">
                <a:solidFill>
                  <a:schemeClr val="bg1"/>
                </a:solidFill>
                <a:latin typeface="+mj-lt"/>
                <a:ea typeface="+mj-ea"/>
                <a:cs typeface="+mj-cs"/>
              </a:rPr>
              <a:t>Dam Safety Enforcement</a:t>
            </a:r>
          </a:p>
        </p:txBody>
      </p:sp>
      <p:grpSp>
        <p:nvGrpSpPr>
          <p:cNvPr id="13" name="Group 12">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9637211" cy="1649863"/>
            <a:chOff x="1" y="1"/>
            <a:chExt cx="9637211" cy="1649863"/>
          </a:xfrm>
          <a:effectLst>
            <a:outerShdw blurRad="381000" dist="152400" dir="5400000" algn="t" rotWithShape="0">
              <a:prstClr val="black">
                <a:alpha val="20000"/>
              </a:prstClr>
            </a:outerShdw>
          </a:effectLst>
        </p:grpSpPr>
        <p:sp>
          <p:nvSpPr>
            <p:cNvPr id="14" name="Freeform: Shape 13">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Slide Number Placeholder 3">
            <a:extLst>
              <a:ext uri="{FF2B5EF4-FFF2-40B4-BE49-F238E27FC236}">
                <a16:creationId xmlns:a16="http://schemas.microsoft.com/office/drawing/2014/main" id="{F1FCC5EB-7C92-BC43-AF85-C8C4F0D467E5}"/>
              </a:ext>
            </a:extLst>
          </p:cNvPr>
          <p:cNvSpPr>
            <a:spLocks noGrp="1"/>
          </p:cNvSpPr>
          <p:nvPr>
            <p:ph type="sldNum" sz="quarter" idx="12"/>
          </p:nvPr>
        </p:nvSpPr>
        <p:spPr>
          <a:xfrm>
            <a:off x="9300307" y="5796172"/>
            <a:ext cx="2635250" cy="707886"/>
          </a:xfrm>
        </p:spPr>
        <p:txBody>
          <a:bodyPr vert="horz" lIns="91440" tIns="45720" rIns="91440" bIns="45720" rtlCol="0" anchor="ctr">
            <a:normAutofit/>
          </a:bodyPr>
          <a:lstStyle/>
          <a:p>
            <a:pPr>
              <a:lnSpc>
                <a:spcPct val="90000"/>
              </a:lnSpc>
              <a:spcAft>
                <a:spcPts val="600"/>
              </a:spcAft>
            </a:pPr>
            <a:fld id="{4BEF190C-943E-401B-9C29-1494847ECB88}" type="slidenum">
              <a:rPr lang="en-US" sz="1400">
                <a:solidFill>
                  <a:schemeClr val="bg1"/>
                </a:solidFill>
              </a:rPr>
              <a:pPr>
                <a:lnSpc>
                  <a:spcPct val="90000"/>
                </a:lnSpc>
                <a:spcAft>
                  <a:spcPts val="600"/>
                </a:spcAft>
              </a:pPr>
              <a:t>15</a:t>
            </a:fld>
            <a:endParaRPr lang="en-US" sz="1400" dirty="0">
              <a:solidFill>
                <a:schemeClr val="bg1"/>
              </a:solidFill>
            </a:endParaRPr>
          </a:p>
        </p:txBody>
      </p:sp>
      <p:grpSp>
        <p:nvGrpSpPr>
          <p:cNvPr id="17" name="Group 16">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9739305" cy="1775939"/>
            <a:chOff x="1" y="1"/>
            <a:chExt cx="9739305" cy="1775939"/>
          </a:xfrm>
        </p:grpSpPr>
        <p:sp>
          <p:nvSpPr>
            <p:cNvPr id="18" name="Freeform: Shape 17">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06744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C184D14-D4E9-FE4B-8E8A-456CBFA8F24B}"/>
              </a:ext>
            </a:extLst>
          </p:cNvPr>
          <p:cNvGrpSpPr/>
          <p:nvPr/>
        </p:nvGrpSpPr>
        <p:grpSpPr>
          <a:xfrm>
            <a:off x="7486290" y="582032"/>
            <a:ext cx="2455727" cy="850003"/>
            <a:chOff x="4016342" y="2235326"/>
            <a:chExt cx="3170158" cy="850003"/>
          </a:xfrm>
        </p:grpSpPr>
        <p:sp>
          <p:nvSpPr>
            <p:cNvPr id="22" name="Rounded Rectangle 21">
              <a:extLst>
                <a:ext uri="{FF2B5EF4-FFF2-40B4-BE49-F238E27FC236}">
                  <a16:creationId xmlns:a16="http://schemas.microsoft.com/office/drawing/2014/main" id="{21B3DF1B-ED1D-2E40-B7C4-EC7307086912}"/>
                </a:ext>
              </a:extLst>
            </p:cNvPr>
            <p:cNvSpPr/>
            <p:nvPr/>
          </p:nvSpPr>
          <p:spPr>
            <a:xfrm>
              <a:off x="4016342" y="2235326"/>
              <a:ext cx="3170158" cy="850003"/>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23" name="Rounded Rectangle 4">
              <a:extLst>
                <a:ext uri="{FF2B5EF4-FFF2-40B4-BE49-F238E27FC236}">
                  <a16:creationId xmlns:a16="http://schemas.microsoft.com/office/drawing/2014/main" id="{F480F77C-078A-A741-A818-F016698BB2EE}"/>
                </a:ext>
              </a:extLst>
            </p:cNvPr>
            <p:cNvSpPr txBox="1"/>
            <p:nvPr/>
          </p:nvSpPr>
          <p:spPr>
            <a:xfrm>
              <a:off x="4057837" y="2276820"/>
              <a:ext cx="2980131" cy="7670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71017" tIns="80010" rIns="80010" bIns="80010" numCol="1" spcCol="1270" anchor="ctr" anchorCtr="0">
              <a:noAutofit/>
            </a:bodyPr>
            <a:lstStyle/>
            <a:p>
              <a:pPr marL="15875" lvl="0" defTabSz="933450">
                <a:lnSpc>
                  <a:spcPct val="90000"/>
                </a:lnSpc>
                <a:spcBef>
                  <a:spcPct val="0"/>
                </a:spcBef>
                <a:spcAft>
                  <a:spcPct val="35000"/>
                </a:spcAft>
                <a:buNone/>
              </a:pPr>
              <a:r>
                <a:rPr lang="en-US" sz="2100" kern="1200" dirty="0"/>
                <a:t>Board Action</a:t>
              </a:r>
            </a:p>
          </p:txBody>
        </p:sp>
      </p:grpSp>
      <p:grpSp>
        <p:nvGrpSpPr>
          <p:cNvPr id="24" name="Group 23">
            <a:extLst>
              <a:ext uri="{FF2B5EF4-FFF2-40B4-BE49-F238E27FC236}">
                <a16:creationId xmlns:a16="http://schemas.microsoft.com/office/drawing/2014/main" id="{3675906B-4B5F-9E47-95B4-99C2E042BB4F}"/>
              </a:ext>
            </a:extLst>
          </p:cNvPr>
          <p:cNvGrpSpPr/>
          <p:nvPr/>
        </p:nvGrpSpPr>
        <p:grpSpPr>
          <a:xfrm>
            <a:off x="6385221" y="5384806"/>
            <a:ext cx="3082279" cy="850003"/>
            <a:chOff x="1040920" y="5013146"/>
            <a:chExt cx="3170158" cy="850003"/>
          </a:xfrm>
        </p:grpSpPr>
        <p:sp>
          <p:nvSpPr>
            <p:cNvPr id="28" name="Rounded Rectangle 27">
              <a:extLst>
                <a:ext uri="{FF2B5EF4-FFF2-40B4-BE49-F238E27FC236}">
                  <a16:creationId xmlns:a16="http://schemas.microsoft.com/office/drawing/2014/main" id="{CBDC9B89-4367-6746-90A4-D4DF59D25517}"/>
                </a:ext>
              </a:extLst>
            </p:cNvPr>
            <p:cNvSpPr/>
            <p:nvPr/>
          </p:nvSpPr>
          <p:spPr>
            <a:xfrm>
              <a:off x="1040920" y="5013146"/>
              <a:ext cx="3170158" cy="850003"/>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C9B79DAC-0714-A44C-805B-8FA24A8B7FF0}"/>
                </a:ext>
              </a:extLst>
            </p:cNvPr>
            <p:cNvSpPr txBox="1"/>
            <p:nvPr/>
          </p:nvSpPr>
          <p:spPr>
            <a:xfrm>
              <a:off x="1082414" y="5054640"/>
              <a:ext cx="3087170" cy="7670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71017"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Notice of Deficiency</a:t>
              </a:r>
            </a:p>
          </p:txBody>
        </p:sp>
      </p:grpSp>
      <p:grpSp>
        <p:nvGrpSpPr>
          <p:cNvPr id="25" name="Group 24">
            <a:extLst>
              <a:ext uri="{FF2B5EF4-FFF2-40B4-BE49-F238E27FC236}">
                <a16:creationId xmlns:a16="http://schemas.microsoft.com/office/drawing/2014/main" id="{02D30B25-1164-A246-86B4-ABFBAB9F7782}"/>
              </a:ext>
            </a:extLst>
          </p:cNvPr>
          <p:cNvGrpSpPr/>
          <p:nvPr/>
        </p:nvGrpSpPr>
        <p:grpSpPr>
          <a:xfrm>
            <a:off x="8208789" y="3465981"/>
            <a:ext cx="3397997" cy="850003"/>
            <a:chOff x="2962985" y="3909387"/>
            <a:chExt cx="3690222" cy="850003"/>
          </a:xfrm>
        </p:grpSpPr>
        <p:sp>
          <p:nvSpPr>
            <p:cNvPr id="26" name="Rounded Rectangle 25">
              <a:extLst>
                <a:ext uri="{FF2B5EF4-FFF2-40B4-BE49-F238E27FC236}">
                  <a16:creationId xmlns:a16="http://schemas.microsoft.com/office/drawing/2014/main" id="{8D49C4B9-A4EB-C14C-AB1E-B5442B3A811B}"/>
                </a:ext>
              </a:extLst>
            </p:cNvPr>
            <p:cNvSpPr/>
            <p:nvPr/>
          </p:nvSpPr>
          <p:spPr>
            <a:xfrm>
              <a:off x="2962985" y="3909387"/>
              <a:ext cx="3690222" cy="850003"/>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27" name="Rounded Rectangle 6">
              <a:extLst>
                <a:ext uri="{FF2B5EF4-FFF2-40B4-BE49-F238E27FC236}">
                  <a16:creationId xmlns:a16="http://schemas.microsoft.com/office/drawing/2014/main" id="{D2384A4A-C5A6-8F47-BDA2-2061FB2BA0E7}"/>
                </a:ext>
              </a:extLst>
            </p:cNvPr>
            <p:cNvSpPr txBox="1"/>
            <p:nvPr/>
          </p:nvSpPr>
          <p:spPr>
            <a:xfrm>
              <a:off x="3004479" y="3950881"/>
              <a:ext cx="3607234" cy="7670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71017" tIns="80010" rIns="80010" bIns="80010" numCol="1" spcCol="1270" anchor="ctr" anchorCtr="0">
              <a:noAutofit/>
            </a:bodyPr>
            <a:lstStyle/>
            <a:p>
              <a:pPr marL="15875" lvl="0" algn="ctr" defTabSz="933450">
                <a:lnSpc>
                  <a:spcPct val="90000"/>
                </a:lnSpc>
                <a:spcBef>
                  <a:spcPct val="0"/>
                </a:spcBef>
                <a:spcAft>
                  <a:spcPct val="35000"/>
                </a:spcAft>
                <a:buNone/>
              </a:pPr>
              <a:r>
                <a:rPr lang="en-US" sz="2100" kern="1200" dirty="0"/>
                <a:t>Civil Resource Violation</a:t>
              </a:r>
            </a:p>
          </p:txBody>
        </p:sp>
      </p:grpSp>
      <p:sp>
        <p:nvSpPr>
          <p:cNvPr id="12" name="Rectangle 11">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594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B58B9A0-4911-BF4F-894A-E8E4CF8EC56D}"/>
              </a:ext>
            </a:extLst>
          </p:cNvPr>
          <p:cNvSpPr>
            <a:spLocks noGrp="1"/>
          </p:cNvSpPr>
          <p:nvPr>
            <p:ph type="title"/>
          </p:nvPr>
        </p:nvSpPr>
        <p:spPr>
          <a:xfrm>
            <a:off x="838201" y="624568"/>
            <a:ext cx="3351755" cy="5412920"/>
          </a:xfrm>
        </p:spPr>
        <p:txBody>
          <a:bodyPr>
            <a:normAutofit/>
          </a:bodyPr>
          <a:lstStyle/>
          <a:p>
            <a:r>
              <a:rPr lang="en-US" sz="4000" dirty="0">
                <a:solidFill>
                  <a:schemeClr val="bg1"/>
                </a:solidFill>
              </a:rPr>
              <a:t>Enforcement Actions</a:t>
            </a:r>
          </a:p>
        </p:txBody>
      </p:sp>
      <p:sp>
        <p:nvSpPr>
          <p:cNvPr id="4" name="Slide Number Placeholder 3">
            <a:extLst>
              <a:ext uri="{FF2B5EF4-FFF2-40B4-BE49-F238E27FC236}">
                <a16:creationId xmlns:a16="http://schemas.microsoft.com/office/drawing/2014/main" id="{9C4FE5B5-B95A-344A-BEE9-8E295B44A5EA}"/>
              </a:ext>
            </a:extLst>
          </p:cNvPr>
          <p:cNvSpPr>
            <a:spLocks noGrp="1"/>
          </p:cNvSpPr>
          <p:nvPr>
            <p:ph type="sldNum" sz="quarter" idx="12"/>
          </p:nvPr>
        </p:nvSpPr>
        <p:spPr>
          <a:xfrm>
            <a:off x="10128250" y="6356350"/>
            <a:ext cx="1225550" cy="365125"/>
          </a:xfrm>
        </p:spPr>
        <p:txBody>
          <a:bodyPr>
            <a:normAutofit/>
          </a:bodyPr>
          <a:lstStyle/>
          <a:p>
            <a:pPr>
              <a:spcAft>
                <a:spcPts val="600"/>
              </a:spcAft>
            </a:pPr>
            <a:fld id="{4BEF190C-943E-401B-9C29-1494847ECB88}" type="slidenum">
              <a:rPr lang="en-US" smtClean="0"/>
              <a:pPr>
                <a:spcAft>
                  <a:spcPts val="600"/>
                </a:spcAft>
              </a:pPr>
              <a:t>16</a:t>
            </a:fld>
            <a:endParaRPr lang="en-US"/>
          </a:p>
        </p:txBody>
      </p:sp>
      <p:pic>
        <p:nvPicPr>
          <p:cNvPr id="9" name="Picture 8" descr="Parking violation - Wikipedia">
            <a:extLst>
              <a:ext uri="{FF2B5EF4-FFF2-40B4-BE49-F238E27FC236}">
                <a16:creationId xmlns:a16="http://schemas.microsoft.com/office/drawing/2014/main" id="{0C91F63C-DAC9-184C-9C5E-116F932BB51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4491" t="28750" r="8148" b="22291"/>
          <a:stretch/>
        </p:blipFill>
        <p:spPr>
          <a:xfrm>
            <a:off x="7737301" y="3486665"/>
            <a:ext cx="942976" cy="823790"/>
          </a:xfrm>
          <a:prstGeom prst="rect">
            <a:avLst/>
          </a:prstGeom>
        </p:spPr>
      </p:pic>
      <p:grpSp>
        <p:nvGrpSpPr>
          <p:cNvPr id="3" name="Group 2">
            <a:extLst>
              <a:ext uri="{FF2B5EF4-FFF2-40B4-BE49-F238E27FC236}">
                <a16:creationId xmlns:a16="http://schemas.microsoft.com/office/drawing/2014/main" id="{EDFC7C2C-DDFF-494D-B717-E1A35737103A}"/>
              </a:ext>
            </a:extLst>
          </p:cNvPr>
          <p:cNvGrpSpPr/>
          <p:nvPr/>
        </p:nvGrpSpPr>
        <p:grpSpPr>
          <a:xfrm>
            <a:off x="6953425" y="419407"/>
            <a:ext cx="1130017" cy="1114425"/>
            <a:chOff x="8164654" y="1818592"/>
            <a:chExt cx="1130017" cy="1114425"/>
          </a:xfrm>
        </p:grpSpPr>
        <p:sp>
          <p:nvSpPr>
            <p:cNvPr id="19" name="Oval 18">
              <a:extLst>
                <a:ext uri="{FF2B5EF4-FFF2-40B4-BE49-F238E27FC236}">
                  <a16:creationId xmlns:a16="http://schemas.microsoft.com/office/drawing/2014/main" id="{8B8FC525-4B59-D049-AAAE-FBAA2D343518}"/>
                </a:ext>
              </a:extLst>
            </p:cNvPr>
            <p:cNvSpPr/>
            <p:nvPr/>
          </p:nvSpPr>
          <p:spPr>
            <a:xfrm>
              <a:off x="8164654" y="1818592"/>
              <a:ext cx="1130017" cy="111442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Gavel with solid fill">
              <a:extLst>
                <a:ext uri="{FF2B5EF4-FFF2-40B4-BE49-F238E27FC236}">
                  <a16:creationId xmlns:a16="http://schemas.microsoft.com/office/drawing/2014/main" id="{6631BD05-59F6-DB40-9FFF-32EABD5855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72463" y="1945139"/>
              <a:ext cx="914400" cy="914400"/>
            </a:xfrm>
            <a:prstGeom prst="rect">
              <a:avLst/>
            </a:prstGeom>
          </p:spPr>
        </p:pic>
      </p:grpSp>
      <p:grpSp>
        <p:nvGrpSpPr>
          <p:cNvPr id="8" name="Group 7">
            <a:extLst>
              <a:ext uri="{FF2B5EF4-FFF2-40B4-BE49-F238E27FC236}">
                <a16:creationId xmlns:a16="http://schemas.microsoft.com/office/drawing/2014/main" id="{AABB7594-E0EC-A34D-AA64-A0E0ED3B3E55}"/>
              </a:ext>
            </a:extLst>
          </p:cNvPr>
          <p:cNvGrpSpPr/>
          <p:nvPr/>
        </p:nvGrpSpPr>
        <p:grpSpPr>
          <a:xfrm>
            <a:off x="5851448" y="5217563"/>
            <a:ext cx="1130017" cy="1114425"/>
            <a:chOff x="5196309" y="4604653"/>
            <a:chExt cx="1130017" cy="1114425"/>
          </a:xfrm>
        </p:grpSpPr>
        <p:sp>
          <p:nvSpPr>
            <p:cNvPr id="20" name="Oval 19">
              <a:extLst>
                <a:ext uri="{FF2B5EF4-FFF2-40B4-BE49-F238E27FC236}">
                  <a16:creationId xmlns:a16="http://schemas.microsoft.com/office/drawing/2014/main" id="{D2E230E7-7BD0-434F-930E-F5A39011B6CF}"/>
                </a:ext>
              </a:extLst>
            </p:cNvPr>
            <p:cNvSpPr/>
            <p:nvPr/>
          </p:nvSpPr>
          <p:spPr>
            <a:xfrm>
              <a:off x="5196309" y="4604653"/>
              <a:ext cx="1130017" cy="111442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lipboard Partially Checked with solid fill">
              <a:extLst>
                <a:ext uri="{FF2B5EF4-FFF2-40B4-BE49-F238E27FC236}">
                  <a16:creationId xmlns:a16="http://schemas.microsoft.com/office/drawing/2014/main" id="{BD889BEB-B6DF-A24C-93FD-29A5C4D667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04118" y="4716914"/>
              <a:ext cx="914400" cy="914400"/>
            </a:xfrm>
            <a:prstGeom prst="rect">
              <a:avLst/>
            </a:prstGeom>
          </p:spPr>
        </p:pic>
      </p:grpSp>
      <p:sp>
        <p:nvSpPr>
          <p:cNvPr id="14" name="Shape 13">
            <a:extLst>
              <a:ext uri="{FF2B5EF4-FFF2-40B4-BE49-F238E27FC236}">
                <a16:creationId xmlns:a16="http://schemas.microsoft.com/office/drawing/2014/main" id="{677AA77A-5E78-754F-8AFA-48247FD85283}"/>
              </a:ext>
            </a:extLst>
          </p:cNvPr>
          <p:cNvSpPr/>
          <p:nvPr/>
        </p:nvSpPr>
        <p:spPr>
          <a:xfrm>
            <a:off x="5386647" y="881149"/>
            <a:ext cx="6301259" cy="5156339"/>
          </a:xfrm>
          <a:prstGeom prst="swooshArrow">
            <a:avLst>
              <a:gd name="adj1" fmla="val 18889"/>
              <a:gd name="adj2" fmla="val 31370"/>
            </a:avLst>
          </a:pr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15">
            <a:extLst>
              <a:ext uri="{FF2B5EF4-FFF2-40B4-BE49-F238E27FC236}">
                <a16:creationId xmlns:a16="http://schemas.microsoft.com/office/drawing/2014/main" id="{A67FB80D-6553-214D-BAB4-8069E1C13697}"/>
              </a:ext>
            </a:extLst>
          </p:cNvPr>
          <p:cNvSpPr/>
          <p:nvPr/>
        </p:nvSpPr>
        <p:spPr>
          <a:xfrm>
            <a:off x="9294671" y="2236803"/>
            <a:ext cx="2393235" cy="6962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2557240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170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196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95E59CC-7059-4455-9789-EDFBBE8F5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 t="7983" r="60644" b="14447"/>
          <a:stretch/>
        </p:blipFill>
        <p:spPr>
          <a:xfrm>
            <a:off x="2777490" y="2"/>
            <a:ext cx="6185757" cy="6857999"/>
          </a:xfrm>
          <a:custGeom>
            <a:avLst/>
            <a:gdLst>
              <a:gd name="connsiteX0" fmla="*/ 0 w 9414510"/>
              <a:gd name="connsiteY0" fmla="*/ 0 h 6857999"/>
              <a:gd name="connsiteX1" fmla="*/ 9414510 w 9414510"/>
              <a:gd name="connsiteY1" fmla="*/ 0 h 6857999"/>
              <a:gd name="connsiteX2" fmla="*/ 9414510 w 9414510"/>
              <a:gd name="connsiteY2" fmla="*/ 6857999 h 6857999"/>
              <a:gd name="connsiteX3" fmla="*/ 0 w 941451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414510" h="6857999">
                <a:moveTo>
                  <a:pt x="0" y="0"/>
                </a:moveTo>
                <a:lnTo>
                  <a:pt x="9414510" y="0"/>
                </a:lnTo>
                <a:lnTo>
                  <a:pt x="9414510" y="6857999"/>
                </a:lnTo>
                <a:lnTo>
                  <a:pt x="0" y="6857999"/>
                </a:lnTo>
                <a:close/>
              </a:path>
            </a:pathLst>
          </a:custGeom>
        </p:spPr>
      </p:pic>
      <p:sp>
        <p:nvSpPr>
          <p:cNvPr id="2" name="Title 1">
            <a:extLst>
              <a:ext uri="{FF2B5EF4-FFF2-40B4-BE49-F238E27FC236}">
                <a16:creationId xmlns:a16="http://schemas.microsoft.com/office/drawing/2014/main" id="{503D8DA2-8F1B-4FDB-B48A-22D3892FC0E5}"/>
              </a:ext>
            </a:extLst>
          </p:cNvPr>
          <p:cNvSpPr>
            <a:spLocks noGrp="1"/>
          </p:cNvSpPr>
          <p:nvPr>
            <p:ph type="title"/>
          </p:nvPr>
        </p:nvSpPr>
        <p:spPr>
          <a:xfrm>
            <a:off x="640080" y="1243013"/>
            <a:ext cx="3855720" cy="4371974"/>
          </a:xfrm>
        </p:spPr>
        <p:txBody>
          <a:bodyPr>
            <a:normAutofit/>
          </a:bodyPr>
          <a:lstStyle/>
          <a:p>
            <a:r>
              <a:rPr lang="en-US">
                <a:solidFill>
                  <a:srgbClr val="3F3F3F"/>
                </a:solidFill>
              </a:rPr>
              <a:t>Notice of Deficiency</a:t>
            </a:r>
            <a:br>
              <a:rPr lang="en-US">
                <a:solidFill>
                  <a:srgbClr val="3F3F3F"/>
                </a:solidFill>
              </a:rPr>
            </a:br>
            <a:endParaRPr lang="en-US">
              <a:solidFill>
                <a:srgbClr val="3F3F3F"/>
              </a:solidFill>
            </a:endParaRPr>
          </a:p>
        </p:txBody>
      </p:sp>
      <p:sp>
        <p:nvSpPr>
          <p:cNvPr id="3" name="Content Placeholder 2">
            <a:extLst>
              <a:ext uri="{FF2B5EF4-FFF2-40B4-BE49-F238E27FC236}">
                <a16:creationId xmlns:a16="http://schemas.microsoft.com/office/drawing/2014/main" id="{12E5675F-FD9F-4588-B0B9-9B65178016BB}"/>
              </a:ext>
            </a:extLst>
          </p:cNvPr>
          <p:cNvSpPr>
            <a:spLocks noGrp="1"/>
          </p:cNvSpPr>
          <p:nvPr>
            <p:ph idx="1"/>
          </p:nvPr>
        </p:nvSpPr>
        <p:spPr>
          <a:xfrm>
            <a:off x="6095999" y="798022"/>
            <a:ext cx="5940829" cy="5425679"/>
          </a:xfrm>
        </p:spPr>
        <p:txBody>
          <a:bodyPr vert="horz" lIns="91440" tIns="45720" rIns="91440" bIns="45720" rtlCol="0" anchor="ctr">
            <a:normAutofit/>
          </a:bodyPr>
          <a:lstStyle/>
          <a:p>
            <a:pPr marL="0" indent="0">
              <a:spcAft>
                <a:spcPts val="1200"/>
              </a:spcAft>
              <a:buNone/>
            </a:pPr>
            <a:r>
              <a:rPr lang="en-US" sz="3200" dirty="0">
                <a:solidFill>
                  <a:srgbClr val="FFFFFF"/>
                </a:solidFill>
              </a:rPr>
              <a:t>What triggers an NOD?</a:t>
            </a:r>
          </a:p>
          <a:p>
            <a:pPr lvl="1">
              <a:spcAft>
                <a:spcPts val="1200"/>
              </a:spcAft>
            </a:pPr>
            <a:r>
              <a:rPr lang="en-US" sz="2800" dirty="0">
                <a:solidFill>
                  <a:srgbClr val="FFFFFF"/>
                </a:solidFill>
              </a:rPr>
              <a:t>Dam poses a safety risk, or is at risk of failure</a:t>
            </a:r>
          </a:p>
          <a:p>
            <a:pPr lvl="2">
              <a:spcAft>
                <a:spcPts val="1200"/>
              </a:spcAft>
              <a:buFont typeface="Wingdings" pitchFamily="2" charset="2"/>
              <a:buChar char="ü"/>
            </a:pPr>
            <a:r>
              <a:rPr lang="en-US" sz="2400" dirty="0">
                <a:solidFill>
                  <a:srgbClr val="FFFFFF"/>
                </a:solidFill>
              </a:rPr>
              <a:t>Dam owner violates a regulation(s)</a:t>
            </a:r>
          </a:p>
          <a:p>
            <a:pPr lvl="2">
              <a:spcAft>
                <a:spcPts val="1200"/>
              </a:spcAft>
              <a:buFont typeface="Wingdings" pitchFamily="2" charset="2"/>
              <a:buChar char="ü"/>
            </a:pPr>
            <a:r>
              <a:rPr lang="en-US" sz="2400" dirty="0">
                <a:solidFill>
                  <a:srgbClr val="FFFFFF"/>
                </a:solidFill>
              </a:rPr>
              <a:t>Unaddressed dam deficiencies</a:t>
            </a:r>
            <a:endParaRPr lang="en-US" sz="2400" dirty="0">
              <a:solidFill>
                <a:srgbClr val="FFFFFF"/>
              </a:solidFill>
              <a:cs typeface="Calibri"/>
            </a:endParaRPr>
          </a:p>
          <a:p>
            <a:pPr lvl="2">
              <a:spcAft>
                <a:spcPts val="1200"/>
              </a:spcAft>
              <a:buFont typeface="Wingdings" pitchFamily="2" charset="2"/>
              <a:buChar char="ü"/>
            </a:pPr>
            <a:r>
              <a:rPr lang="en-US" sz="2400" dirty="0">
                <a:solidFill>
                  <a:srgbClr val="FFFFFF"/>
                </a:solidFill>
              </a:rPr>
              <a:t>Dam in unsatisfactory or poor condition</a:t>
            </a:r>
          </a:p>
        </p:txBody>
      </p:sp>
      <p:sp>
        <p:nvSpPr>
          <p:cNvPr id="6" name="Slide Number Placeholder 5">
            <a:extLst>
              <a:ext uri="{FF2B5EF4-FFF2-40B4-BE49-F238E27FC236}">
                <a16:creationId xmlns:a16="http://schemas.microsoft.com/office/drawing/2014/main" id="{9FB216BB-FD03-F14C-BDD3-665C879B7E77}"/>
              </a:ext>
            </a:extLst>
          </p:cNvPr>
          <p:cNvSpPr>
            <a:spLocks noGrp="1"/>
          </p:cNvSpPr>
          <p:nvPr>
            <p:ph type="sldNum" sz="quarter" idx="12"/>
          </p:nvPr>
        </p:nvSpPr>
        <p:spPr>
          <a:xfrm>
            <a:off x="640080" y="6223702"/>
            <a:ext cx="570728" cy="314067"/>
          </a:xfrm>
        </p:spPr>
        <p:txBody>
          <a:bodyPr>
            <a:normAutofit/>
          </a:bodyPr>
          <a:lstStyle/>
          <a:p>
            <a:pPr algn="l">
              <a:spcAft>
                <a:spcPts val="600"/>
              </a:spcAft>
            </a:pPr>
            <a:fld id="{4BEF190C-943E-401B-9C29-1494847ECB88}" type="slidenum">
              <a:rPr lang="en-US" sz="1000">
                <a:solidFill>
                  <a:srgbClr val="898989"/>
                </a:solidFill>
              </a:rPr>
              <a:pPr algn="l">
                <a:spcAft>
                  <a:spcPts val="600"/>
                </a:spcAft>
              </a:pPr>
              <a:t>17</a:t>
            </a:fld>
            <a:endParaRPr lang="en-US" sz="1000">
              <a:solidFill>
                <a:srgbClr val="898989"/>
              </a:solidFill>
            </a:endParaRPr>
          </a:p>
        </p:txBody>
      </p:sp>
    </p:spTree>
    <p:extLst>
      <p:ext uri="{BB962C8B-B14F-4D97-AF65-F5344CB8AC3E}">
        <p14:creationId xmlns:p14="http://schemas.microsoft.com/office/powerpoint/2010/main" val="102013999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71F3-B88E-425E-B0DC-E26A3248DC0C}"/>
              </a:ext>
            </a:extLst>
          </p:cNvPr>
          <p:cNvSpPr>
            <a:spLocks noGrp="1"/>
          </p:cNvSpPr>
          <p:nvPr>
            <p:ph type="title"/>
          </p:nvPr>
        </p:nvSpPr>
        <p:spPr>
          <a:xfrm>
            <a:off x="2057400" y="464580"/>
            <a:ext cx="8305800" cy="743712"/>
          </a:xfrm>
        </p:spPr>
        <p:txBody>
          <a:bodyPr>
            <a:normAutofit/>
          </a:bodyPr>
          <a:lstStyle/>
          <a:p>
            <a:pPr algn="ctr"/>
            <a:r>
              <a:rPr lang="en-US" dirty="0"/>
              <a:t>Notice of Deficiency </a:t>
            </a:r>
          </a:p>
        </p:txBody>
      </p:sp>
      <p:graphicFrame>
        <p:nvGraphicFramePr>
          <p:cNvPr id="5" name="Content Placeholder 4">
            <a:extLst>
              <a:ext uri="{FF2B5EF4-FFF2-40B4-BE49-F238E27FC236}">
                <a16:creationId xmlns:a16="http://schemas.microsoft.com/office/drawing/2014/main" id="{38701A3F-A878-4DCB-82A4-CBA85DE78388}"/>
              </a:ext>
            </a:extLst>
          </p:cNvPr>
          <p:cNvGraphicFramePr>
            <a:graphicFrameLocks noGrp="1"/>
          </p:cNvGraphicFramePr>
          <p:nvPr>
            <p:ph idx="1"/>
            <p:extLst>
              <p:ext uri="{D42A27DB-BD31-4B8C-83A1-F6EECF244321}">
                <p14:modId xmlns:p14="http://schemas.microsoft.com/office/powerpoint/2010/main" val="1916387023"/>
              </p:ext>
            </p:extLst>
          </p:nvPr>
        </p:nvGraphicFramePr>
        <p:xfrm>
          <a:off x="2057400" y="1240220"/>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145461C-87C3-4812-A269-D6B996622CF8}"/>
              </a:ext>
            </a:extLst>
          </p:cNvPr>
          <p:cNvSpPr txBox="1"/>
          <p:nvPr/>
        </p:nvSpPr>
        <p:spPr>
          <a:xfrm>
            <a:off x="1996440" y="1429512"/>
            <a:ext cx="6100646" cy="400110"/>
          </a:xfrm>
          <a:prstGeom prst="rect">
            <a:avLst/>
          </a:prstGeom>
          <a:noFill/>
        </p:spPr>
        <p:txBody>
          <a:bodyPr wrap="square" rtlCol="0">
            <a:spAutoFit/>
          </a:bodyPr>
          <a:lstStyle/>
          <a:p>
            <a:r>
              <a:rPr lang="en-US" sz="2000">
                <a:latin typeface="+mj-lt"/>
                <a:cs typeface="Arial" panose="020B0604020202020204" pitchFamily="34" charset="0"/>
              </a:rPr>
              <a:t>Department will set Remediation Milestones</a:t>
            </a:r>
          </a:p>
        </p:txBody>
      </p:sp>
      <p:sp>
        <p:nvSpPr>
          <p:cNvPr id="7" name="TextBox 6">
            <a:extLst>
              <a:ext uri="{FF2B5EF4-FFF2-40B4-BE49-F238E27FC236}">
                <a16:creationId xmlns:a16="http://schemas.microsoft.com/office/drawing/2014/main" id="{10183BCD-D431-4DE8-97CB-E4E854C5505D}"/>
              </a:ext>
            </a:extLst>
          </p:cNvPr>
          <p:cNvSpPr txBox="1"/>
          <p:nvPr/>
        </p:nvSpPr>
        <p:spPr>
          <a:xfrm>
            <a:off x="2072640" y="2459582"/>
            <a:ext cx="2743200" cy="2031325"/>
          </a:xfrm>
          <a:prstGeom prst="rect">
            <a:avLst/>
          </a:prstGeom>
          <a:noFill/>
        </p:spPr>
        <p:txBody>
          <a:bodyPr wrap="square" rtlCol="0">
            <a:spAutoFit/>
          </a:bodyPr>
          <a:lstStyle/>
          <a:p>
            <a:pPr marL="285750" indent="-285750">
              <a:buFont typeface="Wingdings" panose="05000000000000000000" pitchFamily="2" charset="2"/>
              <a:buChar char="Ø"/>
            </a:pPr>
            <a:r>
              <a:rPr lang="en-US" sz="2000">
                <a:latin typeface="+mj-lt"/>
              </a:rPr>
              <a:t>Monitoring of deficiencies</a:t>
            </a:r>
          </a:p>
          <a:p>
            <a:endParaRPr lang="en-US" sz="1200">
              <a:latin typeface="+mj-lt"/>
            </a:endParaRPr>
          </a:p>
          <a:p>
            <a:pPr marL="285750" indent="-285750">
              <a:buFont typeface="Wingdings" panose="05000000000000000000" pitchFamily="2" charset="2"/>
              <a:buChar char="Ø"/>
            </a:pPr>
            <a:r>
              <a:rPr lang="en-US" sz="2000">
                <a:latin typeface="+mj-lt"/>
              </a:rPr>
              <a:t>Retain consultant</a:t>
            </a:r>
          </a:p>
          <a:p>
            <a:endParaRPr lang="en-US" sz="1200">
              <a:latin typeface="+mj-lt"/>
            </a:endParaRPr>
          </a:p>
          <a:p>
            <a:pPr marL="285750" indent="-285750">
              <a:buFont typeface="Wingdings" panose="05000000000000000000" pitchFamily="2" charset="2"/>
              <a:buChar char="Ø"/>
            </a:pPr>
            <a:r>
              <a:rPr lang="en-US" sz="2000">
                <a:latin typeface="+mj-lt"/>
              </a:rPr>
              <a:t>Complete required studies</a:t>
            </a:r>
          </a:p>
        </p:txBody>
      </p:sp>
      <p:sp>
        <p:nvSpPr>
          <p:cNvPr id="8" name="TextBox 7">
            <a:extLst>
              <a:ext uri="{FF2B5EF4-FFF2-40B4-BE49-F238E27FC236}">
                <a16:creationId xmlns:a16="http://schemas.microsoft.com/office/drawing/2014/main" id="{6BA87A72-764C-43AC-9521-43A3E4442F06}"/>
              </a:ext>
            </a:extLst>
          </p:cNvPr>
          <p:cNvSpPr txBox="1"/>
          <p:nvPr/>
        </p:nvSpPr>
        <p:spPr>
          <a:xfrm>
            <a:off x="4587240" y="3221582"/>
            <a:ext cx="2438400" cy="1015663"/>
          </a:xfrm>
          <a:prstGeom prst="rect">
            <a:avLst/>
          </a:prstGeom>
          <a:noFill/>
        </p:spPr>
        <p:txBody>
          <a:bodyPr wrap="square" rtlCol="0">
            <a:spAutoFit/>
          </a:bodyPr>
          <a:lstStyle/>
          <a:p>
            <a:pPr marL="285750" indent="-285750">
              <a:buFont typeface="Wingdings" panose="05000000000000000000" pitchFamily="2" charset="2"/>
              <a:buChar char="Ø"/>
            </a:pPr>
            <a:r>
              <a:rPr lang="en-US" sz="2000">
                <a:latin typeface="+mj-lt"/>
              </a:rPr>
              <a:t>Submit completed Dam Safety permit application </a:t>
            </a:r>
          </a:p>
        </p:txBody>
      </p:sp>
      <p:sp>
        <p:nvSpPr>
          <p:cNvPr id="9" name="TextBox 8">
            <a:extLst>
              <a:ext uri="{FF2B5EF4-FFF2-40B4-BE49-F238E27FC236}">
                <a16:creationId xmlns:a16="http://schemas.microsoft.com/office/drawing/2014/main" id="{E74A4935-1208-4A32-8B89-AA260F385455}"/>
              </a:ext>
            </a:extLst>
          </p:cNvPr>
          <p:cNvSpPr txBox="1"/>
          <p:nvPr/>
        </p:nvSpPr>
        <p:spPr>
          <a:xfrm>
            <a:off x="7254240" y="4055236"/>
            <a:ext cx="2438400"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a:latin typeface="+mj-lt"/>
              </a:rPr>
              <a:t>Start construction</a:t>
            </a:r>
          </a:p>
        </p:txBody>
      </p:sp>
      <p:sp>
        <p:nvSpPr>
          <p:cNvPr id="18" name="TextBox 17">
            <a:extLst>
              <a:ext uri="{FF2B5EF4-FFF2-40B4-BE49-F238E27FC236}">
                <a16:creationId xmlns:a16="http://schemas.microsoft.com/office/drawing/2014/main" id="{8F79A6C2-7A2D-43CF-B149-062984CF1859}"/>
              </a:ext>
            </a:extLst>
          </p:cNvPr>
          <p:cNvSpPr txBox="1"/>
          <p:nvPr/>
        </p:nvSpPr>
        <p:spPr>
          <a:xfrm>
            <a:off x="2302730" y="5205757"/>
            <a:ext cx="6999716" cy="1200329"/>
          </a:xfrm>
          <a:prstGeom prst="rect">
            <a:avLst/>
          </a:prstGeom>
          <a:noFill/>
        </p:spPr>
        <p:txBody>
          <a:bodyPr wrap="square" rtlCol="0">
            <a:spAutoFit/>
          </a:bodyPr>
          <a:lstStyle/>
          <a:p>
            <a:r>
              <a:rPr lang="en-US" sz="2400" dirty="0">
                <a:latin typeface="+mj-lt"/>
              </a:rPr>
              <a:t>Failure to meet these milestones will result in Enforcement Actions issued administratively or by the Board of Land &amp; Natural Resources</a:t>
            </a:r>
          </a:p>
        </p:txBody>
      </p:sp>
      <p:pic>
        <p:nvPicPr>
          <p:cNvPr id="11" name="Picture 10">
            <a:extLst>
              <a:ext uri="{FF2B5EF4-FFF2-40B4-BE49-F238E27FC236}">
                <a16:creationId xmlns:a16="http://schemas.microsoft.com/office/drawing/2014/main" id="{B850CB24-89F4-9244-97D1-A81DFF2A0B7C}"/>
              </a:ext>
            </a:extLst>
          </p:cNvPr>
          <p:cNvPicPr>
            <a:picLocks noChangeAspect="1"/>
          </p:cNvPicPr>
          <p:nvPr/>
        </p:nvPicPr>
        <p:blipFill>
          <a:blip r:embed="rId8"/>
          <a:stretch>
            <a:fillRect/>
          </a:stretch>
        </p:blipFill>
        <p:spPr>
          <a:xfrm>
            <a:off x="10778268" y="5358585"/>
            <a:ext cx="1146147" cy="1042506"/>
          </a:xfrm>
          <a:prstGeom prst="rect">
            <a:avLst/>
          </a:prstGeom>
        </p:spPr>
      </p:pic>
      <p:sp>
        <p:nvSpPr>
          <p:cNvPr id="3" name="Slide Number Placeholder 2">
            <a:extLst>
              <a:ext uri="{FF2B5EF4-FFF2-40B4-BE49-F238E27FC236}">
                <a16:creationId xmlns:a16="http://schemas.microsoft.com/office/drawing/2014/main" id="{9F5C2617-FAE6-D246-AC62-0A83CA65D796}"/>
              </a:ext>
            </a:extLst>
          </p:cNvPr>
          <p:cNvSpPr>
            <a:spLocks noGrp="1"/>
          </p:cNvSpPr>
          <p:nvPr>
            <p:ph type="sldNum" sz="quarter" idx="12"/>
          </p:nvPr>
        </p:nvSpPr>
        <p:spPr/>
        <p:txBody>
          <a:bodyPr/>
          <a:lstStyle/>
          <a:p>
            <a:fld id="{4BEF190C-943E-401B-9C29-1494847ECB88}" type="slidenum">
              <a:rPr lang="en-US" smtClean="0"/>
              <a:t>18</a:t>
            </a:fld>
            <a:endParaRPr lang="en-US"/>
          </a:p>
        </p:txBody>
      </p:sp>
    </p:spTree>
    <p:extLst>
      <p:ext uri="{BB962C8B-B14F-4D97-AF65-F5344CB8AC3E}">
        <p14:creationId xmlns:p14="http://schemas.microsoft.com/office/powerpoint/2010/main" val="3107252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F3E958C-1572-8B41-9BD7-2F9F26FCC429}"/>
              </a:ext>
            </a:extLst>
          </p:cNvPr>
          <p:cNvSpPr txBox="1"/>
          <p:nvPr/>
        </p:nvSpPr>
        <p:spPr>
          <a:xfrm>
            <a:off x="8622371" y="407134"/>
            <a:ext cx="3830094" cy="286232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b="1" dirty="0">
                <a:solidFill>
                  <a:srgbClr val="FFFFFF"/>
                </a:solidFill>
                <a:latin typeface="+mj-lt"/>
                <a:ea typeface="+mj-ea"/>
                <a:cs typeface="+mj-cs"/>
              </a:rPr>
              <a:t>CIVIL RESOURCE VIOLATION</a:t>
            </a:r>
          </a:p>
          <a:p>
            <a:pPr>
              <a:lnSpc>
                <a:spcPct val="90000"/>
              </a:lnSpc>
              <a:spcBef>
                <a:spcPct val="0"/>
              </a:spcBef>
              <a:spcAft>
                <a:spcPts val="600"/>
              </a:spcAft>
            </a:pPr>
            <a:r>
              <a:rPr lang="en-US" sz="2400" dirty="0">
                <a:solidFill>
                  <a:srgbClr val="FFFFFF"/>
                </a:solidFill>
                <a:latin typeface="+mj-lt"/>
                <a:ea typeface="+mj-ea"/>
                <a:cs typeface="+mj-cs"/>
              </a:rPr>
              <a:t>Page 1 of 2</a:t>
            </a:r>
          </a:p>
          <a:p>
            <a:pPr>
              <a:lnSpc>
                <a:spcPct val="90000"/>
              </a:lnSpc>
              <a:spcBef>
                <a:spcPct val="0"/>
              </a:spcBef>
              <a:spcAft>
                <a:spcPts val="600"/>
              </a:spcAft>
            </a:pPr>
            <a:endParaRPr lang="en-US" sz="2400" dirty="0">
              <a:solidFill>
                <a:srgbClr val="FFFFFF"/>
              </a:solidFill>
              <a:latin typeface="+mj-lt"/>
              <a:ea typeface="+mj-ea"/>
              <a:cs typeface="+mj-cs"/>
            </a:endParaRPr>
          </a:p>
          <a:p>
            <a:pPr>
              <a:lnSpc>
                <a:spcPct val="90000"/>
              </a:lnSpc>
              <a:spcBef>
                <a:spcPct val="0"/>
              </a:spcBef>
              <a:spcAft>
                <a:spcPts val="600"/>
              </a:spcAft>
            </a:pPr>
            <a:r>
              <a:rPr lang="en-US" sz="2000" dirty="0">
                <a:solidFill>
                  <a:srgbClr val="FFFFFF"/>
                </a:solidFill>
                <a:latin typeface="+mj-lt"/>
                <a:ea typeface="+mj-ea"/>
                <a:cs typeface="+mj-cs"/>
              </a:rPr>
              <a:t>Dam Safety Administrative Penalties Schedule</a:t>
            </a:r>
          </a:p>
        </p:txBody>
      </p:sp>
      <p:sp>
        <p:nvSpPr>
          <p:cNvPr id="1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56F917D-552E-7E44-B4A2-D944AA53AA9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4BEF190C-943E-401B-9C29-1494847ECB88}" type="slidenum">
              <a:rPr lang="en-US">
                <a:solidFill>
                  <a:srgbClr val="FFFFFF"/>
                </a:solidFill>
              </a:rPr>
              <a:pPr defTabSz="457200">
                <a:spcAft>
                  <a:spcPts val="600"/>
                </a:spcAft>
              </a:pPr>
              <a:t>19</a:t>
            </a:fld>
            <a:endParaRPr lang="en-US">
              <a:solidFill>
                <a:srgbClr val="FFFFFF"/>
              </a:solidFill>
            </a:endParaRPr>
          </a:p>
        </p:txBody>
      </p:sp>
      <p:pic>
        <p:nvPicPr>
          <p:cNvPr id="4" name="Picture 3">
            <a:extLst>
              <a:ext uri="{FF2B5EF4-FFF2-40B4-BE49-F238E27FC236}">
                <a16:creationId xmlns:a16="http://schemas.microsoft.com/office/drawing/2014/main" id="{0F4F872A-83F5-A946-BCDD-BE51D7AA8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54" y="1005891"/>
            <a:ext cx="8112605" cy="4681626"/>
          </a:xfrm>
          <a:prstGeom prst="rect">
            <a:avLst/>
          </a:prstGeom>
        </p:spPr>
      </p:pic>
      <p:sp>
        <p:nvSpPr>
          <p:cNvPr id="5" name="TextBox 4">
            <a:extLst>
              <a:ext uri="{FF2B5EF4-FFF2-40B4-BE49-F238E27FC236}">
                <a16:creationId xmlns:a16="http://schemas.microsoft.com/office/drawing/2014/main" id="{D29EB796-30CC-154D-883A-27E0B74C54A0}"/>
              </a:ext>
            </a:extLst>
          </p:cNvPr>
          <p:cNvSpPr txBox="1"/>
          <p:nvPr/>
        </p:nvSpPr>
        <p:spPr>
          <a:xfrm>
            <a:off x="493354" y="2047164"/>
            <a:ext cx="601447" cy="261610"/>
          </a:xfrm>
          <a:prstGeom prst="rect">
            <a:avLst/>
          </a:prstGeom>
          <a:noFill/>
        </p:spPr>
        <p:txBody>
          <a:bodyPr wrap="none" rtlCol="0">
            <a:spAutoFit/>
          </a:bodyPr>
          <a:lstStyle/>
          <a:p>
            <a:r>
              <a:rPr lang="en-US" sz="1100">
                <a:solidFill>
                  <a:srgbClr val="C00000"/>
                </a:solidFill>
              </a:rPr>
              <a:t>MINOR</a:t>
            </a:r>
          </a:p>
        </p:txBody>
      </p:sp>
      <p:sp>
        <p:nvSpPr>
          <p:cNvPr id="3" name="TextBox 2">
            <a:extLst>
              <a:ext uri="{FF2B5EF4-FFF2-40B4-BE49-F238E27FC236}">
                <a16:creationId xmlns:a16="http://schemas.microsoft.com/office/drawing/2014/main" id="{8B16515D-27B0-8348-841A-E3C418E8C28E}"/>
              </a:ext>
            </a:extLst>
          </p:cNvPr>
          <p:cNvSpPr txBox="1"/>
          <p:nvPr/>
        </p:nvSpPr>
        <p:spPr>
          <a:xfrm>
            <a:off x="8995997" y="3044823"/>
            <a:ext cx="3196003" cy="2862322"/>
          </a:xfrm>
          <a:prstGeom prst="rect">
            <a:avLst/>
          </a:prstGeom>
          <a:noFill/>
        </p:spPr>
        <p:txBody>
          <a:bodyPr wrap="none" rtlCol="0">
            <a:spAutoFit/>
          </a:bodyPr>
          <a:lstStyle/>
          <a:p>
            <a:r>
              <a:rPr lang="en-US" dirty="0">
                <a:solidFill>
                  <a:schemeClr val="bg1"/>
                </a:solidFill>
              </a:rPr>
              <a:t>This table used to determine </a:t>
            </a:r>
          </a:p>
          <a:p>
            <a:r>
              <a:rPr lang="en-US" dirty="0">
                <a:solidFill>
                  <a:schemeClr val="bg1"/>
                </a:solidFill>
              </a:rPr>
              <a:t>the fine amounts for first and </a:t>
            </a:r>
          </a:p>
          <a:p>
            <a:r>
              <a:rPr lang="en-US" dirty="0">
                <a:solidFill>
                  <a:schemeClr val="bg1"/>
                </a:solidFill>
              </a:rPr>
              <a:t>repeat violations.</a:t>
            </a:r>
          </a:p>
          <a:p>
            <a:endParaRPr lang="en-US" dirty="0">
              <a:solidFill>
                <a:schemeClr val="bg1"/>
              </a:solidFill>
            </a:endParaRPr>
          </a:p>
          <a:p>
            <a:r>
              <a:rPr lang="en-US" dirty="0">
                <a:solidFill>
                  <a:schemeClr val="bg1"/>
                </a:solidFill>
              </a:rPr>
              <a:t>For chronic violators, the table </a:t>
            </a:r>
          </a:p>
          <a:p>
            <a:r>
              <a:rPr lang="en-US" dirty="0">
                <a:solidFill>
                  <a:schemeClr val="bg1"/>
                </a:solidFill>
              </a:rPr>
              <a:t>can be used to discern between</a:t>
            </a:r>
          </a:p>
          <a:p>
            <a:r>
              <a:rPr lang="en-US" dirty="0">
                <a:solidFill>
                  <a:schemeClr val="bg1"/>
                </a:solidFill>
              </a:rPr>
              <a:t>minor and major violations. </a:t>
            </a:r>
          </a:p>
          <a:p>
            <a:r>
              <a:rPr lang="en-US" dirty="0">
                <a:solidFill>
                  <a:schemeClr val="bg1"/>
                </a:solidFill>
              </a:rPr>
              <a:t>(If not marked </a:t>
            </a:r>
            <a:r>
              <a:rPr lang="en-US" dirty="0">
                <a:solidFill>
                  <a:srgbClr val="C00000"/>
                </a:solidFill>
              </a:rPr>
              <a:t>MINOR</a:t>
            </a:r>
            <a:r>
              <a:rPr lang="en-US" dirty="0">
                <a:solidFill>
                  <a:schemeClr val="bg1"/>
                </a:solidFill>
              </a:rPr>
              <a:t>, it’s a </a:t>
            </a:r>
          </a:p>
          <a:p>
            <a:r>
              <a:rPr lang="en-US" dirty="0">
                <a:solidFill>
                  <a:schemeClr val="bg1"/>
                </a:solidFill>
              </a:rPr>
              <a:t>MAJOR.)</a:t>
            </a:r>
          </a:p>
          <a:p>
            <a:endParaRPr lang="en-US" dirty="0">
              <a:solidFill>
                <a:schemeClr val="bg1"/>
              </a:solidFill>
            </a:endParaRPr>
          </a:p>
        </p:txBody>
      </p:sp>
    </p:spTree>
    <p:extLst>
      <p:ext uri="{BB962C8B-B14F-4D97-AF65-F5344CB8AC3E}">
        <p14:creationId xmlns:p14="http://schemas.microsoft.com/office/powerpoint/2010/main" val="3493415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ush green forest&#10;&#10;Description automatically generated">
            <a:extLst>
              <a:ext uri="{FF2B5EF4-FFF2-40B4-BE49-F238E27FC236}">
                <a16:creationId xmlns:a16="http://schemas.microsoft.com/office/drawing/2014/main" id="{692368A0-6024-2647-95B8-6595C3BBC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12192000" cy="3429000"/>
          </a:xfrm>
          <a:prstGeom prst="rect">
            <a:avLst/>
          </a:prstGeom>
        </p:spPr>
      </p:pic>
      <p:sp>
        <p:nvSpPr>
          <p:cNvPr id="2" name="Title 1">
            <a:extLst>
              <a:ext uri="{FF2B5EF4-FFF2-40B4-BE49-F238E27FC236}">
                <a16:creationId xmlns:a16="http://schemas.microsoft.com/office/drawing/2014/main" id="{780E5534-E4B5-2D42-A3F5-2E42EB4539CE}"/>
              </a:ext>
            </a:extLst>
          </p:cNvPr>
          <p:cNvSpPr>
            <a:spLocks noGrp="1"/>
          </p:cNvSpPr>
          <p:nvPr>
            <p:ph type="title"/>
          </p:nvPr>
        </p:nvSpPr>
        <p:spPr>
          <a:xfrm>
            <a:off x="838200" y="489327"/>
            <a:ext cx="10515600" cy="1325563"/>
          </a:xfrm>
        </p:spPr>
        <p:txBody>
          <a:bodyPr>
            <a:normAutofit/>
          </a:bodyPr>
          <a:lstStyle/>
          <a:p>
            <a:r>
              <a:rPr lang="en-US" sz="4000" dirty="0"/>
              <a:t>Purpose of Briefing</a:t>
            </a:r>
          </a:p>
        </p:txBody>
      </p:sp>
      <p:sp>
        <p:nvSpPr>
          <p:cNvPr id="3" name="Content Placeholder 2">
            <a:extLst>
              <a:ext uri="{FF2B5EF4-FFF2-40B4-BE49-F238E27FC236}">
                <a16:creationId xmlns:a16="http://schemas.microsoft.com/office/drawing/2014/main" id="{F3EA9DB7-7DBF-424C-AECA-B8D9D3E74720}"/>
              </a:ext>
            </a:extLst>
          </p:cNvPr>
          <p:cNvSpPr>
            <a:spLocks noGrp="1"/>
          </p:cNvSpPr>
          <p:nvPr>
            <p:ph idx="1"/>
          </p:nvPr>
        </p:nvSpPr>
        <p:spPr>
          <a:xfrm>
            <a:off x="838200" y="1814890"/>
            <a:ext cx="10515600" cy="1477581"/>
          </a:xfrm>
        </p:spPr>
        <p:txBody>
          <a:bodyPr>
            <a:normAutofit/>
          </a:bodyPr>
          <a:lstStyle/>
          <a:p>
            <a:pPr lvl="1">
              <a:spcBef>
                <a:spcPts val="0"/>
              </a:spcBef>
              <a:spcAft>
                <a:spcPts val="1800"/>
              </a:spcAft>
            </a:pPr>
            <a:r>
              <a:rPr lang="en-US" dirty="0"/>
              <a:t>Dam Safety Program and Board Authority</a:t>
            </a:r>
          </a:p>
          <a:p>
            <a:pPr lvl="1">
              <a:spcBef>
                <a:spcPts val="0"/>
              </a:spcBef>
              <a:spcAft>
                <a:spcPts val="1800"/>
              </a:spcAft>
            </a:pPr>
            <a:r>
              <a:rPr lang="en-US" dirty="0"/>
              <a:t>Enforcement Plan</a:t>
            </a:r>
          </a:p>
        </p:txBody>
      </p:sp>
      <p:cxnSp>
        <p:nvCxnSpPr>
          <p:cNvPr id="5" name="Straight Connector 4">
            <a:extLst>
              <a:ext uri="{FF2B5EF4-FFF2-40B4-BE49-F238E27FC236}">
                <a16:creationId xmlns:a16="http://schemas.microsoft.com/office/drawing/2014/main" id="{3EB466F9-79B8-BE46-83E4-3834E55BFB74}"/>
              </a:ext>
            </a:extLst>
          </p:cNvPr>
          <p:cNvCxnSpPr>
            <a:cxnSpLocks/>
          </p:cNvCxnSpPr>
          <p:nvPr/>
        </p:nvCxnSpPr>
        <p:spPr>
          <a:xfrm>
            <a:off x="956930" y="1473074"/>
            <a:ext cx="420069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D2F015A-8F33-C74B-937E-51B0274A7B53}"/>
              </a:ext>
            </a:extLst>
          </p:cNvPr>
          <p:cNvSpPr>
            <a:spLocks noGrp="1"/>
          </p:cNvSpPr>
          <p:nvPr>
            <p:ph type="sldNum" sz="quarter" idx="12"/>
          </p:nvPr>
        </p:nvSpPr>
        <p:spPr/>
        <p:txBody>
          <a:bodyPr/>
          <a:lstStyle/>
          <a:p>
            <a:fld id="{4BEF190C-943E-401B-9C29-1494847ECB88}" type="slidenum">
              <a:rPr lang="en-US" smtClean="0">
                <a:solidFill>
                  <a:schemeClr val="bg1"/>
                </a:solidFill>
              </a:rPr>
              <a:t>2</a:t>
            </a:fld>
            <a:endParaRPr lang="en-US">
              <a:solidFill>
                <a:schemeClr val="bg1"/>
              </a:solidFill>
            </a:endParaRPr>
          </a:p>
        </p:txBody>
      </p:sp>
      <p:sp>
        <p:nvSpPr>
          <p:cNvPr id="8" name="Subtitle 2">
            <a:extLst>
              <a:ext uri="{FF2B5EF4-FFF2-40B4-BE49-F238E27FC236}">
                <a16:creationId xmlns:a16="http://schemas.microsoft.com/office/drawing/2014/main" id="{5CFD012F-52ED-6047-8AA6-3ABDCAD2EB55}"/>
              </a:ext>
            </a:extLst>
          </p:cNvPr>
          <p:cNvSpPr txBox="1">
            <a:spLocks/>
          </p:cNvSpPr>
          <p:nvPr/>
        </p:nvSpPr>
        <p:spPr>
          <a:xfrm>
            <a:off x="5708904" y="3727842"/>
            <a:ext cx="6483096" cy="1666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a:solidFill>
                  <a:schemeClr val="bg1"/>
                </a:solidFill>
              </a:rPr>
              <a:t>Hawaii Dam and Reservoir Safety Program</a:t>
            </a:r>
          </a:p>
          <a:p>
            <a:pPr marL="0" indent="0" algn="r">
              <a:buNone/>
            </a:pPr>
            <a:endParaRPr lang="en-US" sz="100">
              <a:solidFill>
                <a:schemeClr val="bg1"/>
              </a:solidFill>
            </a:endParaRPr>
          </a:p>
          <a:p>
            <a:pPr marL="0" indent="0" algn="r">
              <a:buNone/>
            </a:pPr>
            <a:r>
              <a:rPr lang="en-US" sz="2000">
                <a:solidFill>
                  <a:schemeClr val="bg1"/>
                </a:solidFill>
              </a:rPr>
              <a:t>…to protect the health, safety, and welfare of the citizens of the State by reducing the risk of failure of dams and reservoirs</a:t>
            </a:r>
          </a:p>
        </p:txBody>
      </p:sp>
    </p:spTree>
    <p:extLst>
      <p:ext uri="{BB962C8B-B14F-4D97-AF65-F5344CB8AC3E}">
        <p14:creationId xmlns:p14="http://schemas.microsoft.com/office/powerpoint/2010/main" val="113044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56F917D-552E-7E44-B4A2-D944AA53AA9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4BEF190C-943E-401B-9C29-1494847ECB88}" type="slidenum">
              <a:rPr lang="en-US">
                <a:solidFill>
                  <a:srgbClr val="FFFFFF"/>
                </a:solidFill>
              </a:rPr>
              <a:pPr defTabSz="457200">
                <a:spcAft>
                  <a:spcPts val="600"/>
                </a:spcAft>
              </a:pPr>
              <a:t>20</a:t>
            </a:fld>
            <a:endParaRPr lang="en-US">
              <a:solidFill>
                <a:srgbClr val="FFFFFF"/>
              </a:solidFill>
            </a:endParaRPr>
          </a:p>
        </p:txBody>
      </p:sp>
      <p:pic>
        <p:nvPicPr>
          <p:cNvPr id="12" name="Picture 11">
            <a:extLst>
              <a:ext uri="{FF2B5EF4-FFF2-40B4-BE49-F238E27FC236}">
                <a16:creationId xmlns:a16="http://schemas.microsoft.com/office/drawing/2014/main" id="{76A263E8-E9A9-744A-9FB2-4B26FC50A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76" y="912947"/>
            <a:ext cx="8040821" cy="4970461"/>
          </a:xfrm>
          <a:prstGeom prst="rect">
            <a:avLst/>
          </a:prstGeom>
        </p:spPr>
      </p:pic>
      <p:sp>
        <p:nvSpPr>
          <p:cNvPr id="9" name="TextBox 8">
            <a:extLst>
              <a:ext uri="{FF2B5EF4-FFF2-40B4-BE49-F238E27FC236}">
                <a16:creationId xmlns:a16="http://schemas.microsoft.com/office/drawing/2014/main" id="{A468CBA3-814B-F240-B457-CE852CA7E223}"/>
              </a:ext>
            </a:extLst>
          </p:cNvPr>
          <p:cNvSpPr txBox="1"/>
          <p:nvPr/>
        </p:nvSpPr>
        <p:spPr>
          <a:xfrm>
            <a:off x="565718" y="1801504"/>
            <a:ext cx="601447" cy="261610"/>
          </a:xfrm>
          <a:prstGeom prst="rect">
            <a:avLst/>
          </a:prstGeom>
          <a:noFill/>
        </p:spPr>
        <p:txBody>
          <a:bodyPr wrap="none" rtlCol="0">
            <a:spAutoFit/>
          </a:bodyPr>
          <a:lstStyle/>
          <a:p>
            <a:r>
              <a:rPr lang="en-US" sz="1100">
                <a:solidFill>
                  <a:srgbClr val="C00000"/>
                </a:solidFill>
              </a:rPr>
              <a:t>MINOR</a:t>
            </a:r>
          </a:p>
        </p:txBody>
      </p:sp>
      <p:sp>
        <p:nvSpPr>
          <p:cNvPr id="11" name="TextBox 10">
            <a:extLst>
              <a:ext uri="{FF2B5EF4-FFF2-40B4-BE49-F238E27FC236}">
                <a16:creationId xmlns:a16="http://schemas.microsoft.com/office/drawing/2014/main" id="{21D9E208-7AA6-FB48-AE17-462666A40804}"/>
              </a:ext>
            </a:extLst>
          </p:cNvPr>
          <p:cNvSpPr txBox="1"/>
          <p:nvPr/>
        </p:nvSpPr>
        <p:spPr>
          <a:xfrm>
            <a:off x="567990" y="2240507"/>
            <a:ext cx="601447" cy="261610"/>
          </a:xfrm>
          <a:prstGeom prst="rect">
            <a:avLst/>
          </a:prstGeom>
          <a:noFill/>
        </p:spPr>
        <p:txBody>
          <a:bodyPr wrap="none" rtlCol="0">
            <a:spAutoFit/>
          </a:bodyPr>
          <a:lstStyle/>
          <a:p>
            <a:r>
              <a:rPr lang="en-US" sz="1100">
                <a:solidFill>
                  <a:srgbClr val="C00000"/>
                </a:solidFill>
              </a:rPr>
              <a:t>MINOR</a:t>
            </a:r>
          </a:p>
        </p:txBody>
      </p:sp>
      <p:sp>
        <p:nvSpPr>
          <p:cNvPr id="13" name="TextBox 12">
            <a:extLst>
              <a:ext uri="{FF2B5EF4-FFF2-40B4-BE49-F238E27FC236}">
                <a16:creationId xmlns:a16="http://schemas.microsoft.com/office/drawing/2014/main" id="{3B81536A-19F4-6447-A32E-2C1214484049}"/>
              </a:ext>
            </a:extLst>
          </p:cNvPr>
          <p:cNvSpPr txBox="1"/>
          <p:nvPr/>
        </p:nvSpPr>
        <p:spPr>
          <a:xfrm>
            <a:off x="554342" y="3523398"/>
            <a:ext cx="601447" cy="261610"/>
          </a:xfrm>
          <a:prstGeom prst="rect">
            <a:avLst/>
          </a:prstGeom>
          <a:noFill/>
        </p:spPr>
        <p:txBody>
          <a:bodyPr wrap="none" rtlCol="0">
            <a:spAutoFit/>
          </a:bodyPr>
          <a:lstStyle/>
          <a:p>
            <a:r>
              <a:rPr lang="en-US" sz="1100">
                <a:solidFill>
                  <a:srgbClr val="C00000"/>
                </a:solidFill>
              </a:rPr>
              <a:t>MINOR</a:t>
            </a:r>
          </a:p>
        </p:txBody>
      </p:sp>
      <p:sp>
        <p:nvSpPr>
          <p:cNvPr id="16" name="TextBox 15">
            <a:extLst>
              <a:ext uri="{FF2B5EF4-FFF2-40B4-BE49-F238E27FC236}">
                <a16:creationId xmlns:a16="http://schemas.microsoft.com/office/drawing/2014/main" id="{A10622AF-1202-BC47-9A31-801A25D6B372}"/>
              </a:ext>
            </a:extLst>
          </p:cNvPr>
          <p:cNvSpPr txBox="1"/>
          <p:nvPr/>
        </p:nvSpPr>
        <p:spPr>
          <a:xfrm>
            <a:off x="8622371" y="407134"/>
            <a:ext cx="3830094" cy="286232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b="1" dirty="0">
                <a:solidFill>
                  <a:srgbClr val="FFFFFF"/>
                </a:solidFill>
                <a:latin typeface="+mj-lt"/>
                <a:ea typeface="+mj-ea"/>
                <a:cs typeface="+mj-cs"/>
              </a:rPr>
              <a:t>CIVIL RESOURCE VIOLATION</a:t>
            </a:r>
          </a:p>
          <a:p>
            <a:pPr>
              <a:lnSpc>
                <a:spcPct val="90000"/>
              </a:lnSpc>
              <a:spcBef>
                <a:spcPct val="0"/>
              </a:spcBef>
              <a:spcAft>
                <a:spcPts val="600"/>
              </a:spcAft>
            </a:pPr>
            <a:r>
              <a:rPr lang="en-US" sz="2400" dirty="0">
                <a:solidFill>
                  <a:srgbClr val="FFFFFF"/>
                </a:solidFill>
                <a:latin typeface="+mj-lt"/>
                <a:ea typeface="+mj-ea"/>
                <a:cs typeface="+mj-cs"/>
              </a:rPr>
              <a:t>2 of 2</a:t>
            </a:r>
          </a:p>
          <a:p>
            <a:pPr>
              <a:lnSpc>
                <a:spcPct val="90000"/>
              </a:lnSpc>
              <a:spcBef>
                <a:spcPct val="0"/>
              </a:spcBef>
              <a:spcAft>
                <a:spcPts val="600"/>
              </a:spcAft>
            </a:pPr>
            <a:endParaRPr lang="en-US" sz="2400" dirty="0">
              <a:solidFill>
                <a:srgbClr val="FFFFFF"/>
              </a:solidFill>
              <a:latin typeface="+mj-lt"/>
              <a:ea typeface="+mj-ea"/>
              <a:cs typeface="+mj-cs"/>
            </a:endParaRPr>
          </a:p>
          <a:p>
            <a:pPr>
              <a:lnSpc>
                <a:spcPct val="90000"/>
              </a:lnSpc>
              <a:spcBef>
                <a:spcPct val="0"/>
              </a:spcBef>
              <a:spcAft>
                <a:spcPts val="600"/>
              </a:spcAft>
            </a:pPr>
            <a:r>
              <a:rPr lang="en-US" sz="2000" dirty="0">
                <a:solidFill>
                  <a:srgbClr val="FFFFFF"/>
                </a:solidFill>
                <a:latin typeface="+mj-lt"/>
                <a:ea typeface="+mj-ea"/>
                <a:cs typeface="+mj-cs"/>
              </a:rPr>
              <a:t>Dam Safety Administrative Penalties Schedule</a:t>
            </a:r>
          </a:p>
        </p:txBody>
      </p:sp>
      <p:sp>
        <p:nvSpPr>
          <p:cNvPr id="18" name="TextBox 17">
            <a:extLst>
              <a:ext uri="{FF2B5EF4-FFF2-40B4-BE49-F238E27FC236}">
                <a16:creationId xmlns:a16="http://schemas.microsoft.com/office/drawing/2014/main" id="{07A88B0E-17C3-FF4A-8953-640D275E6A86}"/>
              </a:ext>
            </a:extLst>
          </p:cNvPr>
          <p:cNvSpPr txBox="1"/>
          <p:nvPr/>
        </p:nvSpPr>
        <p:spPr>
          <a:xfrm>
            <a:off x="8995997" y="3044823"/>
            <a:ext cx="3196003" cy="2862322"/>
          </a:xfrm>
          <a:prstGeom prst="rect">
            <a:avLst/>
          </a:prstGeom>
          <a:noFill/>
        </p:spPr>
        <p:txBody>
          <a:bodyPr wrap="none" rtlCol="0">
            <a:spAutoFit/>
          </a:bodyPr>
          <a:lstStyle/>
          <a:p>
            <a:r>
              <a:rPr lang="en-US" dirty="0">
                <a:solidFill>
                  <a:schemeClr val="bg1"/>
                </a:solidFill>
              </a:rPr>
              <a:t>This table used to determine </a:t>
            </a:r>
          </a:p>
          <a:p>
            <a:r>
              <a:rPr lang="en-US" dirty="0">
                <a:solidFill>
                  <a:schemeClr val="bg1"/>
                </a:solidFill>
              </a:rPr>
              <a:t>the fine amounts for first and </a:t>
            </a:r>
          </a:p>
          <a:p>
            <a:r>
              <a:rPr lang="en-US" dirty="0">
                <a:solidFill>
                  <a:schemeClr val="bg1"/>
                </a:solidFill>
              </a:rPr>
              <a:t>repeat violations.</a:t>
            </a:r>
          </a:p>
          <a:p>
            <a:endParaRPr lang="en-US" dirty="0">
              <a:solidFill>
                <a:schemeClr val="bg1"/>
              </a:solidFill>
            </a:endParaRPr>
          </a:p>
          <a:p>
            <a:r>
              <a:rPr lang="en-US" dirty="0">
                <a:solidFill>
                  <a:schemeClr val="bg1"/>
                </a:solidFill>
              </a:rPr>
              <a:t>For chronic violators, the table </a:t>
            </a:r>
          </a:p>
          <a:p>
            <a:r>
              <a:rPr lang="en-US" dirty="0">
                <a:solidFill>
                  <a:schemeClr val="bg1"/>
                </a:solidFill>
              </a:rPr>
              <a:t>can be used to discern between</a:t>
            </a:r>
          </a:p>
          <a:p>
            <a:r>
              <a:rPr lang="en-US" dirty="0">
                <a:solidFill>
                  <a:schemeClr val="bg1"/>
                </a:solidFill>
              </a:rPr>
              <a:t>minor and major violations. </a:t>
            </a:r>
          </a:p>
          <a:p>
            <a:r>
              <a:rPr lang="en-US" dirty="0">
                <a:solidFill>
                  <a:schemeClr val="bg1"/>
                </a:solidFill>
              </a:rPr>
              <a:t>(If not marked </a:t>
            </a:r>
            <a:r>
              <a:rPr lang="en-US" dirty="0">
                <a:solidFill>
                  <a:srgbClr val="C00000"/>
                </a:solidFill>
              </a:rPr>
              <a:t>MINOR</a:t>
            </a:r>
            <a:r>
              <a:rPr lang="en-US" dirty="0">
                <a:solidFill>
                  <a:schemeClr val="bg1"/>
                </a:solidFill>
              </a:rPr>
              <a:t>, it’s a </a:t>
            </a:r>
          </a:p>
          <a:p>
            <a:r>
              <a:rPr lang="en-US" dirty="0">
                <a:solidFill>
                  <a:schemeClr val="bg1"/>
                </a:solidFill>
              </a:rPr>
              <a:t>MAJOR.)</a:t>
            </a:r>
          </a:p>
          <a:p>
            <a:endParaRPr lang="en-US" dirty="0">
              <a:solidFill>
                <a:schemeClr val="bg1"/>
              </a:solidFill>
            </a:endParaRPr>
          </a:p>
        </p:txBody>
      </p:sp>
    </p:spTree>
    <p:extLst>
      <p:ext uri="{BB962C8B-B14F-4D97-AF65-F5344CB8AC3E}">
        <p14:creationId xmlns:p14="http://schemas.microsoft.com/office/powerpoint/2010/main" val="3176013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0CE3E7-207E-EC4C-B383-01A068DC6114}"/>
              </a:ext>
            </a:extLst>
          </p:cNvPr>
          <p:cNvSpPr txBox="1"/>
          <p:nvPr/>
        </p:nvSpPr>
        <p:spPr>
          <a:xfrm>
            <a:off x="631535" y="794795"/>
            <a:ext cx="3667036" cy="5561555"/>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2400" b="1" u="sng" dirty="0"/>
              <a:t>Penalty Calculation</a:t>
            </a:r>
          </a:p>
          <a:p>
            <a:pPr algn="ctr">
              <a:lnSpc>
                <a:spcPct val="90000"/>
              </a:lnSpc>
              <a:spcBef>
                <a:spcPct val="0"/>
              </a:spcBef>
              <a:spcAft>
                <a:spcPts val="600"/>
              </a:spcAft>
            </a:pPr>
            <a:r>
              <a:rPr lang="en-US" sz="2000" dirty="0"/>
              <a:t>For Board Action</a:t>
            </a:r>
          </a:p>
          <a:p>
            <a:pPr indent="-228600">
              <a:lnSpc>
                <a:spcPct val="90000"/>
              </a:lnSpc>
              <a:spcBef>
                <a:spcPct val="0"/>
              </a:spcBef>
              <a:spcAft>
                <a:spcPts val="600"/>
              </a:spcAft>
              <a:buFont typeface="Arial" panose="020B0604020202020204" pitchFamily="34" charset="0"/>
              <a:buChar char="•"/>
            </a:pPr>
            <a:endParaRPr lang="en-US" sz="2400" dirty="0"/>
          </a:p>
          <a:p>
            <a:pPr indent="-228600">
              <a:lnSpc>
                <a:spcPct val="90000"/>
              </a:lnSpc>
              <a:spcBef>
                <a:spcPct val="0"/>
              </a:spcBef>
              <a:spcAft>
                <a:spcPts val="600"/>
              </a:spcAft>
              <a:buFont typeface="Arial" panose="020B0604020202020204" pitchFamily="34" charset="0"/>
              <a:buChar char="•"/>
            </a:pPr>
            <a:endParaRPr lang="en-US" sz="2400" dirty="0"/>
          </a:p>
          <a:p>
            <a:pPr indent="-228600">
              <a:lnSpc>
                <a:spcPct val="90000"/>
              </a:lnSpc>
              <a:spcBef>
                <a:spcPct val="0"/>
              </a:spcBef>
              <a:spcAft>
                <a:spcPts val="600"/>
              </a:spcAft>
              <a:buFont typeface="Arial" panose="020B0604020202020204" pitchFamily="34" charset="0"/>
              <a:buChar char="•"/>
            </a:pPr>
            <a:endParaRPr lang="en-US" sz="2400" dirty="0"/>
          </a:p>
          <a:p>
            <a:pPr indent="-228600">
              <a:lnSpc>
                <a:spcPct val="90000"/>
              </a:lnSpc>
              <a:spcBef>
                <a:spcPct val="0"/>
              </a:spcBef>
              <a:spcAft>
                <a:spcPts val="600"/>
              </a:spcAft>
              <a:buFont typeface="Arial" panose="020B0604020202020204" pitchFamily="34" charset="0"/>
              <a:buChar char="•"/>
            </a:pPr>
            <a:endParaRPr lang="en-US" sz="2400" dirty="0"/>
          </a:p>
          <a:p>
            <a:pPr indent="-228600">
              <a:lnSpc>
                <a:spcPct val="90000"/>
              </a:lnSpc>
              <a:spcBef>
                <a:spcPct val="0"/>
              </a:spcBef>
              <a:spcAft>
                <a:spcPts val="600"/>
              </a:spcAft>
              <a:buFont typeface="Arial" panose="020B0604020202020204" pitchFamily="34" charset="0"/>
              <a:buChar char="•"/>
            </a:pPr>
            <a:endParaRPr lang="en-US" sz="2400" dirty="0"/>
          </a:p>
          <a:p>
            <a:pPr indent="-228600">
              <a:lnSpc>
                <a:spcPct val="90000"/>
              </a:lnSpc>
              <a:spcBef>
                <a:spcPct val="0"/>
              </a:spcBef>
              <a:spcAft>
                <a:spcPts val="600"/>
              </a:spcAft>
              <a:buFont typeface="Arial" panose="020B0604020202020204" pitchFamily="34" charset="0"/>
              <a:buChar char="•"/>
            </a:pPr>
            <a:endParaRPr lang="en-US" sz="2400" dirty="0"/>
          </a:p>
          <a:p>
            <a:pPr indent="-228600">
              <a:lnSpc>
                <a:spcPct val="90000"/>
              </a:lnSpc>
              <a:spcBef>
                <a:spcPct val="0"/>
              </a:spcBef>
              <a:spcAft>
                <a:spcPts val="600"/>
              </a:spcAft>
              <a:buFont typeface="Arial" panose="020B0604020202020204" pitchFamily="34" charset="0"/>
              <a:buChar char="•"/>
            </a:pPr>
            <a:endParaRPr lang="en-US" sz="2400" dirty="0"/>
          </a:p>
          <a:p>
            <a:pPr indent="-228600">
              <a:lnSpc>
                <a:spcPct val="90000"/>
              </a:lnSpc>
              <a:spcBef>
                <a:spcPct val="0"/>
              </a:spcBef>
              <a:spcAft>
                <a:spcPts val="600"/>
              </a:spcAft>
              <a:buFont typeface="Arial" panose="020B0604020202020204" pitchFamily="34" charset="0"/>
              <a:buChar char="•"/>
            </a:pPr>
            <a:endParaRPr lang="en-US" sz="2400" dirty="0"/>
          </a:p>
          <a:p>
            <a:pPr indent="-228600">
              <a:lnSpc>
                <a:spcPct val="90000"/>
              </a:lnSpc>
              <a:spcBef>
                <a:spcPct val="0"/>
              </a:spcBef>
              <a:spcAft>
                <a:spcPts val="600"/>
              </a:spcAft>
              <a:buFont typeface="Arial" panose="020B0604020202020204" pitchFamily="34" charset="0"/>
              <a:buChar char="•"/>
            </a:pPr>
            <a:endParaRPr lang="en-US" sz="2400" dirty="0"/>
          </a:p>
          <a:p>
            <a:pPr>
              <a:lnSpc>
                <a:spcPct val="90000"/>
              </a:lnSpc>
              <a:spcBef>
                <a:spcPct val="0"/>
              </a:spcBef>
              <a:spcAft>
                <a:spcPts val="600"/>
              </a:spcAft>
            </a:pPr>
            <a:r>
              <a:rPr lang="en-US" sz="1600" dirty="0"/>
              <a:t>Note:  Based on an internal guideline Dam Safety Violation Penalties Framework</a:t>
            </a:r>
          </a:p>
        </p:txBody>
      </p:sp>
      <p:sp>
        <p:nvSpPr>
          <p:cNvPr id="12" name="Rectangle 11">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F9E71D-7913-3A40-9D72-166CE758A7D0}"/>
              </a:ext>
            </a:extLst>
          </p:cNvPr>
          <p:cNvPicPr>
            <a:picLocks noChangeAspect="1"/>
          </p:cNvPicPr>
          <p:nvPr/>
        </p:nvPicPr>
        <p:blipFill rotWithShape="1">
          <a:blip r:embed="rId2">
            <a:extLst>
              <a:ext uri="{28A0092B-C50C-407E-A947-70E740481C1C}">
                <a14:useLocalDpi xmlns:a14="http://schemas.microsoft.com/office/drawing/2010/main" val="0"/>
              </a:ext>
            </a:extLst>
          </a:blip>
          <a:srcRect l="-1" t="-687" r="-1" b="978"/>
          <a:stretch/>
        </p:blipFill>
        <p:spPr>
          <a:xfrm>
            <a:off x="5284215" y="2"/>
            <a:ext cx="6276250" cy="6857998"/>
          </a:xfrm>
          <a:prstGeom prst="rect">
            <a:avLst/>
          </a:prstGeom>
          <a:effectLst/>
        </p:spPr>
      </p:pic>
      <p:sp>
        <p:nvSpPr>
          <p:cNvPr id="2" name="Slide Number Placeholder 1">
            <a:extLst>
              <a:ext uri="{FF2B5EF4-FFF2-40B4-BE49-F238E27FC236}">
                <a16:creationId xmlns:a16="http://schemas.microsoft.com/office/drawing/2014/main" id="{15BAFE8B-7E1A-D548-A1D2-148D6D90FB0B}"/>
              </a:ext>
            </a:extLst>
          </p:cNvPr>
          <p:cNvSpPr>
            <a:spLocks noGrp="1"/>
          </p:cNvSpPr>
          <p:nvPr>
            <p:ph type="sldNum" sz="quarter" idx="12"/>
          </p:nvPr>
        </p:nvSpPr>
        <p:spPr>
          <a:xfrm>
            <a:off x="288635" y="6356350"/>
            <a:ext cx="685800" cy="365125"/>
          </a:xfrm>
        </p:spPr>
        <p:txBody>
          <a:bodyPr vert="horz" lIns="91440" tIns="45720" rIns="91440" bIns="45720" rtlCol="0" anchor="ctr">
            <a:normAutofit/>
          </a:bodyPr>
          <a:lstStyle/>
          <a:p>
            <a:pPr>
              <a:spcAft>
                <a:spcPts val="600"/>
              </a:spcAft>
              <a:defRPr/>
            </a:pPr>
            <a:fld id="{4BEF190C-943E-401B-9C29-1494847ECB88}" type="slidenum">
              <a:rPr lang="en-US">
                <a:solidFill>
                  <a:prstClr val="black">
                    <a:tint val="75000"/>
                  </a:prstClr>
                </a:solidFill>
                <a:latin typeface="Calibri" panose="020F0502020204030204"/>
              </a:rPr>
              <a:pPr>
                <a:spcAft>
                  <a:spcPts val="600"/>
                </a:spcAft>
                <a:defRPr/>
              </a:pPr>
              <a:t>21</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2D04DDD2-5525-FC4C-AAE6-D2FB0661CB31}"/>
              </a:ext>
            </a:extLst>
          </p:cNvPr>
          <p:cNvSpPr txBox="1"/>
          <p:nvPr/>
        </p:nvSpPr>
        <p:spPr>
          <a:xfrm>
            <a:off x="974435" y="2342295"/>
            <a:ext cx="3060497" cy="1639167"/>
          </a:xfrm>
          <a:prstGeom prst="rect">
            <a:avLst/>
          </a:prstGeom>
          <a:noFill/>
          <a:ln>
            <a:solidFill>
              <a:schemeClr val="accent2">
                <a:lumMod val="75000"/>
              </a:schemeClr>
            </a:solidFill>
          </a:ln>
          <a:effectLst>
            <a:glow rad="50800">
              <a:schemeClr val="accent2">
                <a:lumMod val="75000"/>
              </a:schemeClr>
            </a:glow>
          </a:effec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spcAft>
                <a:spcPts val="600"/>
              </a:spcAft>
            </a:pPr>
            <a:r>
              <a:rPr lang="en-US" sz="1600" i="1" dirty="0">
                <a:ln w="0"/>
                <a:solidFill>
                  <a:schemeClr val="tx1"/>
                </a:solidFill>
                <a:effectLst>
                  <a:outerShdw blurRad="38100" dist="19050" dir="2700000" algn="tl" rotWithShape="0">
                    <a:schemeClr val="dk1">
                      <a:alpha val="40000"/>
                    </a:schemeClr>
                  </a:outerShdw>
                </a:effectLst>
              </a:rPr>
              <a:t>Penalty = f (Risk from dam failure)</a:t>
            </a:r>
          </a:p>
          <a:p>
            <a:pPr marL="349250" indent="-219075">
              <a:lnSpc>
                <a:spcPct val="150000"/>
              </a:lnSpc>
              <a:spcAft>
                <a:spcPts val="600"/>
              </a:spcAft>
              <a:buFont typeface="Arial" panose="020B0604020202020204" pitchFamily="34" charset="0"/>
              <a:buChar char="•"/>
            </a:pPr>
            <a:r>
              <a:rPr lang="en-US" sz="1600" i="1" dirty="0">
                <a:ln w="0"/>
                <a:solidFill>
                  <a:schemeClr val="tx1"/>
                </a:solidFill>
                <a:effectLst>
                  <a:outerShdw blurRad="38100" dist="19050" dir="2700000" algn="tl" rotWithShape="0">
                    <a:schemeClr val="dk1">
                      <a:alpha val="40000"/>
                    </a:schemeClr>
                  </a:outerShdw>
                </a:effectLst>
              </a:rPr>
              <a:t>Major or minor violation</a:t>
            </a:r>
          </a:p>
          <a:p>
            <a:pPr marL="349250" indent="-219075">
              <a:lnSpc>
                <a:spcPct val="150000"/>
              </a:lnSpc>
              <a:spcAft>
                <a:spcPts val="600"/>
              </a:spcAft>
              <a:buFont typeface="Arial" panose="020B0604020202020204" pitchFamily="34" charset="0"/>
              <a:buChar char="•"/>
            </a:pPr>
            <a:r>
              <a:rPr lang="en-US" sz="1600" i="1" dirty="0">
                <a:ln w="0"/>
                <a:solidFill>
                  <a:schemeClr val="tx1"/>
                </a:solidFill>
                <a:effectLst>
                  <a:outerShdw blurRad="38100" dist="19050" dir="2700000" algn="tl" rotWithShape="0">
                    <a:schemeClr val="dk1">
                      <a:alpha val="40000"/>
                    </a:schemeClr>
                  </a:outerShdw>
                </a:effectLst>
              </a:rPr>
              <a:t>Hazard classification</a:t>
            </a:r>
          </a:p>
          <a:p>
            <a:pPr marL="349250" indent="-219075">
              <a:lnSpc>
                <a:spcPct val="150000"/>
              </a:lnSpc>
              <a:spcAft>
                <a:spcPts val="600"/>
              </a:spcAft>
              <a:buFont typeface="Arial" panose="020B0604020202020204" pitchFamily="34" charset="0"/>
              <a:buChar char="•"/>
            </a:pPr>
            <a:r>
              <a:rPr lang="en-US" sz="1600" i="1" dirty="0">
                <a:ln w="0"/>
                <a:solidFill>
                  <a:schemeClr val="tx1"/>
                </a:solidFill>
                <a:effectLst>
                  <a:outerShdw blurRad="38100" dist="19050" dir="2700000" algn="tl" rotWithShape="0">
                    <a:schemeClr val="dk1">
                      <a:alpha val="40000"/>
                    </a:schemeClr>
                  </a:outerShdw>
                </a:effectLst>
              </a:rPr>
              <a:t>Overall condition</a:t>
            </a:r>
          </a:p>
        </p:txBody>
      </p:sp>
    </p:spTree>
    <p:extLst>
      <p:ext uri="{BB962C8B-B14F-4D97-AF65-F5344CB8AC3E}">
        <p14:creationId xmlns:p14="http://schemas.microsoft.com/office/powerpoint/2010/main" val="235740345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CDF86AB-BE99-E445-8C0B-19135C5335F6}"/>
              </a:ext>
            </a:extLst>
          </p:cNvPr>
          <p:cNvSpPr>
            <a:spLocks noGrp="1"/>
          </p:cNvSpPr>
          <p:nvPr>
            <p:ph type="title"/>
          </p:nvPr>
        </p:nvSpPr>
        <p:spPr>
          <a:xfrm>
            <a:off x="762000" y="559678"/>
            <a:ext cx="3567915" cy="4952492"/>
          </a:xfrm>
        </p:spPr>
        <p:txBody>
          <a:bodyPr>
            <a:normAutofit/>
          </a:bodyPr>
          <a:lstStyle/>
          <a:p>
            <a:r>
              <a:rPr lang="en-US" dirty="0">
                <a:solidFill>
                  <a:schemeClr val="bg1"/>
                </a:solidFill>
              </a:rPr>
              <a:t>Recap of</a:t>
            </a:r>
            <a:br>
              <a:rPr lang="en-US" dirty="0">
                <a:solidFill>
                  <a:schemeClr val="bg1"/>
                </a:solidFill>
              </a:rPr>
            </a:br>
            <a:r>
              <a:rPr lang="en-US" dirty="0">
                <a:solidFill>
                  <a:schemeClr val="bg1"/>
                </a:solidFill>
              </a:rPr>
              <a:t>Dam Safety Enforcement Plan </a:t>
            </a:r>
          </a:p>
        </p:txBody>
      </p:sp>
      <p:cxnSp>
        <p:nvCxnSpPr>
          <p:cNvPr id="12" name="Straight Connector 11">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4CB9938-2683-3A43-9AED-7C1C8749E27C}"/>
              </a:ext>
            </a:extLst>
          </p:cNvPr>
          <p:cNvSpPr>
            <a:spLocks noGrp="1"/>
          </p:cNvSpPr>
          <p:nvPr>
            <p:ph type="sldNum" sz="quarter" idx="12"/>
          </p:nvPr>
        </p:nvSpPr>
        <p:spPr>
          <a:xfrm>
            <a:off x="10251024" y="6356350"/>
            <a:ext cx="1102776" cy="365125"/>
          </a:xfrm>
        </p:spPr>
        <p:txBody>
          <a:bodyPr>
            <a:normAutofit/>
          </a:bodyPr>
          <a:lstStyle/>
          <a:p>
            <a:pPr>
              <a:spcAft>
                <a:spcPts val="600"/>
              </a:spcAft>
            </a:pPr>
            <a:fld id="{4BEF190C-943E-401B-9C29-1494847ECB88}" type="slidenum">
              <a:rPr lang="en-US">
                <a:solidFill>
                  <a:schemeClr val="tx1">
                    <a:alpha val="80000"/>
                  </a:schemeClr>
                </a:solidFill>
              </a:rPr>
              <a:pPr>
                <a:spcAft>
                  <a:spcPts val="600"/>
                </a:spcAft>
              </a:pPr>
              <a:t>22</a:t>
            </a:fld>
            <a:endParaRPr lang="en-US">
              <a:solidFill>
                <a:schemeClr val="tx1">
                  <a:alpha val="80000"/>
                </a:schemeClr>
              </a:solidFill>
            </a:endParaRPr>
          </a:p>
        </p:txBody>
      </p:sp>
      <p:graphicFrame>
        <p:nvGraphicFramePr>
          <p:cNvPr id="6" name="Content Placeholder 3">
            <a:extLst>
              <a:ext uri="{FF2B5EF4-FFF2-40B4-BE49-F238E27FC236}">
                <a16:creationId xmlns:a16="http://schemas.microsoft.com/office/drawing/2014/main" id="{A5BBEB75-8ED0-4B99-BFAB-906E5733E5C0}"/>
              </a:ext>
            </a:extLst>
          </p:cNvPr>
          <p:cNvGraphicFramePr>
            <a:graphicFrameLocks noGrp="1"/>
          </p:cNvGraphicFramePr>
          <p:nvPr>
            <p:ph idx="1"/>
            <p:extLst>
              <p:ext uri="{D42A27DB-BD31-4B8C-83A1-F6EECF244321}">
                <p14:modId xmlns:p14="http://schemas.microsoft.com/office/powerpoint/2010/main" val="2644168425"/>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6073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D56E-493B-AC43-B0C7-8791D6C1A14F}"/>
              </a:ext>
            </a:extLst>
          </p:cNvPr>
          <p:cNvSpPr>
            <a:spLocks noGrp="1"/>
          </p:cNvSpPr>
          <p:nvPr>
            <p:ph type="title"/>
          </p:nvPr>
        </p:nvSpPr>
        <p:spPr>
          <a:xfrm>
            <a:off x="838200" y="2251075"/>
            <a:ext cx="10515600" cy="2278063"/>
          </a:xfrm>
        </p:spPr>
        <p:txBody>
          <a:bodyPr>
            <a:noAutofit/>
          </a:bodyPr>
          <a:lstStyle/>
          <a:p>
            <a:pPr algn="ctr"/>
            <a:r>
              <a:rPr lang="en-US" sz="6600" dirty="0"/>
              <a:t>Thank you</a:t>
            </a:r>
            <a:br>
              <a:rPr lang="en-US" sz="6600" dirty="0"/>
            </a:br>
            <a:br>
              <a:rPr lang="en-US" sz="6600" dirty="0"/>
            </a:br>
            <a:r>
              <a:rPr lang="en-US" sz="6600" dirty="0"/>
              <a:t>Q &amp; A</a:t>
            </a:r>
          </a:p>
        </p:txBody>
      </p:sp>
      <p:sp>
        <p:nvSpPr>
          <p:cNvPr id="4" name="Slide Number Placeholder 3">
            <a:extLst>
              <a:ext uri="{FF2B5EF4-FFF2-40B4-BE49-F238E27FC236}">
                <a16:creationId xmlns:a16="http://schemas.microsoft.com/office/drawing/2014/main" id="{FDC4C511-67C0-2940-98F7-5EB1FA4A19D8}"/>
              </a:ext>
            </a:extLst>
          </p:cNvPr>
          <p:cNvSpPr>
            <a:spLocks noGrp="1"/>
          </p:cNvSpPr>
          <p:nvPr>
            <p:ph type="sldNum" sz="quarter" idx="12"/>
          </p:nvPr>
        </p:nvSpPr>
        <p:spPr/>
        <p:txBody>
          <a:bodyPr/>
          <a:lstStyle/>
          <a:p>
            <a:fld id="{4BEF190C-943E-401B-9C29-1494847ECB88}" type="slidenum">
              <a:rPr lang="en-US" smtClean="0"/>
              <a:t>23</a:t>
            </a:fld>
            <a:endParaRPr lang="en-US"/>
          </a:p>
        </p:txBody>
      </p:sp>
    </p:spTree>
    <p:extLst>
      <p:ext uri="{BB962C8B-B14F-4D97-AF65-F5344CB8AC3E}">
        <p14:creationId xmlns:p14="http://schemas.microsoft.com/office/powerpoint/2010/main" val="3492321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5" name="Group 14">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9" name="Freeform: Shape 18">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7" name="Freeform: Shape 16">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7" name="Title 6">
            <a:extLst>
              <a:ext uri="{FF2B5EF4-FFF2-40B4-BE49-F238E27FC236}">
                <a16:creationId xmlns:a16="http://schemas.microsoft.com/office/drawing/2014/main" id="{68289EE8-C56D-6341-88AF-4C1A46EB6295}"/>
              </a:ext>
            </a:extLst>
          </p:cNvPr>
          <p:cNvSpPr>
            <a:spLocks noGrp="1"/>
          </p:cNvSpPr>
          <p:nvPr>
            <p:ph type="title"/>
          </p:nvPr>
        </p:nvSpPr>
        <p:spPr>
          <a:xfrm>
            <a:off x="838199" y="1120676"/>
            <a:ext cx="8774724" cy="3350154"/>
          </a:xfrm>
        </p:spPr>
        <p:txBody>
          <a:bodyPr vert="horz" lIns="91440" tIns="45720" rIns="91440" bIns="45720" rtlCol="0" anchor="ctr">
            <a:normAutofit/>
          </a:bodyPr>
          <a:lstStyle/>
          <a:p>
            <a:r>
              <a:rPr lang="en-US" sz="4800" kern="1200" dirty="0">
                <a:solidFill>
                  <a:schemeClr val="bg1"/>
                </a:solidFill>
                <a:latin typeface="+mj-lt"/>
                <a:ea typeface="+mj-ea"/>
                <a:cs typeface="+mj-cs"/>
              </a:rPr>
              <a:t>Background</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and</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Recap of 2020 Board Briefing</a:t>
            </a:r>
          </a:p>
        </p:txBody>
      </p:sp>
      <p:sp>
        <p:nvSpPr>
          <p:cNvPr id="4" name="Slide Number Placeholder 3">
            <a:extLst>
              <a:ext uri="{FF2B5EF4-FFF2-40B4-BE49-F238E27FC236}">
                <a16:creationId xmlns:a16="http://schemas.microsoft.com/office/drawing/2014/main" id="{1F3BDA1A-0E4A-0D4B-B996-C8CC44CF4CA4}"/>
              </a:ext>
            </a:extLst>
          </p:cNvPr>
          <p:cNvSpPr>
            <a:spLocks noGrp="1"/>
          </p:cNvSpPr>
          <p:nvPr>
            <p:ph type="sldNum" sz="quarter" idx="12"/>
          </p:nvPr>
        </p:nvSpPr>
        <p:spPr>
          <a:xfrm>
            <a:off x="9331366" y="5938279"/>
            <a:ext cx="2635250" cy="707886"/>
          </a:xfrm>
        </p:spPr>
        <p:txBody>
          <a:bodyPr vert="horz" lIns="91440" tIns="45720" rIns="91440" bIns="45720" rtlCol="0" anchor="ctr">
            <a:normAutofit/>
          </a:bodyPr>
          <a:lstStyle/>
          <a:p>
            <a:pPr>
              <a:lnSpc>
                <a:spcPct val="90000"/>
              </a:lnSpc>
              <a:spcAft>
                <a:spcPts val="600"/>
              </a:spcAft>
            </a:pPr>
            <a:fld id="{4BEF190C-943E-401B-9C29-1494847ECB88}" type="slidenum">
              <a:rPr lang="en-US" sz="1400">
                <a:solidFill>
                  <a:schemeClr val="bg1"/>
                </a:solidFill>
              </a:rPr>
              <a:pPr>
                <a:lnSpc>
                  <a:spcPct val="90000"/>
                </a:lnSpc>
                <a:spcAft>
                  <a:spcPts val="600"/>
                </a:spcAft>
              </a:pPr>
              <a:t>3</a:t>
            </a:fld>
            <a:endParaRPr lang="en-US" sz="1400" dirty="0">
              <a:solidFill>
                <a:schemeClr val="bg1"/>
              </a:solidFill>
            </a:endParaRPr>
          </a:p>
        </p:txBody>
      </p:sp>
    </p:spTree>
    <p:extLst>
      <p:ext uri="{BB962C8B-B14F-4D97-AF65-F5344CB8AC3E}">
        <p14:creationId xmlns:p14="http://schemas.microsoft.com/office/powerpoint/2010/main" val="44842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EBFA6C-E671-445C-BF88-6FDAF1437755}"/>
              </a:ext>
            </a:extLst>
          </p:cNvPr>
          <p:cNvPicPr>
            <a:picLocks noChangeAspect="1"/>
          </p:cNvPicPr>
          <p:nvPr/>
        </p:nvPicPr>
        <p:blipFill>
          <a:blip r:embed="rId3"/>
          <a:stretch>
            <a:fillRect/>
          </a:stretch>
        </p:blipFill>
        <p:spPr>
          <a:xfrm>
            <a:off x="587855" y="0"/>
            <a:ext cx="11016290" cy="6915612"/>
          </a:xfrm>
          <a:prstGeom prst="rect">
            <a:avLst/>
          </a:prstGeom>
        </p:spPr>
      </p:pic>
      <p:sp>
        <p:nvSpPr>
          <p:cNvPr id="4" name="TextBox 3">
            <a:extLst>
              <a:ext uri="{FF2B5EF4-FFF2-40B4-BE49-F238E27FC236}">
                <a16:creationId xmlns:a16="http://schemas.microsoft.com/office/drawing/2014/main" id="{7D6D1C8F-A7CB-4A85-A9BE-056E869E94D8}"/>
              </a:ext>
            </a:extLst>
          </p:cNvPr>
          <p:cNvSpPr txBox="1"/>
          <p:nvPr/>
        </p:nvSpPr>
        <p:spPr>
          <a:xfrm>
            <a:off x="2528068" y="1782680"/>
            <a:ext cx="1447800" cy="461665"/>
          </a:xfrm>
          <a:prstGeom prst="rect">
            <a:avLst/>
          </a:prstGeom>
          <a:noFill/>
        </p:spPr>
        <p:txBody>
          <a:bodyPr wrap="square" rtlCol="0">
            <a:spAutoFit/>
          </a:bodyPr>
          <a:lstStyle/>
          <a:p>
            <a:r>
              <a:rPr lang="en-US" sz="2400" dirty="0">
                <a:solidFill>
                  <a:srgbClr val="0070C0"/>
                </a:solidFill>
                <a:latin typeface="+mj-lt"/>
              </a:rPr>
              <a:t>52 Dams</a:t>
            </a:r>
          </a:p>
        </p:txBody>
      </p:sp>
      <p:sp>
        <p:nvSpPr>
          <p:cNvPr id="5" name="Title 1"/>
          <p:cNvSpPr>
            <a:spLocks noGrp="1"/>
          </p:cNvSpPr>
          <p:nvPr>
            <p:ph type="title"/>
          </p:nvPr>
        </p:nvSpPr>
        <p:spPr>
          <a:xfrm>
            <a:off x="2057400" y="401088"/>
            <a:ext cx="8229600" cy="609600"/>
          </a:xfrm>
        </p:spPr>
        <p:txBody>
          <a:bodyPr>
            <a:normAutofit/>
          </a:bodyPr>
          <a:lstStyle/>
          <a:p>
            <a:pPr algn="ctr"/>
            <a:r>
              <a:rPr lang="en-US" sz="3200" dirty="0"/>
              <a:t>131  Regulated  Dams</a:t>
            </a:r>
            <a:endParaRPr lang="en-US" sz="2700" dirty="0"/>
          </a:p>
        </p:txBody>
      </p:sp>
      <p:sp>
        <p:nvSpPr>
          <p:cNvPr id="11" name="TextBox 10">
            <a:extLst>
              <a:ext uri="{FF2B5EF4-FFF2-40B4-BE49-F238E27FC236}">
                <a16:creationId xmlns:a16="http://schemas.microsoft.com/office/drawing/2014/main" id="{0DBEA70B-4FE7-4F85-AA88-B358B6CA8804}"/>
              </a:ext>
            </a:extLst>
          </p:cNvPr>
          <p:cNvSpPr txBox="1"/>
          <p:nvPr/>
        </p:nvSpPr>
        <p:spPr>
          <a:xfrm>
            <a:off x="4388793" y="2582010"/>
            <a:ext cx="1447800" cy="461665"/>
          </a:xfrm>
          <a:prstGeom prst="rect">
            <a:avLst/>
          </a:prstGeom>
          <a:noFill/>
        </p:spPr>
        <p:txBody>
          <a:bodyPr wrap="square" rtlCol="0">
            <a:spAutoFit/>
          </a:bodyPr>
          <a:lstStyle/>
          <a:p>
            <a:r>
              <a:rPr lang="en-US" sz="2400" dirty="0">
                <a:solidFill>
                  <a:srgbClr val="0070C0"/>
                </a:solidFill>
                <a:latin typeface="+mj-lt"/>
              </a:rPr>
              <a:t>13 Dams</a:t>
            </a:r>
          </a:p>
        </p:txBody>
      </p:sp>
      <p:sp>
        <p:nvSpPr>
          <p:cNvPr id="12" name="TextBox 11">
            <a:extLst>
              <a:ext uri="{FF2B5EF4-FFF2-40B4-BE49-F238E27FC236}">
                <a16:creationId xmlns:a16="http://schemas.microsoft.com/office/drawing/2014/main" id="{8D0A44E6-5A1C-4EEE-8984-CE4432197BA6}"/>
              </a:ext>
            </a:extLst>
          </p:cNvPr>
          <p:cNvSpPr txBox="1"/>
          <p:nvPr/>
        </p:nvSpPr>
        <p:spPr>
          <a:xfrm>
            <a:off x="6114703" y="3420322"/>
            <a:ext cx="1447800" cy="461665"/>
          </a:xfrm>
          <a:prstGeom prst="rect">
            <a:avLst/>
          </a:prstGeom>
          <a:noFill/>
        </p:spPr>
        <p:txBody>
          <a:bodyPr wrap="square" rtlCol="0">
            <a:spAutoFit/>
          </a:bodyPr>
          <a:lstStyle/>
          <a:p>
            <a:r>
              <a:rPr lang="en-US" sz="2400" dirty="0">
                <a:solidFill>
                  <a:srgbClr val="0070C0"/>
                </a:solidFill>
                <a:latin typeface="+mj-lt"/>
              </a:rPr>
              <a:t>56 Dams</a:t>
            </a:r>
          </a:p>
        </p:txBody>
      </p:sp>
      <p:sp>
        <p:nvSpPr>
          <p:cNvPr id="13" name="TextBox 12">
            <a:extLst>
              <a:ext uri="{FF2B5EF4-FFF2-40B4-BE49-F238E27FC236}">
                <a16:creationId xmlns:a16="http://schemas.microsoft.com/office/drawing/2014/main" id="{D74F8762-2F76-462C-8098-D34CC36EB7CC}"/>
              </a:ext>
            </a:extLst>
          </p:cNvPr>
          <p:cNvSpPr txBox="1"/>
          <p:nvPr/>
        </p:nvSpPr>
        <p:spPr>
          <a:xfrm>
            <a:off x="7181503" y="5770300"/>
            <a:ext cx="1447800" cy="461665"/>
          </a:xfrm>
          <a:prstGeom prst="rect">
            <a:avLst/>
          </a:prstGeom>
          <a:noFill/>
        </p:spPr>
        <p:txBody>
          <a:bodyPr wrap="square" rtlCol="0">
            <a:spAutoFit/>
          </a:bodyPr>
          <a:lstStyle/>
          <a:p>
            <a:r>
              <a:rPr lang="en-US" sz="2400" dirty="0">
                <a:solidFill>
                  <a:srgbClr val="0070C0"/>
                </a:solidFill>
                <a:latin typeface="+mj-lt"/>
              </a:rPr>
              <a:t>10 Dams</a:t>
            </a:r>
          </a:p>
        </p:txBody>
      </p:sp>
      <p:sp>
        <p:nvSpPr>
          <p:cNvPr id="10" name="Title 1">
            <a:extLst>
              <a:ext uri="{FF2B5EF4-FFF2-40B4-BE49-F238E27FC236}">
                <a16:creationId xmlns:a16="http://schemas.microsoft.com/office/drawing/2014/main" id="{34AC3A07-7563-4FAA-8F70-1B2067A79B47}"/>
              </a:ext>
            </a:extLst>
          </p:cNvPr>
          <p:cNvSpPr txBox="1">
            <a:spLocks/>
          </p:cNvSpPr>
          <p:nvPr/>
        </p:nvSpPr>
        <p:spPr>
          <a:xfrm>
            <a:off x="1175710" y="5626273"/>
            <a:ext cx="4011910" cy="6096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dirty="0"/>
              <a:t>25 Dams Removed</a:t>
            </a:r>
          </a:p>
        </p:txBody>
      </p:sp>
      <p:pic>
        <p:nvPicPr>
          <p:cNvPr id="14" name="Picture 13">
            <a:extLst>
              <a:ext uri="{FF2B5EF4-FFF2-40B4-BE49-F238E27FC236}">
                <a16:creationId xmlns:a16="http://schemas.microsoft.com/office/drawing/2014/main" id="{013E011A-C4EE-9C4B-99EC-8D7B7212ACB3}"/>
              </a:ext>
            </a:extLst>
          </p:cNvPr>
          <p:cNvPicPr>
            <a:picLocks noChangeAspect="1"/>
          </p:cNvPicPr>
          <p:nvPr/>
        </p:nvPicPr>
        <p:blipFill>
          <a:blip r:embed="rId4"/>
          <a:stretch>
            <a:fillRect/>
          </a:stretch>
        </p:blipFill>
        <p:spPr>
          <a:xfrm>
            <a:off x="10778268" y="5358585"/>
            <a:ext cx="1146147" cy="1042506"/>
          </a:xfrm>
          <a:prstGeom prst="rect">
            <a:avLst/>
          </a:prstGeom>
        </p:spPr>
      </p:pic>
      <p:sp>
        <p:nvSpPr>
          <p:cNvPr id="2" name="Slide Number Placeholder 1">
            <a:extLst>
              <a:ext uri="{FF2B5EF4-FFF2-40B4-BE49-F238E27FC236}">
                <a16:creationId xmlns:a16="http://schemas.microsoft.com/office/drawing/2014/main" id="{DFC368E5-3504-B742-92AA-E1B6AFDB253B}"/>
              </a:ext>
            </a:extLst>
          </p:cNvPr>
          <p:cNvSpPr>
            <a:spLocks noGrp="1"/>
          </p:cNvSpPr>
          <p:nvPr>
            <p:ph type="sldNum" sz="quarter" idx="12"/>
          </p:nvPr>
        </p:nvSpPr>
        <p:spPr/>
        <p:txBody>
          <a:bodyPr/>
          <a:lstStyle/>
          <a:p>
            <a:fld id="{4BEF190C-943E-401B-9C29-1494847ECB88}" type="slidenum">
              <a:rPr lang="en-US" smtClean="0"/>
              <a:t>4</a:t>
            </a:fld>
            <a:endParaRPr lang="en-US"/>
          </a:p>
        </p:txBody>
      </p:sp>
    </p:spTree>
    <p:extLst>
      <p:ext uri="{BB962C8B-B14F-4D97-AF65-F5344CB8AC3E}">
        <p14:creationId xmlns:p14="http://schemas.microsoft.com/office/powerpoint/2010/main" val="2194493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04878"/>
            <a:ext cx="8229600" cy="838200"/>
          </a:xfrm>
        </p:spPr>
        <p:txBody>
          <a:bodyPr>
            <a:normAutofit/>
          </a:bodyPr>
          <a:lstStyle/>
          <a:p>
            <a:pPr algn="ctr"/>
            <a:r>
              <a:rPr lang="en-US" sz="4000"/>
              <a:t>Hazard Potential Classification</a:t>
            </a:r>
          </a:p>
        </p:txBody>
      </p:sp>
      <p:graphicFrame>
        <p:nvGraphicFramePr>
          <p:cNvPr id="7" name="Chart 6">
            <a:extLst>
              <a:ext uri="{FF2B5EF4-FFF2-40B4-BE49-F238E27FC236}">
                <a16:creationId xmlns:a16="http://schemas.microsoft.com/office/drawing/2014/main" id="{6A369F26-822C-4AF2-8FBE-AFFEEDADBE68}"/>
              </a:ext>
            </a:extLst>
          </p:cNvPr>
          <p:cNvGraphicFramePr>
            <a:graphicFrameLocks/>
          </p:cNvGraphicFramePr>
          <p:nvPr>
            <p:extLst>
              <p:ext uri="{D42A27DB-BD31-4B8C-83A1-F6EECF244321}">
                <p14:modId xmlns:p14="http://schemas.microsoft.com/office/powerpoint/2010/main" val="2289966641"/>
              </p:ext>
            </p:extLst>
          </p:nvPr>
        </p:nvGraphicFramePr>
        <p:xfrm>
          <a:off x="2124244" y="388164"/>
          <a:ext cx="8095912"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760BA312-6B9E-45D6-810E-F952683B1D23}"/>
              </a:ext>
            </a:extLst>
          </p:cNvPr>
          <p:cNvSpPr/>
          <p:nvPr/>
        </p:nvSpPr>
        <p:spPr>
          <a:xfrm>
            <a:off x="1828800" y="3793601"/>
            <a:ext cx="8610600" cy="3056991"/>
          </a:xfrm>
          <a:prstGeom prst="rect">
            <a:avLst/>
          </a:prstGeom>
        </p:spPr>
        <p:txBody>
          <a:bodyPr wrap="square">
            <a:spAutoFit/>
          </a:bodyPr>
          <a:lstStyle/>
          <a:p>
            <a:pPr marL="228600">
              <a:lnSpc>
                <a:spcPct val="115000"/>
              </a:lnSpc>
              <a:spcAft>
                <a:spcPts val="600"/>
              </a:spcAft>
            </a:pPr>
            <a:r>
              <a:rPr lang="en-US" sz="2000" b="1" dirty="0">
                <a:latin typeface="+mj-lt"/>
                <a:ea typeface="Times New Roman" panose="02020603050405020304" pitchFamily="18" charset="0"/>
                <a:cs typeface="Times New Roman" panose="02020603050405020304" pitchFamily="18" charset="0"/>
              </a:rPr>
              <a:t>HIGH HAZARD </a:t>
            </a:r>
            <a:r>
              <a:rPr lang="en-US" sz="2000" dirty="0">
                <a:latin typeface="+mj-lt"/>
                <a:ea typeface="Times New Roman" panose="02020603050405020304" pitchFamily="18" charset="0"/>
                <a:cs typeface="Times New Roman" panose="02020603050405020304" pitchFamily="18" charset="0"/>
              </a:rPr>
              <a:t>- means a dam or reservoir failure will result in probable loss of human life.</a:t>
            </a:r>
            <a:r>
              <a:rPr lang="en-US" sz="2000" dirty="0">
                <a:latin typeface="+mj-lt"/>
              </a:rPr>
              <a:t> </a:t>
            </a:r>
          </a:p>
          <a:p>
            <a:pPr marL="228600">
              <a:lnSpc>
                <a:spcPct val="115000"/>
              </a:lnSpc>
              <a:spcAft>
                <a:spcPts val="600"/>
              </a:spcAft>
            </a:pPr>
            <a:r>
              <a:rPr lang="en-US" sz="2000" b="1" dirty="0">
                <a:latin typeface="+mj-lt"/>
              </a:rPr>
              <a:t>SIGNIFICANT HAZARD </a:t>
            </a:r>
            <a:r>
              <a:rPr lang="en-US" sz="2000" dirty="0">
                <a:latin typeface="+mj-lt"/>
              </a:rPr>
              <a:t>- means a dam or reservoir failure will result in no probable loss of human life but can cause major economic loss, environmental damage, disruption of lifeline facilities, or impact other concerns.  </a:t>
            </a:r>
          </a:p>
          <a:p>
            <a:pPr marL="228600">
              <a:lnSpc>
                <a:spcPct val="115000"/>
              </a:lnSpc>
              <a:spcAft>
                <a:spcPts val="600"/>
              </a:spcAft>
            </a:pPr>
            <a:r>
              <a:rPr lang="en-US" sz="2000" b="1" dirty="0">
                <a:latin typeface="+mj-lt"/>
                <a:ea typeface="Times New Roman" panose="02020603050405020304" pitchFamily="18" charset="0"/>
                <a:cs typeface="Times New Roman" panose="02020603050405020304" pitchFamily="18" charset="0"/>
              </a:rPr>
              <a:t>LOW HAZARD </a:t>
            </a:r>
            <a:r>
              <a:rPr lang="en-US" sz="2000" dirty="0">
                <a:latin typeface="+mj-lt"/>
                <a:ea typeface="Times New Roman" panose="02020603050405020304" pitchFamily="18" charset="0"/>
                <a:cs typeface="Times New Roman" panose="02020603050405020304" pitchFamily="18" charset="0"/>
              </a:rPr>
              <a:t>- means a dam or reservoir failure will result in no probable loss of human life and low economic loss or environmental loss, or both.  Economic losses are principally limited to the owner's property.</a:t>
            </a:r>
            <a:endParaRPr lang="en-US" sz="2000" dirty="0">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0ED9984-49EF-E246-9AF0-9275EA45FBF0}"/>
              </a:ext>
            </a:extLst>
          </p:cNvPr>
          <p:cNvPicPr>
            <a:picLocks noChangeAspect="1"/>
          </p:cNvPicPr>
          <p:nvPr/>
        </p:nvPicPr>
        <p:blipFill>
          <a:blip r:embed="rId4"/>
          <a:stretch>
            <a:fillRect/>
          </a:stretch>
        </p:blipFill>
        <p:spPr>
          <a:xfrm>
            <a:off x="10778268" y="5358585"/>
            <a:ext cx="1146147" cy="1042506"/>
          </a:xfrm>
          <a:prstGeom prst="rect">
            <a:avLst/>
          </a:prstGeom>
        </p:spPr>
      </p:pic>
      <p:sp>
        <p:nvSpPr>
          <p:cNvPr id="3" name="Slide Number Placeholder 2">
            <a:extLst>
              <a:ext uri="{FF2B5EF4-FFF2-40B4-BE49-F238E27FC236}">
                <a16:creationId xmlns:a16="http://schemas.microsoft.com/office/drawing/2014/main" id="{17F0B319-0C92-F845-A84A-E7032597C1B0}"/>
              </a:ext>
            </a:extLst>
          </p:cNvPr>
          <p:cNvSpPr>
            <a:spLocks noGrp="1"/>
          </p:cNvSpPr>
          <p:nvPr>
            <p:ph type="sldNum" sz="quarter" idx="12"/>
          </p:nvPr>
        </p:nvSpPr>
        <p:spPr/>
        <p:txBody>
          <a:bodyPr/>
          <a:lstStyle/>
          <a:p>
            <a:fld id="{4BEF190C-943E-401B-9C29-1494847ECB88}" type="slidenum">
              <a:rPr lang="en-US" smtClean="0"/>
              <a:t>5</a:t>
            </a:fld>
            <a:endParaRPr lang="en-US"/>
          </a:p>
        </p:txBody>
      </p:sp>
    </p:spTree>
    <p:extLst>
      <p:ext uri="{BB962C8B-B14F-4D97-AF65-F5344CB8AC3E}">
        <p14:creationId xmlns:p14="http://schemas.microsoft.com/office/powerpoint/2010/main" val="808074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85589"/>
            <a:ext cx="8229600" cy="838200"/>
          </a:xfrm>
        </p:spPr>
        <p:txBody>
          <a:bodyPr>
            <a:normAutofit/>
          </a:bodyPr>
          <a:lstStyle/>
          <a:p>
            <a:pPr algn="ctr"/>
            <a:r>
              <a:rPr lang="en-US" sz="4000" dirty="0"/>
              <a:t>Overall Condition Assessment</a:t>
            </a:r>
          </a:p>
        </p:txBody>
      </p:sp>
      <p:sp>
        <p:nvSpPr>
          <p:cNvPr id="3" name="Rectangle 2">
            <a:extLst>
              <a:ext uri="{FF2B5EF4-FFF2-40B4-BE49-F238E27FC236}">
                <a16:creationId xmlns:a16="http://schemas.microsoft.com/office/drawing/2014/main" id="{BC524408-1EC7-4C02-97E6-04A8CC8399A0}"/>
              </a:ext>
            </a:extLst>
          </p:cNvPr>
          <p:cNvSpPr/>
          <p:nvPr/>
        </p:nvSpPr>
        <p:spPr>
          <a:xfrm>
            <a:off x="2133600" y="3159818"/>
            <a:ext cx="8267700" cy="3508653"/>
          </a:xfrm>
          <a:prstGeom prst="rect">
            <a:avLst/>
          </a:prstGeom>
        </p:spPr>
        <p:txBody>
          <a:bodyPr wrap="square">
            <a:spAutoFit/>
          </a:bodyPr>
          <a:lstStyle/>
          <a:p>
            <a:pPr>
              <a:spcBef>
                <a:spcPts val="1200"/>
              </a:spcBef>
            </a:pPr>
            <a:r>
              <a:rPr lang="en-US" sz="1600" b="1" dirty="0">
                <a:solidFill>
                  <a:srgbClr val="000000"/>
                </a:solidFill>
                <a:latin typeface="+mj-lt"/>
              </a:rPr>
              <a:t>SATISFACTORY</a:t>
            </a:r>
            <a:r>
              <a:rPr lang="en-US" sz="1600" dirty="0">
                <a:solidFill>
                  <a:srgbClr val="000000"/>
                </a:solidFill>
                <a:latin typeface="+mj-lt"/>
              </a:rPr>
              <a:t> - No existing or potential dam safety deficiencies are recognized. Acceptable performance is expected under all loading conditions (static, hydrologic, seismic) in accordance with the applicable regulatory criteria or tolerable risk guidelines. </a:t>
            </a:r>
          </a:p>
          <a:p>
            <a:pPr>
              <a:spcBef>
                <a:spcPts val="1200"/>
              </a:spcBef>
            </a:pPr>
            <a:r>
              <a:rPr lang="en-US" sz="1600" b="1" dirty="0">
                <a:solidFill>
                  <a:srgbClr val="000000"/>
                </a:solidFill>
                <a:latin typeface="+mj-lt"/>
              </a:rPr>
              <a:t>FAIR -</a:t>
            </a:r>
            <a:r>
              <a:rPr lang="en-US" sz="1600" dirty="0">
                <a:solidFill>
                  <a:srgbClr val="000000"/>
                </a:solidFill>
                <a:latin typeface="+mj-lt"/>
              </a:rPr>
              <a:t> No existing dam safety deficiencies are recognized for normal loading conditions. Rare or extreme hydrologic and/or seismic events may result in a dam safety deficiency. Risk may be in the range to take further action. </a:t>
            </a:r>
          </a:p>
          <a:p>
            <a:pPr>
              <a:spcBef>
                <a:spcPts val="1200"/>
              </a:spcBef>
            </a:pPr>
            <a:r>
              <a:rPr lang="en-US" sz="1600" b="1" dirty="0">
                <a:solidFill>
                  <a:srgbClr val="000000"/>
                </a:solidFill>
                <a:latin typeface="+mj-lt"/>
              </a:rPr>
              <a:t>POOR</a:t>
            </a:r>
            <a:r>
              <a:rPr lang="en-US" sz="1600" dirty="0">
                <a:solidFill>
                  <a:srgbClr val="000000"/>
                </a:solidFill>
                <a:latin typeface="+mj-lt"/>
              </a:rPr>
              <a:t> - A dam safety deficiency is recognized for loading conditions which may realistically occur. Remedial action is necessary. POOR may also be used when uncertainties exist as to critical analysis parameters which identify a potential dam safety deficiency. Further investigations and studies are necessary. </a:t>
            </a:r>
          </a:p>
          <a:p>
            <a:pPr>
              <a:spcBef>
                <a:spcPts val="1200"/>
              </a:spcBef>
            </a:pPr>
            <a:r>
              <a:rPr lang="en-US" sz="1600" b="1" dirty="0">
                <a:solidFill>
                  <a:srgbClr val="000000"/>
                </a:solidFill>
                <a:latin typeface="+mj-lt"/>
              </a:rPr>
              <a:t>UNSATISFACTORY</a:t>
            </a:r>
            <a:r>
              <a:rPr lang="en-US" sz="1600" dirty="0">
                <a:solidFill>
                  <a:srgbClr val="000000"/>
                </a:solidFill>
                <a:latin typeface="+mj-lt"/>
              </a:rPr>
              <a:t> - A dam safety deficiency is recognized that requires immediate or emergency remedial action for problem resolution. </a:t>
            </a:r>
            <a:endParaRPr lang="en-US" sz="1600" dirty="0">
              <a:latin typeface="+mj-lt"/>
            </a:endParaRPr>
          </a:p>
        </p:txBody>
      </p:sp>
      <p:graphicFrame>
        <p:nvGraphicFramePr>
          <p:cNvPr id="6" name="Chart 5">
            <a:extLst>
              <a:ext uri="{FF2B5EF4-FFF2-40B4-BE49-F238E27FC236}">
                <a16:creationId xmlns:a16="http://schemas.microsoft.com/office/drawing/2014/main" id="{1E1C3C76-6059-4DF7-9A32-C31AB9E72333}"/>
              </a:ext>
            </a:extLst>
          </p:cNvPr>
          <p:cNvGraphicFramePr>
            <a:graphicFrameLocks/>
          </p:cNvGraphicFramePr>
          <p:nvPr>
            <p:extLst>
              <p:ext uri="{D42A27DB-BD31-4B8C-83A1-F6EECF244321}">
                <p14:modId xmlns:p14="http://schemas.microsoft.com/office/powerpoint/2010/main" val="3876342292"/>
              </p:ext>
            </p:extLst>
          </p:nvPr>
        </p:nvGraphicFramePr>
        <p:xfrm>
          <a:off x="3467100" y="671854"/>
          <a:ext cx="4572000" cy="270907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86B8D38-868E-4765-918C-3B10842C0AA9}"/>
              </a:ext>
            </a:extLst>
          </p:cNvPr>
          <p:cNvSpPr txBox="1"/>
          <p:nvPr/>
        </p:nvSpPr>
        <p:spPr>
          <a:xfrm>
            <a:off x="7391400" y="1296388"/>
            <a:ext cx="1295400" cy="369332"/>
          </a:xfrm>
          <a:prstGeom prst="rect">
            <a:avLst/>
          </a:prstGeom>
          <a:noFill/>
        </p:spPr>
        <p:txBody>
          <a:bodyPr wrap="square" rtlCol="0">
            <a:spAutoFit/>
          </a:bodyPr>
          <a:lstStyle/>
          <a:p>
            <a:r>
              <a:rPr lang="en-US" b="1">
                <a:latin typeface="+mj-lt"/>
              </a:rPr>
              <a:t>31% Poor</a:t>
            </a:r>
          </a:p>
        </p:txBody>
      </p:sp>
      <p:sp>
        <p:nvSpPr>
          <p:cNvPr id="8" name="TextBox 7">
            <a:extLst>
              <a:ext uri="{FF2B5EF4-FFF2-40B4-BE49-F238E27FC236}">
                <a16:creationId xmlns:a16="http://schemas.microsoft.com/office/drawing/2014/main" id="{AD4D4F75-D6D0-4ACC-B4AF-35C0B45AE70B}"/>
              </a:ext>
            </a:extLst>
          </p:cNvPr>
          <p:cNvSpPr txBox="1"/>
          <p:nvPr/>
        </p:nvSpPr>
        <p:spPr>
          <a:xfrm>
            <a:off x="7848600" y="1885275"/>
            <a:ext cx="1981200" cy="369332"/>
          </a:xfrm>
          <a:prstGeom prst="rect">
            <a:avLst/>
          </a:prstGeom>
          <a:noFill/>
        </p:spPr>
        <p:txBody>
          <a:bodyPr wrap="square" rtlCol="0">
            <a:spAutoFit/>
          </a:bodyPr>
          <a:lstStyle/>
          <a:p>
            <a:r>
              <a:rPr lang="en-US" b="1">
                <a:latin typeface="+mj-lt"/>
              </a:rPr>
              <a:t>5% Unsatisfactory</a:t>
            </a:r>
          </a:p>
        </p:txBody>
      </p:sp>
      <p:sp>
        <p:nvSpPr>
          <p:cNvPr id="9" name="TextBox 8">
            <a:extLst>
              <a:ext uri="{FF2B5EF4-FFF2-40B4-BE49-F238E27FC236}">
                <a16:creationId xmlns:a16="http://schemas.microsoft.com/office/drawing/2014/main" id="{E46B2378-622A-4CAF-90EE-31AF6085C19B}"/>
              </a:ext>
            </a:extLst>
          </p:cNvPr>
          <p:cNvSpPr txBox="1"/>
          <p:nvPr/>
        </p:nvSpPr>
        <p:spPr>
          <a:xfrm>
            <a:off x="7543800" y="2514991"/>
            <a:ext cx="1752600" cy="369332"/>
          </a:xfrm>
          <a:prstGeom prst="rect">
            <a:avLst/>
          </a:prstGeom>
          <a:noFill/>
        </p:spPr>
        <p:txBody>
          <a:bodyPr wrap="square" rtlCol="0">
            <a:spAutoFit/>
          </a:bodyPr>
          <a:lstStyle/>
          <a:p>
            <a:r>
              <a:rPr lang="en-US" b="1">
                <a:latin typeface="+mj-lt"/>
              </a:rPr>
              <a:t>2% Satisfactory</a:t>
            </a:r>
          </a:p>
        </p:txBody>
      </p:sp>
      <p:sp>
        <p:nvSpPr>
          <p:cNvPr id="10" name="TextBox 9">
            <a:extLst>
              <a:ext uri="{FF2B5EF4-FFF2-40B4-BE49-F238E27FC236}">
                <a16:creationId xmlns:a16="http://schemas.microsoft.com/office/drawing/2014/main" id="{A4785360-F897-43F3-9C1D-A8C015A1646A}"/>
              </a:ext>
            </a:extLst>
          </p:cNvPr>
          <p:cNvSpPr txBox="1"/>
          <p:nvPr/>
        </p:nvSpPr>
        <p:spPr>
          <a:xfrm>
            <a:off x="2895600" y="2036802"/>
            <a:ext cx="1295400" cy="369332"/>
          </a:xfrm>
          <a:prstGeom prst="rect">
            <a:avLst/>
          </a:prstGeom>
          <a:noFill/>
        </p:spPr>
        <p:txBody>
          <a:bodyPr wrap="square" rtlCol="0">
            <a:spAutoFit/>
          </a:bodyPr>
          <a:lstStyle/>
          <a:p>
            <a:r>
              <a:rPr lang="en-US" b="1">
                <a:latin typeface="+mj-lt"/>
              </a:rPr>
              <a:t>61% Fair</a:t>
            </a:r>
          </a:p>
        </p:txBody>
      </p:sp>
      <p:pic>
        <p:nvPicPr>
          <p:cNvPr id="11" name="Picture 10">
            <a:extLst>
              <a:ext uri="{FF2B5EF4-FFF2-40B4-BE49-F238E27FC236}">
                <a16:creationId xmlns:a16="http://schemas.microsoft.com/office/drawing/2014/main" id="{281ACF5E-BBD6-F748-AEC1-5153B67D7919}"/>
              </a:ext>
            </a:extLst>
          </p:cNvPr>
          <p:cNvPicPr>
            <a:picLocks noChangeAspect="1"/>
          </p:cNvPicPr>
          <p:nvPr/>
        </p:nvPicPr>
        <p:blipFill>
          <a:blip r:embed="rId4"/>
          <a:stretch>
            <a:fillRect/>
          </a:stretch>
        </p:blipFill>
        <p:spPr>
          <a:xfrm>
            <a:off x="10778268" y="5358585"/>
            <a:ext cx="1146147" cy="1042506"/>
          </a:xfrm>
          <a:prstGeom prst="rect">
            <a:avLst/>
          </a:prstGeom>
        </p:spPr>
      </p:pic>
      <p:sp>
        <p:nvSpPr>
          <p:cNvPr id="4" name="Slide Number Placeholder 3">
            <a:extLst>
              <a:ext uri="{FF2B5EF4-FFF2-40B4-BE49-F238E27FC236}">
                <a16:creationId xmlns:a16="http://schemas.microsoft.com/office/drawing/2014/main" id="{7F955EE9-2AE6-9F4A-8601-A110407DC57A}"/>
              </a:ext>
            </a:extLst>
          </p:cNvPr>
          <p:cNvSpPr>
            <a:spLocks noGrp="1"/>
          </p:cNvSpPr>
          <p:nvPr>
            <p:ph type="sldNum" sz="quarter" idx="12"/>
          </p:nvPr>
        </p:nvSpPr>
        <p:spPr/>
        <p:txBody>
          <a:bodyPr/>
          <a:lstStyle/>
          <a:p>
            <a:fld id="{4BEF190C-943E-401B-9C29-1494847ECB88}" type="slidenum">
              <a:rPr lang="en-US" smtClean="0"/>
              <a:t>6</a:t>
            </a:fld>
            <a:endParaRPr lang="en-US"/>
          </a:p>
        </p:txBody>
      </p:sp>
      <p:sp>
        <p:nvSpPr>
          <p:cNvPr id="13" name="TextBox 12">
            <a:extLst>
              <a:ext uri="{FF2B5EF4-FFF2-40B4-BE49-F238E27FC236}">
                <a16:creationId xmlns:a16="http://schemas.microsoft.com/office/drawing/2014/main" id="{B8608111-40F2-8646-B8D8-32F10F7718F4}"/>
              </a:ext>
            </a:extLst>
          </p:cNvPr>
          <p:cNvSpPr txBox="1"/>
          <p:nvPr/>
        </p:nvSpPr>
        <p:spPr>
          <a:xfrm rot="16200000">
            <a:off x="-1236622" y="4286677"/>
            <a:ext cx="4284305" cy="523220"/>
          </a:xfrm>
          <a:prstGeom prst="rect">
            <a:avLst/>
          </a:prstGeom>
          <a:noFill/>
        </p:spPr>
        <p:txBody>
          <a:bodyPr wrap="square" rtlCol="0">
            <a:spAutoFit/>
          </a:bodyPr>
          <a:lstStyle/>
          <a:p>
            <a:r>
              <a:rPr lang="en-US" sz="1400" i="1" dirty="0">
                <a:solidFill>
                  <a:srgbClr val="002060"/>
                </a:solidFill>
              </a:rPr>
              <a:t>Overall Condition Assessment Classifications based on system adopted by the 2018 National Inventory of Dams</a:t>
            </a:r>
          </a:p>
        </p:txBody>
      </p:sp>
    </p:spTree>
    <p:extLst>
      <p:ext uri="{BB962C8B-B14F-4D97-AF65-F5344CB8AC3E}">
        <p14:creationId xmlns:p14="http://schemas.microsoft.com/office/powerpoint/2010/main" val="2281237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xtBox 5"/>
          <p:cNvSpPr txBox="1"/>
          <p:nvPr/>
        </p:nvSpPr>
        <p:spPr>
          <a:xfrm>
            <a:off x="7467600" y="5860030"/>
            <a:ext cx="2057400" cy="369332"/>
          </a:xfrm>
          <a:prstGeom prst="rect">
            <a:avLst/>
          </a:prstGeom>
          <a:noFill/>
        </p:spPr>
        <p:txBody>
          <a:bodyPr wrap="square" rtlCol="0">
            <a:spAutoFit/>
          </a:bodyPr>
          <a:lstStyle/>
          <a:p>
            <a:r>
              <a:rPr lang="en-US" dirty="0">
                <a:solidFill>
                  <a:schemeClr val="accent1"/>
                </a:solidFill>
                <a:latin typeface="+mj-lt"/>
              </a:rPr>
              <a:t>Updated as of 2013</a:t>
            </a:r>
          </a:p>
        </p:txBody>
      </p:sp>
      <p:pic>
        <p:nvPicPr>
          <p:cNvPr id="2" name="Picture 1">
            <a:extLst>
              <a:ext uri="{FF2B5EF4-FFF2-40B4-BE49-F238E27FC236}">
                <a16:creationId xmlns:a16="http://schemas.microsoft.com/office/drawing/2014/main" id="{01ED6468-60E3-4648-A950-6E9CF8958C59}"/>
              </a:ext>
            </a:extLst>
          </p:cNvPr>
          <p:cNvPicPr>
            <a:picLocks noChangeAspect="1"/>
          </p:cNvPicPr>
          <p:nvPr/>
        </p:nvPicPr>
        <p:blipFill>
          <a:blip r:embed="rId3"/>
          <a:stretch>
            <a:fillRect/>
          </a:stretch>
        </p:blipFill>
        <p:spPr>
          <a:xfrm>
            <a:off x="814731" y="0"/>
            <a:ext cx="10562538" cy="6858000"/>
          </a:xfrm>
          <a:prstGeom prst="rect">
            <a:avLst/>
          </a:prstGeom>
        </p:spPr>
      </p:pic>
      <p:sp>
        <p:nvSpPr>
          <p:cNvPr id="5" name="Title 1"/>
          <p:cNvSpPr>
            <a:spLocks noGrp="1"/>
          </p:cNvSpPr>
          <p:nvPr>
            <p:ph type="title"/>
          </p:nvPr>
        </p:nvSpPr>
        <p:spPr>
          <a:xfrm>
            <a:off x="2425908" y="277224"/>
            <a:ext cx="8229600" cy="609600"/>
          </a:xfrm>
        </p:spPr>
        <p:txBody>
          <a:bodyPr>
            <a:noAutofit/>
          </a:bodyPr>
          <a:lstStyle/>
          <a:p>
            <a:pPr algn="ctr"/>
            <a:r>
              <a:rPr lang="en-US" sz="4000" dirty="0"/>
              <a:t>Overall Condition Assessment</a:t>
            </a:r>
          </a:p>
        </p:txBody>
      </p:sp>
      <p:graphicFrame>
        <p:nvGraphicFramePr>
          <p:cNvPr id="8" name="Table 7">
            <a:extLst>
              <a:ext uri="{FF2B5EF4-FFF2-40B4-BE49-F238E27FC236}">
                <a16:creationId xmlns:a16="http://schemas.microsoft.com/office/drawing/2014/main" id="{E3CBBB27-11DE-467A-BE37-E38AB8932AAE}"/>
              </a:ext>
            </a:extLst>
          </p:cNvPr>
          <p:cNvGraphicFramePr>
            <a:graphicFrameLocks noGrp="1"/>
          </p:cNvGraphicFramePr>
          <p:nvPr>
            <p:extLst>
              <p:ext uri="{D42A27DB-BD31-4B8C-83A1-F6EECF244321}">
                <p14:modId xmlns:p14="http://schemas.microsoft.com/office/powerpoint/2010/main" val="3400441635"/>
              </p:ext>
            </p:extLst>
          </p:nvPr>
        </p:nvGraphicFramePr>
        <p:xfrm>
          <a:off x="1021198" y="3991436"/>
          <a:ext cx="6259278" cy="2589340"/>
        </p:xfrm>
        <a:graphic>
          <a:graphicData uri="http://schemas.openxmlformats.org/drawingml/2006/table">
            <a:tbl>
              <a:tblPr>
                <a:tableStyleId>{5C22544A-7EE6-4342-B048-85BDC9FD1C3A}</a:tableStyleId>
              </a:tblPr>
              <a:tblGrid>
                <a:gridCol w="1312457">
                  <a:extLst>
                    <a:ext uri="{9D8B030D-6E8A-4147-A177-3AD203B41FA5}">
                      <a16:colId xmlns:a16="http://schemas.microsoft.com/office/drawing/2014/main" val="4084712781"/>
                    </a:ext>
                  </a:extLst>
                </a:gridCol>
                <a:gridCol w="956135">
                  <a:extLst>
                    <a:ext uri="{9D8B030D-6E8A-4147-A177-3AD203B41FA5}">
                      <a16:colId xmlns:a16="http://schemas.microsoft.com/office/drawing/2014/main" val="2357860248"/>
                    </a:ext>
                  </a:extLst>
                </a:gridCol>
                <a:gridCol w="1029684">
                  <a:extLst>
                    <a:ext uri="{9D8B030D-6E8A-4147-A177-3AD203B41FA5}">
                      <a16:colId xmlns:a16="http://schemas.microsoft.com/office/drawing/2014/main" val="737608815"/>
                    </a:ext>
                  </a:extLst>
                </a:gridCol>
                <a:gridCol w="956135">
                  <a:extLst>
                    <a:ext uri="{9D8B030D-6E8A-4147-A177-3AD203B41FA5}">
                      <a16:colId xmlns:a16="http://schemas.microsoft.com/office/drawing/2014/main" val="2237743951"/>
                    </a:ext>
                  </a:extLst>
                </a:gridCol>
                <a:gridCol w="956135">
                  <a:extLst>
                    <a:ext uri="{9D8B030D-6E8A-4147-A177-3AD203B41FA5}">
                      <a16:colId xmlns:a16="http://schemas.microsoft.com/office/drawing/2014/main" val="2564457672"/>
                    </a:ext>
                  </a:extLst>
                </a:gridCol>
                <a:gridCol w="1048732">
                  <a:extLst>
                    <a:ext uri="{9D8B030D-6E8A-4147-A177-3AD203B41FA5}">
                      <a16:colId xmlns:a16="http://schemas.microsoft.com/office/drawing/2014/main" val="3286743213"/>
                    </a:ext>
                  </a:extLst>
                </a:gridCol>
              </a:tblGrid>
              <a:tr h="927055">
                <a:tc>
                  <a:txBody>
                    <a:bodyPr/>
                    <a:lstStyle/>
                    <a:p>
                      <a:pPr algn="ctr" rtl="0" fontAlgn="ctr"/>
                      <a:r>
                        <a:rPr lang="en-US" sz="1600" b="1" u="none" strike="noStrike" dirty="0">
                          <a:effectLst/>
                          <a:latin typeface="+mj-lt"/>
                        </a:rPr>
                        <a:t>Overall Condition</a:t>
                      </a:r>
                      <a:br>
                        <a:rPr lang="en-US" sz="1600" b="1" u="none" strike="noStrike" dirty="0">
                          <a:effectLst/>
                          <a:latin typeface="+mj-lt"/>
                        </a:rPr>
                      </a:br>
                      <a:r>
                        <a:rPr lang="en-US" sz="1600" b="1" u="none" strike="noStrike" dirty="0">
                          <a:effectLst/>
                          <a:latin typeface="+mj-lt"/>
                        </a:rPr>
                        <a:t>Assessment</a:t>
                      </a:r>
                      <a:endParaRPr lang="en-US" sz="1600" b="1"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u="none" strike="noStrike" dirty="0">
                          <a:effectLst/>
                          <a:latin typeface="+mj-lt"/>
                        </a:rPr>
                        <a:t>Kauai County</a:t>
                      </a:r>
                      <a:endParaRPr lang="en-US" sz="1800" b="1"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u="none" strike="noStrike" dirty="0">
                          <a:effectLst/>
                          <a:latin typeface="+mj-lt"/>
                        </a:rPr>
                        <a:t>C&amp;C of Honolulu</a:t>
                      </a:r>
                      <a:endParaRPr lang="en-US" sz="1800" b="1"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u="none" strike="noStrike" dirty="0">
                          <a:effectLst/>
                          <a:latin typeface="+mj-lt"/>
                        </a:rPr>
                        <a:t>Maui County</a:t>
                      </a:r>
                      <a:endParaRPr lang="en-US" sz="1800" b="1"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u="none" strike="noStrike" dirty="0">
                          <a:effectLst/>
                          <a:latin typeface="+mj-lt"/>
                        </a:rPr>
                        <a:t>Hawaii County</a:t>
                      </a:r>
                      <a:endParaRPr lang="en-US" sz="1800" b="1"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800" b="1" u="none" strike="noStrike" dirty="0">
                          <a:effectLst/>
                          <a:latin typeface="+mj-lt"/>
                        </a:rPr>
                        <a:t>Statewide</a:t>
                      </a:r>
                      <a:endParaRPr lang="en-US" sz="1800" b="1"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255960"/>
                  </a:ext>
                </a:extLst>
              </a:tr>
              <a:tr h="332457">
                <a:tc>
                  <a:txBody>
                    <a:bodyPr/>
                    <a:lstStyle/>
                    <a:p>
                      <a:pPr algn="ctr" rtl="0" fontAlgn="b"/>
                      <a:r>
                        <a:rPr lang="en-US" sz="1600" b="1" u="none" strike="noStrike">
                          <a:effectLst/>
                          <a:latin typeface="+mj-lt"/>
                        </a:rPr>
                        <a:t>Satisfactory</a:t>
                      </a:r>
                      <a:endParaRPr lang="en-US" sz="1600" b="1" i="0" u="none" strike="noStrike">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2</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1</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0</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0</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3</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2246987"/>
                  </a:ext>
                </a:extLst>
              </a:tr>
              <a:tr h="332457">
                <a:tc>
                  <a:txBody>
                    <a:bodyPr/>
                    <a:lstStyle/>
                    <a:p>
                      <a:pPr algn="ctr" rtl="0" fontAlgn="b"/>
                      <a:r>
                        <a:rPr lang="en-US" sz="1600" b="1" u="none" strike="noStrike" dirty="0">
                          <a:effectLst/>
                          <a:latin typeface="+mj-lt"/>
                        </a:rPr>
                        <a:t>Fair</a:t>
                      </a:r>
                      <a:endParaRPr lang="en-US" sz="16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27</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5</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44</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4</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80</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388854"/>
                  </a:ext>
                </a:extLst>
              </a:tr>
              <a:tr h="332457">
                <a:tc>
                  <a:txBody>
                    <a:bodyPr/>
                    <a:lstStyle/>
                    <a:p>
                      <a:pPr algn="ctr" rtl="0" fontAlgn="b"/>
                      <a:r>
                        <a:rPr lang="en-US" sz="1600" b="1" u="none" strike="noStrike">
                          <a:effectLst/>
                          <a:latin typeface="+mj-lt"/>
                        </a:rPr>
                        <a:t>Poor</a:t>
                      </a:r>
                      <a:endParaRPr lang="en-US" sz="1600" b="1" i="0" u="none" strike="noStrike">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23</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5</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8</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5</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41</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8693333"/>
                  </a:ext>
                </a:extLst>
              </a:tr>
              <a:tr h="332457">
                <a:tc>
                  <a:txBody>
                    <a:bodyPr/>
                    <a:lstStyle/>
                    <a:p>
                      <a:pPr algn="ctr" rtl="0" fontAlgn="b"/>
                      <a:r>
                        <a:rPr lang="en-US" sz="1600" b="1" u="none" strike="noStrike" dirty="0">
                          <a:effectLst/>
                          <a:latin typeface="+mj-lt"/>
                        </a:rPr>
                        <a:t>Unsatisfactory</a:t>
                      </a:r>
                      <a:endParaRPr lang="en-US" sz="16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0</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2</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4</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1</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7</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654998"/>
                  </a:ext>
                </a:extLst>
              </a:tr>
              <a:tr h="332457">
                <a:tc>
                  <a:txBody>
                    <a:bodyPr/>
                    <a:lstStyle/>
                    <a:p>
                      <a:pPr algn="ctr" rtl="0" fontAlgn="b"/>
                      <a:r>
                        <a:rPr lang="en-US" sz="1600" b="1" u="none" strike="noStrike">
                          <a:effectLst/>
                          <a:latin typeface="+mj-lt"/>
                        </a:rPr>
                        <a:t>Total</a:t>
                      </a:r>
                      <a:endParaRPr lang="en-US" sz="1600" b="1" i="0" u="none" strike="noStrike">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50</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a:effectLst/>
                          <a:latin typeface="+mj-lt"/>
                        </a:rPr>
                        <a:t>13</a:t>
                      </a:r>
                      <a:endParaRPr lang="en-US" sz="1800" b="1" i="0" u="none" strike="noStrike">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a:effectLst/>
                          <a:latin typeface="+mj-lt"/>
                        </a:rPr>
                        <a:t>56</a:t>
                      </a:r>
                      <a:endParaRPr lang="en-US" sz="1800" b="1" i="0" u="none" strike="noStrike">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10</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1" u="none" strike="noStrike" dirty="0">
                          <a:effectLst/>
                          <a:latin typeface="+mj-lt"/>
                        </a:rPr>
                        <a:t>131</a:t>
                      </a:r>
                      <a:endParaRPr lang="en-US" sz="1800" b="1" i="0" u="none" strike="noStrike" dirty="0">
                        <a:solidFill>
                          <a:srgbClr val="000000"/>
                        </a:solidFill>
                        <a:effectLst/>
                        <a:latin typeface="+mj-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8105967"/>
                  </a:ext>
                </a:extLst>
              </a:tr>
            </a:tbl>
          </a:graphicData>
        </a:graphic>
      </p:graphicFrame>
      <p:pic>
        <p:nvPicPr>
          <p:cNvPr id="9" name="Picture 8">
            <a:extLst>
              <a:ext uri="{FF2B5EF4-FFF2-40B4-BE49-F238E27FC236}">
                <a16:creationId xmlns:a16="http://schemas.microsoft.com/office/drawing/2014/main" id="{8CD6E434-AD0B-4248-917E-CC3C34A4ED61}"/>
              </a:ext>
            </a:extLst>
          </p:cNvPr>
          <p:cNvPicPr>
            <a:picLocks noChangeAspect="1"/>
          </p:cNvPicPr>
          <p:nvPr/>
        </p:nvPicPr>
        <p:blipFill>
          <a:blip r:embed="rId4"/>
          <a:stretch>
            <a:fillRect/>
          </a:stretch>
        </p:blipFill>
        <p:spPr>
          <a:xfrm>
            <a:off x="10778268" y="5358585"/>
            <a:ext cx="1146147" cy="1042506"/>
          </a:xfrm>
          <a:prstGeom prst="rect">
            <a:avLst/>
          </a:prstGeom>
        </p:spPr>
      </p:pic>
      <p:sp>
        <p:nvSpPr>
          <p:cNvPr id="7" name="Slide Number Placeholder 6">
            <a:extLst>
              <a:ext uri="{FF2B5EF4-FFF2-40B4-BE49-F238E27FC236}">
                <a16:creationId xmlns:a16="http://schemas.microsoft.com/office/drawing/2014/main" id="{8B823D9E-DAA4-0B42-88AD-EAD87D3ACF20}"/>
              </a:ext>
            </a:extLst>
          </p:cNvPr>
          <p:cNvSpPr>
            <a:spLocks noGrp="1"/>
          </p:cNvSpPr>
          <p:nvPr>
            <p:ph type="sldNum" sz="quarter" idx="12"/>
          </p:nvPr>
        </p:nvSpPr>
        <p:spPr/>
        <p:txBody>
          <a:bodyPr/>
          <a:lstStyle/>
          <a:p>
            <a:fld id="{4BEF190C-943E-401B-9C29-1494847ECB88}" type="slidenum">
              <a:rPr lang="en-US" smtClean="0"/>
              <a:t>7</a:t>
            </a:fld>
            <a:endParaRPr lang="en-US"/>
          </a:p>
        </p:txBody>
      </p:sp>
    </p:spTree>
    <p:extLst>
      <p:ext uri="{BB962C8B-B14F-4D97-AF65-F5344CB8AC3E}">
        <p14:creationId xmlns:p14="http://schemas.microsoft.com/office/powerpoint/2010/main" val="2667000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505828"/>
            <a:ext cx="8229600" cy="838200"/>
          </a:xfrm>
        </p:spPr>
        <p:txBody>
          <a:bodyPr>
            <a:normAutofit/>
          </a:bodyPr>
          <a:lstStyle/>
          <a:p>
            <a:pPr algn="ctr"/>
            <a:r>
              <a:rPr lang="en-US" sz="4000" dirty="0"/>
              <a:t>Gov’t Ownership of Regulated Dams</a:t>
            </a:r>
          </a:p>
        </p:txBody>
      </p:sp>
      <p:sp>
        <p:nvSpPr>
          <p:cNvPr id="14" name="TextBox 13">
            <a:extLst>
              <a:ext uri="{FF2B5EF4-FFF2-40B4-BE49-F238E27FC236}">
                <a16:creationId xmlns:a16="http://schemas.microsoft.com/office/drawing/2014/main" id="{2E623D3A-1463-4EEB-BC4D-991220786749}"/>
              </a:ext>
            </a:extLst>
          </p:cNvPr>
          <p:cNvSpPr txBox="1"/>
          <p:nvPr/>
        </p:nvSpPr>
        <p:spPr>
          <a:xfrm>
            <a:off x="1943104" y="5105401"/>
            <a:ext cx="7981609" cy="1661993"/>
          </a:xfrm>
          <a:prstGeom prst="rect">
            <a:avLst/>
          </a:prstGeom>
          <a:noFill/>
        </p:spPr>
        <p:txBody>
          <a:bodyPr wrap="none" rtlCol="0">
            <a:spAutoFit/>
          </a:bodyPr>
          <a:lstStyle/>
          <a:p>
            <a:pPr fontAlgn="b"/>
            <a:r>
              <a:rPr lang="en-US" sz="1400" u="sng" dirty="0">
                <a:solidFill>
                  <a:srgbClr val="000000"/>
                </a:solidFill>
                <a:latin typeface="Calibri"/>
              </a:rPr>
              <a:t>Notes:</a:t>
            </a:r>
          </a:p>
          <a:p>
            <a:pPr lvl="0" fontAlgn="b">
              <a:defRPr/>
            </a:pPr>
            <a:r>
              <a:rPr lang="en-US" sz="1400" dirty="0">
                <a:solidFill>
                  <a:srgbClr val="000000"/>
                </a:solidFill>
                <a:latin typeface="Calibri"/>
              </a:rPr>
              <a:t>Hazard Classifications are based on the Pacific Disaster Center (PDC) Inundation Studies Initiated in 2006</a:t>
            </a:r>
          </a:p>
          <a:p>
            <a:pPr fontAlgn="b"/>
            <a:r>
              <a:rPr lang="en-US" sz="1400" dirty="0">
                <a:solidFill>
                  <a:srgbClr val="000000"/>
                </a:solidFill>
                <a:latin typeface="Calibri"/>
              </a:rPr>
              <a:t>Kauai County has two dams owned by both the State (DLNR) and the Kauai County </a:t>
            </a:r>
          </a:p>
          <a:p>
            <a:pPr fontAlgn="b"/>
            <a:r>
              <a:rPr lang="en-US" sz="1400" dirty="0">
                <a:solidFill>
                  <a:srgbClr val="000000"/>
                </a:solidFill>
                <a:latin typeface="Calibri"/>
              </a:rPr>
              <a:t>	(these dams are accounted for in both the State and the County totals)</a:t>
            </a:r>
          </a:p>
          <a:p>
            <a:pPr lvl="0" fontAlgn="b">
              <a:defRPr/>
            </a:pPr>
            <a:r>
              <a:rPr lang="en-US" sz="1400" dirty="0">
                <a:solidFill>
                  <a:srgbClr val="000000"/>
                </a:solidFill>
                <a:latin typeface="Calibri"/>
              </a:rPr>
              <a:t>Honolulu has a dam with an assumed High Hazard Potential Classification dam, which has not been studied</a:t>
            </a:r>
          </a:p>
          <a:p>
            <a:pPr lvl="0" fontAlgn="b">
              <a:defRPr/>
            </a:pPr>
            <a:r>
              <a:rPr lang="en-US" sz="1400" dirty="0">
                <a:solidFill>
                  <a:srgbClr val="000000"/>
                </a:solidFill>
                <a:latin typeface="Calibri"/>
              </a:rPr>
              <a:t>Honolulu has two dams owned by the Federal Government (US Army)</a:t>
            </a:r>
          </a:p>
          <a:p>
            <a:endParaRPr lang="en-US" dirty="0"/>
          </a:p>
        </p:txBody>
      </p:sp>
      <p:graphicFrame>
        <p:nvGraphicFramePr>
          <p:cNvPr id="15" name="Table 14">
            <a:extLst>
              <a:ext uri="{FF2B5EF4-FFF2-40B4-BE49-F238E27FC236}">
                <a16:creationId xmlns:a16="http://schemas.microsoft.com/office/drawing/2014/main" id="{12F1E293-D02E-4DC2-AF40-31D5014B5A68}"/>
              </a:ext>
            </a:extLst>
          </p:cNvPr>
          <p:cNvGraphicFramePr>
            <a:graphicFrameLocks noGrp="1"/>
          </p:cNvGraphicFramePr>
          <p:nvPr/>
        </p:nvGraphicFramePr>
        <p:xfrm>
          <a:off x="1943103" y="3562339"/>
          <a:ext cx="8229594" cy="1475042"/>
        </p:xfrm>
        <a:graphic>
          <a:graphicData uri="http://schemas.openxmlformats.org/drawingml/2006/table">
            <a:tbl>
              <a:tblPr/>
              <a:tblGrid>
                <a:gridCol w="1060959">
                  <a:extLst>
                    <a:ext uri="{9D8B030D-6E8A-4147-A177-3AD203B41FA5}">
                      <a16:colId xmlns:a16="http://schemas.microsoft.com/office/drawing/2014/main" val="1444108076"/>
                    </a:ext>
                  </a:extLst>
                </a:gridCol>
                <a:gridCol w="477909">
                  <a:extLst>
                    <a:ext uri="{9D8B030D-6E8A-4147-A177-3AD203B41FA5}">
                      <a16:colId xmlns:a16="http://schemas.microsoft.com/office/drawing/2014/main" val="1853429773"/>
                    </a:ext>
                  </a:extLst>
                </a:gridCol>
                <a:gridCol w="477909">
                  <a:extLst>
                    <a:ext uri="{9D8B030D-6E8A-4147-A177-3AD203B41FA5}">
                      <a16:colId xmlns:a16="http://schemas.microsoft.com/office/drawing/2014/main" val="4028726192"/>
                    </a:ext>
                  </a:extLst>
                </a:gridCol>
                <a:gridCol w="477909">
                  <a:extLst>
                    <a:ext uri="{9D8B030D-6E8A-4147-A177-3AD203B41FA5}">
                      <a16:colId xmlns:a16="http://schemas.microsoft.com/office/drawing/2014/main" val="3738733345"/>
                    </a:ext>
                  </a:extLst>
                </a:gridCol>
                <a:gridCol w="477909">
                  <a:extLst>
                    <a:ext uri="{9D8B030D-6E8A-4147-A177-3AD203B41FA5}">
                      <a16:colId xmlns:a16="http://schemas.microsoft.com/office/drawing/2014/main" val="3171761083"/>
                    </a:ext>
                  </a:extLst>
                </a:gridCol>
                <a:gridCol w="477909">
                  <a:extLst>
                    <a:ext uri="{9D8B030D-6E8A-4147-A177-3AD203B41FA5}">
                      <a16:colId xmlns:a16="http://schemas.microsoft.com/office/drawing/2014/main" val="248306513"/>
                    </a:ext>
                  </a:extLst>
                </a:gridCol>
                <a:gridCol w="477909">
                  <a:extLst>
                    <a:ext uri="{9D8B030D-6E8A-4147-A177-3AD203B41FA5}">
                      <a16:colId xmlns:a16="http://schemas.microsoft.com/office/drawing/2014/main" val="2267203475"/>
                    </a:ext>
                  </a:extLst>
                </a:gridCol>
                <a:gridCol w="477909">
                  <a:extLst>
                    <a:ext uri="{9D8B030D-6E8A-4147-A177-3AD203B41FA5}">
                      <a16:colId xmlns:a16="http://schemas.microsoft.com/office/drawing/2014/main" val="318370474"/>
                    </a:ext>
                  </a:extLst>
                </a:gridCol>
                <a:gridCol w="477909">
                  <a:extLst>
                    <a:ext uri="{9D8B030D-6E8A-4147-A177-3AD203B41FA5}">
                      <a16:colId xmlns:a16="http://schemas.microsoft.com/office/drawing/2014/main" val="798763305"/>
                    </a:ext>
                  </a:extLst>
                </a:gridCol>
                <a:gridCol w="477909">
                  <a:extLst>
                    <a:ext uri="{9D8B030D-6E8A-4147-A177-3AD203B41FA5}">
                      <a16:colId xmlns:a16="http://schemas.microsoft.com/office/drawing/2014/main" val="1218281894"/>
                    </a:ext>
                  </a:extLst>
                </a:gridCol>
                <a:gridCol w="477909">
                  <a:extLst>
                    <a:ext uri="{9D8B030D-6E8A-4147-A177-3AD203B41FA5}">
                      <a16:colId xmlns:a16="http://schemas.microsoft.com/office/drawing/2014/main" val="2268097622"/>
                    </a:ext>
                  </a:extLst>
                </a:gridCol>
                <a:gridCol w="477909">
                  <a:extLst>
                    <a:ext uri="{9D8B030D-6E8A-4147-A177-3AD203B41FA5}">
                      <a16:colId xmlns:a16="http://schemas.microsoft.com/office/drawing/2014/main" val="3276924205"/>
                    </a:ext>
                  </a:extLst>
                </a:gridCol>
                <a:gridCol w="477909">
                  <a:extLst>
                    <a:ext uri="{9D8B030D-6E8A-4147-A177-3AD203B41FA5}">
                      <a16:colId xmlns:a16="http://schemas.microsoft.com/office/drawing/2014/main" val="475447259"/>
                    </a:ext>
                  </a:extLst>
                </a:gridCol>
                <a:gridCol w="477909">
                  <a:extLst>
                    <a:ext uri="{9D8B030D-6E8A-4147-A177-3AD203B41FA5}">
                      <a16:colId xmlns:a16="http://schemas.microsoft.com/office/drawing/2014/main" val="3347333201"/>
                    </a:ext>
                  </a:extLst>
                </a:gridCol>
                <a:gridCol w="477909">
                  <a:extLst>
                    <a:ext uri="{9D8B030D-6E8A-4147-A177-3AD203B41FA5}">
                      <a16:colId xmlns:a16="http://schemas.microsoft.com/office/drawing/2014/main" val="3361984374"/>
                    </a:ext>
                  </a:extLst>
                </a:gridCol>
                <a:gridCol w="477909">
                  <a:extLst>
                    <a:ext uri="{9D8B030D-6E8A-4147-A177-3AD203B41FA5}">
                      <a16:colId xmlns:a16="http://schemas.microsoft.com/office/drawing/2014/main" val="80188113"/>
                    </a:ext>
                  </a:extLst>
                </a:gridCol>
              </a:tblGrid>
              <a:tr h="212192">
                <a:tc rowSpan="2">
                  <a:txBody>
                    <a:bodyPr/>
                    <a:lstStyle/>
                    <a:p>
                      <a:pPr algn="ctr" rtl="0" fontAlgn="b"/>
                      <a:r>
                        <a:rPr lang="en-US" sz="1200" b="0" i="0" u="none" strike="noStrike" dirty="0">
                          <a:solidFill>
                            <a:srgbClr val="000000"/>
                          </a:solidFill>
                          <a:effectLst/>
                          <a:latin typeface="Calibri" panose="020F0502020204030204" pitchFamily="34" charset="0"/>
                        </a:rPr>
                        <a:t>Hazard</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Potential Classification</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rtl="0" fontAlgn="b"/>
                      <a:r>
                        <a:rPr lang="en-US" sz="1400" b="1" i="0" u="none" strike="noStrike" dirty="0">
                          <a:solidFill>
                            <a:srgbClr val="000000"/>
                          </a:solidFill>
                          <a:effectLst/>
                          <a:latin typeface="Calibri" panose="020F0502020204030204" pitchFamily="34" charset="0"/>
                        </a:rPr>
                        <a:t>Statewide</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rtl="0" fontAlgn="b"/>
                      <a:r>
                        <a:rPr lang="en-US" sz="1400" b="1" i="0" u="none" strike="noStrike" dirty="0">
                          <a:solidFill>
                            <a:srgbClr val="000000"/>
                          </a:solidFill>
                          <a:effectLst/>
                          <a:latin typeface="Calibri" panose="020F0502020204030204" pitchFamily="34" charset="0"/>
                        </a:rPr>
                        <a:t>Kauai County</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rtl="0" fontAlgn="b"/>
                      <a:r>
                        <a:rPr lang="en-US" sz="1400" b="1" i="0" u="none" strike="noStrike" dirty="0">
                          <a:solidFill>
                            <a:srgbClr val="000000"/>
                          </a:solidFill>
                          <a:effectLst/>
                          <a:latin typeface="Calibri" panose="020F0502020204030204" pitchFamily="34" charset="0"/>
                        </a:rPr>
                        <a:t>C&amp;C of Honolulu</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rtl="0" fontAlgn="b"/>
                      <a:r>
                        <a:rPr lang="en-US" sz="1400" b="1" i="0" u="none" strike="noStrike" dirty="0">
                          <a:solidFill>
                            <a:srgbClr val="000000"/>
                          </a:solidFill>
                          <a:effectLst/>
                          <a:latin typeface="Calibri" panose="020F0502020204030204" pitchFamily="34" charset="0"/>
                        </a:rPr>
                        <a:t>Maui County</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rtl="0" fontAlgn="b"/>
                      <a:r>
                        <a:rPr lang="en-US" sz="1400" b="1" i="0" u="none" strike="noStrike" dirty="0">
                          <a:solidFill>
                            <a:srgbClr val="000000"/>
                          </a:solidFill>
                          <a:effectLst/>
                          <a:latin typeface="Calibri" panose="020F0502020204030204" pitchFamily="34" charset="0"/>
                        </a:rPr>
                        <a:t>Hawaii County</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0179758"/>
                  </a:ext>
                </a:extLst>
              </a:tr>
              <a:tr h="344095">
                <a:tc vMerge="1">
                  <a:txBody>
                    <a:bodyPr/>
                    <a:lstStyle/>
                    <a:p>
                      <a:endParaRPr lang="en-US"/>
                    </a:p>
                  </a:txBody>
                  <a:tcPr/>
                </a:tc>
                <a:tc>
                  <a:txBody>
                    <a:bodyPr/>
                    <a:lstStyle/>
                    <a:p>
                      <a:pPr algn="ctr" rtl="0" fontAlgn="b"/>
                      <a:r>
                        <a:rPr lang="en-US" sz="900" b="0" i="0" u="none" strike="noStrike" dirty="0">
                          <a:solidFill>
                            <a:srgbClr val="000000"/>
                          </a:solidFill>
                          <a:effectLst/>
                          <a:latin typeface="Calibri" panose="020F0502020204030204" pitchFamily="34" charset="0"/>
                        </a:rPr>
                        <a:t>Total</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Dams</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State</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Owned</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County</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Owned</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Total</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Dams</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State</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Owned</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County</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Owned</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Total</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Dams</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State</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Owned</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County</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Owned</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Total</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Dams</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State</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Owned</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County</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Owned</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Total</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Dams</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State</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Owned</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900" b="0" i="0" u="none" strike="noStrike" dirty="0">
                          <a:solidFill>
                            <a:srgbClr val="000000"/>
                          </a:solidFill>
                          <a:effectLst/>
                          <a:latin typeface="Calibri" panose="020F0502020204030204" pitchFamily="34" charset="0"/>
                        </a:rPr>
                        <a:t>County</a:t>
                      </a:r>
                      <a:br>
                        <a:rPr lang="en-US" sz="900" b="0" i="0" u="none" strike="noStrike" dirty="0">
                          <a:solidFill>
                            <a:srgbClr val="000000"/>
                          </a:solidFill>
                          <a:effectLst/>
                          <a:latin typeface="Calibri" panose="020F0502020204030204" pitchFamily="34" charset="0"/>
                        </a:rPr>
                      </a:br>
                      <a:r>
                        <a:rPr lang="en-US" sz="900" b="0" i="0" u="none" strike="noStrike" dirty="0">
                          <a:solidFill>
                            <a:srgbClr val="000000"/>
                          </a:solidFill>
                          <a:effectLst/>
                          <a:latin typeface="Calibri" panose="020F0502020204030204" pitchFamily="34" charset="0"/>
                        </a:rPr>
                        <a:t>Owned</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455569"/>
                  </a:ext>
                </a:extLst>
              </a:tr>
              <a:tr h="223662">
                <a:tc>
                  <a:txBody>
                    <a:bodyPr/>
                    <a:lstStyle/>
                    <a:p>
                      <a:pPr algn="ctr" rtl="0" fontAlgn="b"/>
                      <a:r>
                        <a:rPr lang="en-US" sz="1200" b="0" i="0" u="none" strike="noStrike" dirty="0">
                          <a:solidFill>
                            <a:srgbClr val="000000"/>
                          </a:solidFill>
                          <a:effectLst/>
                          <a:latin typeface="Calibri" panose="020F0502020204030204" pitchFamily="34" charset="0"/>
                        </a:rPr>
                        <a:t>High</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122</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13</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17</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48</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8</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12</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4</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53</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9</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9</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3</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3</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92058"/>
                  </a:ext>
                </a:extLst>
              </a:tr>
              <a:tr h="223662">
                <a:tc>
                  <a:txBody>
                    <a:bodyPr/>
                    <a:lstStyle/>
                    <a:p>
                      <a:pPr algn="ctr" rtl="0" fontAlgn="b"/>
                      <a:r>
                        <a:rPr lang="en-US" sz="1200" b="0" i="0" u="none" strike="noStrike" dirty="0">
                          <a:solidFill>
                            <a:srgbClr val="000000"/>
                          </a:solidFill>
                          <a:effectLst/>
                          <a:latin typeface="Calibri" panose="020F0502020204030204" pitchFamily="34" charset="0"/>
                        </a:rPr>
                        <a:t>Significant</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3</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2</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686279"/>
                  </a:ext>
                </a:extLst>
              </a:tr>
              <a:tr h="229397">
                <a:tc>
                  <a:txBody>
                    <a:bodyPr/>
                    <a:lstStyle/>
                    <a:p>
                      <a:pPr algn="ctr" rtl="0" fontAlgn="b"/>
                      <a:r>
                        <a:rPr lang="en-US" sz="1200" b="0" i="0" u="none" strike="noStrike" dirty="0">
                          <a:solidFill>
                            <a:srgbClr val="000000"/>
                          </a:solidFill>
                          <a:effectLst/>
                          <a:latin typeface="Calibri" panose="020F0502020204030204" pitchFamily="34" charset="0"/>
                        </a:rPr>
                        <a:t>Low</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5</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3</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4</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3</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1</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Calibri" panose="020F0502020204030204" pitchFamily="34" charset="0"/>
                        </a:rPr>
                        <a:t>0</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404893900"/>
                  </a:ext>
                </a:extLst>
              </a:tr>
              <a:tr h="235131">
                <a:tc>
                  <a:txBody>
                    <a:bodyPr/>
                    <a:lstStyle/>
                    <a:p>
                      <a:pPr algn="ctr" rtl="0" fontAlgn="b"/>
                      <a:r>
                        <a:rPr lang="en-US" sz="1200" b="1" i="0" u="none" strike="noStrike" dirty="0">
                          <a:solidFill>
                            <a:srgbClr val="000000"/>
                          </a:solidFill>
                          <a:effectLst/>
                          <a:latin typeface="Calibri" panose="020F0502020204030204" pitchFamily="34" charset="0"/>
                        </a:rPr>
                        <a:t>Total</a:t>
                      </a:r>
                    </a:p>
                  </a:txBody>
                  <a:tcPr marL="5735" marR="5735" marT="573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131</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16</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19</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52</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11</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1</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13</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1</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4</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56</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1</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11</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10</a:t>
                      </a:r>
                    </a:p>
                  </a:txBody>
                  <a:tcPr marL="5735" marR="5735" marT="57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3</a:t>
                      </a:r>
                    </a:p>
                  </a:txBody>
                  <a:tcPr marL="5735" marR="5735" marT="5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Calibri" panose="020F0502020204030204" pitchFamily="34" charset="0"/>
                        </a:rPr>
                        <a:t>3</a:t>
                      </a:r>
                    </a:p>
                  </a:txBody>
                  <a:tcPr marL="5735" marR="5735" marT="573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528260"/>
                  </a:ext>
                </a:extLst>
              </a:tr>
            </a:tbl>
          </a:graphicData>
        </a:graphic>
      </p:graphicFrame>
      <p:graphicFrame>
        <p:nvGraphicFramePr>
          <p:cNvPr id="7" name="Chart 6">
            <a:extLst>
              <a:ext uri="{FF2B5EF4-FFF2-40B4-BE49-F238E27FC236}">
                <a16:creationId xmlns:a16="http://schemas.microsoft.com/office/drawing/2014/main" id="{903F26A3-A3C4-44F5-B7F8-A097F56DE539}"/>
              </a:ext>
            </a:extLst>
          </p:cNvPr>
          <p:cNvGraphicFramePr>
            <a:graphicFrameLocks/>
          </p:cNvGraphicFramePr>
          <p:nvPr>
            <p:extLst>
              <p:ext uri="{D42A27DB-BD31-4B8C-83A1-F6EECF244321}">
                <p14:modId xmlns:p14="http://schemas.microsoft.com/office/powerpoint/2010/main" val="91338787"/>
              </p:ext>
            </p:extLst>
          </p:nvPr>
        </p:nvGraphicFramePr>
        <p:xfrm>
          <a:off x="2743200" y="1310184"/>
          <a:ext cx="5794756" cy="2652216"/>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CB69F989-C723-634C-87D7-A6D20BC390EB}"/>
              </a:ext>
            </a:extLst>
          </p:cNvPr>
          <p:cNvPicPr>
            <a:picLocks noChangeAspect="1"/>
          </p:cNvPicPr>
          <p:nvPr/>
        </p:nvPicPr>
        <p:blipFill>
          <a:blip r:embed="rId4"/>
          <a:stretch>
            <a:fillRect/>
          </a:stretch>
        </p:blipFill>
        <p:spPr>
          <a:xfrm>
            <a:off x="10778268" y="5358585"/>
            <a:ext cx="1146147" cy="1042506"/>
          </a:xfrm>
          <a:prstGeom prst="rect">
            <a:avLst/>
          </a:prstGeom>
        </p:spPr>
      </p:pic>
      <p:sp>
        <p:nvSpPr>
          <p:cNvPr id="4" name="Slide Number Placeholder 3">
            <a:extLst>
              <a:ext uri="{FF2B5EF4-FFF2-40B4-BE49-F238E27FC236}">
                <a16:creationId xmlns:a16="http://schemas.microsoft.com/office/drawing/2014/main" id="{AE18C3F9-BBDF-8E41-9E46-B4863E24B05F}"/>
              </a:ext>
            </a:extLst>
          </p:cNvPr>
          <p:cNvSpPr>
            <a:spLocks noGrp="1"/>
          </p:cNvSpPr>
          <p:nvPr>
            <p:ph type="sldNum" sz="quarter" idx="12"/>
          </p:nvPr>
        </p:nvSpPr>
        <p:spPr/>
        <p:txBody>
          <a:bodyPr/>
          <a:lstStyle/>
          <a:p>
            <a:fld id="{4BEF190C-943E-401B-9C29-1494847ECB88}" type="slidenum">
              <a:rPr lang="en-US" smtClean="0"/>
              <a:t>8</a:t>
            </a:fld>
            <a:endParaRPr lang="en-US"/>
          </a:p>
        </p:txBody>
      </p:sp>
    </p:spTree>
    <p:extLst>
      <p:ext uri="{BB962C8B-B14F-4D97-AF65-F5344CB8AC3E}">
        <p14:creationId xmlns:p14="http://schemas.microsoft.com/office/powerpoint/2010/main" val="1427777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E3E52A-19EA-4CC7-8951-0BA9903FB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294" y="1200452"/>
            <a:ext cx="3493558" cy="5258597"/>
          </a:xfrm>
          <a:prstGeom prst="rect">
            <a:avLst/>
          </a:prstGeom>
        </p:spPr>
      </p:pic>
      <p:pic>
        <p:nvPicPr>
          <p:cNvPr id="4" name="Content Placeholder 3">
            <a:extLst>
              <a:ext uri="{FF2B5EF4-FFF2-40B4-BE49-F238E27FC236}">
                <a16:creationId xmlns:a16="http://schemas.microsoft.com/office/drawing/2014/main" id="{FF11C176-FE9B-402C-98A2-BD58CC804C36}"/>
              </a:ext>
            </a:extLst>
          </p:cNvPr>
          <p:cNvPicPr>
            <a:picLocks noGrp="1" noChangeAspect="1"/>
          </p:cNvPicPr>
          <p:nvPr>
            <p:ph idx="1"/>
          </p:nvPr>
        </p:nvPicPr>
        <p:blipFill>
          <a:blip r:embed="rId4"/>
          <a:stretch>
            <a:fillRect/>
          </a:stretch>
        </p:blipFill>
        <p:spPr>
          <a:xfrm>
            <a:off x="5000116" y="1066800"/>
            <a:ext cx="5536142" cy="4114800"/>
          </a:xfrm>
          <a:prstGeom prst="rect">
            <a:avLst/>
          </a:prstGeom>
        </p:spPr>
      </p:pic>
      <p:sp>
        <p:nvSpPr>
          <p:cNvPr id="2" name="Title 1">
            <a:extLst>
              <a:ext uri="{FF2B5EF4-FFF2-40B4-BE49-F238E27FC236}">
                <a16:creationId xmlns:a16="http://schemas.microsoft.com/office/drawing/2014/main" id="{F3E0E373-FA27-499D-B24A-2B9CB6566D7B}"/>
              </a:ext>
            </a:extLst>
          </p:cNvPr>
          <p:cNvSpPr>
            <a:spLocks noGrp="1"/>
          </p:cNvSpPr>
          <p:nvPr>
            <p:ph type="title"/>
          </p:nvPr>
        </p:nvSpPr>
        <p:spPr>
          <a:xfrm>
            <a:off x="885316" y="78033"/>
            <a:ext cx="8229600" cy="1143000"/>
          </a:xfrm>
        </p:spPr>
        <p:txBody>
          <a:bodyPr>
            <a:normAutofit/>
          </a:bodyPr>
          <a:lstStyle/>
          <a:p>
            <a:r>
              <a:rPr lang="en-US" sz="4000"/>
              <a:t>Kaloko Dam Failure</a:t>
            </a:r>
          </a:p>
        </p:txBody>
      </p:sp>
      <p:sp>
        <p:nvSpPr>
          <p:cNvPr id="7" name="TextBox 6">
            <a:extLst>
              <a:ext uri="{FF2B5EF4-FFF2-40B4-BE49-F238E27FC236}">
                <a16:creationId xmlns:a16="http://schemas.microsoft.com/office/drawing/2014/main" id="{2F3D4A98-ADB5-4002-9B8D-7C4B883762CF}"/>
              </a:ext>
            </a:extLst>
          </p:cNvPr>
          <p:cNvSpPr txBox="1"/>
          <p:nvPr/>
        </p:nvSpPr>
        <p:spPr>
          <a:xfrm>
            <a:off x="4527956" y="5573310"/>
            <a:ext cx="3897842" cy="1107996"/>
          </a:xfrm>
          <a:prstGeom prst="rect">
            <a:avLst/>
          </a:prstGeom>
          <a:noFill/>
        </p:spPr>
        <p:txBody>
          <a:bodyPr wrap="square" rtlCol="0">
            <a:spAutoFit/>
          </a:bodyPr>
          <a:lstStyle/>
          <a:p>
            <a:r>
              <a:rPr lang="en-US" dirty="0">
                <a:latin typeface="Arial" pitchFamily="34" charset="0"/>
                <a:cs typeface="Arial" pitchFamily="34" charset="0"/>
              </a:rPr>
              <a:t>March 14, 2006</a:t>
            </a:r>
          </a:p>
          <a:p>
            <a:r>
              <a:rPr lang="en-US" dirty="0">
                <a:latin typeface="Arial" pitchFamily="34" charset="0"/>
                <a:cs typeface="Arial" pitchFamily="34" charset="0"/>
              </a:rPr>
              <a:t>Kaloko Dam Break, Kauai</a:t>
            </a:r>
          </a:p>
          <a:p>
            <a:r>
              <a:rPr lang="en-US" dirty="0">
                <a:latin typeface="Arial" pitchFamily="34" charset="0"/>
                <a:cs typeface="Arial" pitchFamily="34" charset="0"/>
              </a:rPr>
              <a:t>7 lives lost</a:t>
            </a:r>
          </a:p>
          <a:p>
            <a:endParaRPr lang="en-US" sz="1200" dirty="0">
              <a:latin typeface="Arial" pitchFamily="34" charset="0"/>
              <a:cs typeface="Arial" pitchFamily="34" charset="0"/>
            </a:endParaRPr>
          </a:p>
        </p:txBody>
      </p:sp>
      <p:sp>
        <p:nvSpPr>
          <p:cNvPr id="8" name="TextBox 7">
            <a:extLst>
              <a:ext uri="{FF2B5EF4-FFF2-40B4-BE49-F238E27FC236}">
                <a16:creationId xmlns:a16="http://schemas.microsoft.com/office/drawing/2014/main" id="{21AAEDBC-0581-4B6C-9D3C-32CE80B81B36}"/>
              </a:ext>
            </a:extLst>
          </p:cNvPr>
          <p:cNvSpPr txBox="1"/>
          <p:nvPr/>
        </p:nvSpPr>
        <p:spPr>
          <a:xfrm>
            <a:off x="984294" y="6435085"/>
            <a:ext cx="1526380" cy="246221"/>
          </a:xfrm>
          <a:prstGeom prst="rect">
            <a:avLst/>
          </a:prstGeom>
          <a:noFill/>
        </p:spPr>
        <p:txBody>
          <a:bodyPr wrap="none" rtlCol="0">
            <a:spAutoFit/>
          </a:bodyPr>
          <a:lstStyle/>
          <a:p>
            <a:r>
              <a:rPr lang="en-US" sz="1000"/>
              <a:t>Photo credit: Star Bulletin</a:t>
            </a:r>
          </a:p>
        </p:txBody>
      </p:sp>
      <p:sp>
        <p:nvSpPr>
          <p:cNvPr id="9" name="TextBox 8">
            <a:extLst>
              <a:ext uri="{FF2B5EF4-FFF2-40B4-BE49-F238E27FC236}">
                <a16:creationId xmlns:a16="http://schemas.microsoft.com/office/drawing/2014/main" id="{6977DEFB-AE55-4CEB-A561-4C5455C78A36}"/>
              </a:ext>
            </a:extLst>
          </p:cNvPr>
          <p:cNvSpPr txBox="1"/>
          <p:nvPr/>
        </p:nvSpPr>
        <p:spPr>
          <a:xfrm>
            <a:off x="8839201" y="4935380"/>
            <a:ext cx="1592103" cy="246221"/>
          </a:xfrm>
          <a:prstGeom prst="rect">
            <a:avLst/>
          </a:prstGeom>
          <a:noFill/>
        </p:spPr>
        <p:txBody>
          <a:bodyPr wrap="none" rtlCol="0">
            <a:spAutoFit/>
          </a:bodyPr>
          <a:lstStyle/>
          <a:p>
            <a:r>
              <a:rPr lang="en-US" sz="1000"/>
              <a:t>Chart: ASDSO Dam Failures</a:t>
            </a:r>
          </a:p>
        </p:txBody>
      </p:sp>
      <p:pic>
        <p:nvPicPr>
          <p:cNvPr id="11" name="Picture 10">
            <a:extLst>
              <a:ext uri="{FF2B5EF4-FFF2-40B4-BE49-F238E27FC236}">
                <a16:creationId xmlns:a16="http://schemas.microsoft.com/office/drawing/2014/main" id="{B993F76C-A1BC-2442-8151-AC3DBB516799}"/>
              </a:ext>
            </a:extLst>
          </p:cNvPr>
          <p:cNvPicPr>
            <a:picLocks noChangeAspect="1"/>
          </p:cNvPicPr>
          <p:nvPr/>
        </p:nvPicPr>
        <p:blipFill>
          <a:blip r:embed="rId5"/>
          <a:stretch>
            <a:fillRect/>
          </a:stretch>
        </p:blipFill>
        <p:spPr>
          <a:xfrm>
            <a:off x="10778268" y="5358585"/>
            <a:ext cx="1146147" cy="1042506"/>
          </a:xfrm>
          <a:prstGeom prst="rect">
            <a:avLst/>
          </a:prstGeom>
        </p:spPr>
      </p:pic>
      <p:sp>
        <p:nvSpPr>
          <p:cNvPr id="3" name="Slide Number Placeholder 2">
            <a:extLst>
              <a:ext uri="{FF2B5EF4-FFF2-40B4-BE49-F238E27FC236}">
                <a16:creationId xmlns:a16="http://schemas.microsoft.com/office/drawing/2014/main" id="{9591D14B-9571-EF4B-95CF-D6FFBB1787B8}"/>
              </a:ext>
            </a:extLst>
          </p:cNvPr>
          <p:cNvSpPr>
            <a:spLocks noGrp="1"/>
          </p:cNvSpPr>
          <p:nvPr>
            <p:ph type="sldNum" sz="quarter" idx="12"/>
          </p:nvPr>
        </p:nvSpPr>
        <p:spPr/>
        <p:txBody>
          <a:bodyPr/>
          <a:lstStyle/>
          <a:p>
            <a:fld id="{4BEF190C-943E-401B-9C29-1494847ECB88}" type="slidenum">
              <a:rPr lang="en-US" smtClean="0"/>
              <a:t>9</a:t>
            </a:fld>
            <a:endParaRPr lang="en-US"/>
          </a:p>
        </p:txBody>
      </p:sp>
      <p:cxnSp>
        <p:nvCxnSpPr>
          <p:cNvPr id="12" name="Straight Connector 11">
            <a:extLst>
              <a:ext uri="{FF2B5EF4-FFF2-40B4-BE49-F238E27FC236}">
                <a16:creationId xmlns:a16="http://schemas.microsoft.com/office/drawing/2014/main" id="{5597500A-928E-7742-A530-ECBEB44747C5}"/>
              </a:ext>
            </a:extLst>
          </p:cNvPr>
          <p:cNvCxnSpPr>
            <a:cxnSpLocks/>
          </p:cNvCxnSpPr>
          <p:nvPr/>
        </p:nvCxnSpPr>
        <p:spPr>
          <a:xfrm>
            <a:off x="984294" y="910792"/>
            <a:ext cx="420069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20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3C353DD6D6504092C4D2C59250B68D" ma:contentTypeVersion="4" ma:contentTypeDescription="Create a new document." ma:contentTypeScope="" ma:versionID="455baa2c0ba1d4deab7d0b9e931dcf92">
  <xsd:schema xmlns:xsd="http://www.w3.org/2001/XMLSchema" xmlns:xs="http://www.w3.org/2001/XMLSchema" xmlns:p="http://schemas.microsoft.com/office/2006/metadata/properties" xmlns:ns2="b21d8bbe-1d54-431d-9723-392bd36a5066" xmlns:ns3="5ea67a00-16f2-46e9-b61b-e7bbbda2883f" targetNamespace="http://schemas.microsoft.com/office/2006/metadata/properties" ma:root="true" ma:fieldsID="723a94ae3ed9d8de9e61bb7f219e8859" ns2:_="" ns3:_="">
    <xsd:import namespace="b21d8bbe-1d54-431d-9723-392bd36a5066"/>
    <xsd:import namespace="5ea67a00-16f2-46e9-b61b-e7bbbda288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1d8bbe-1d54-431d-9723-392bd36a50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a67a00-16f2-46e9-b61b-e7bbbda288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ea67a00-16f2-46e9-b61b-e7bbbda2883f">
      <UserInfo>
        <DisplayName>Kapeliela, Joann M</DisplayName>
        <AccountId>37</AccountId>
        <AccountType/>
      </UserInfo>
      <UserInfo>
        <DisplayName>Chang, Carty S</DisplayName>
        <AccountId>22</AccountId>
        <AccountType/>
      </UserInfo>
      <UserInfo>
        <DisplayName>Matsuda, Edwin Y</DisplayName>
        <AccountId>12</AccountId>
        <AccountType/>
      </UserInfo>
      <UserInfo>
        <DisplayName>Akamine, Kristen C</DisplayName>
        <AccountId>13</AccountId>
        <AccountType/>
      </UserInfo>
      <UserInfo>
        <DisplayName>Ferreira, Darlene S</DisplayName>
        <AccountId>41</AccountId>
        <AccountType/>
      </UserInfo>
    </SharedWithUsers>
  </documentManagement>
</p:properties>
</file>

<file path=customXml/itemProps1.xml><?xml version="1.0" encoding="utf-8"?>
<ds:datastoreItem xmlns:ds="http://schemas.openxmlformats.org/officeDocument/2006/customXml" ds:itemID="{D6938AE6-2554-4E8D-A42E-4D96C8BB3513}">
  <ds:schemaRefs>
    <ds:schemaRef ds:uri="http://schemas.microsoft.com/sharepoint/v3/contenttype/forms"/>
  </ds:schemaRefs>
</ds:datastoreItem>
</file>

<file path=customXml/itemProps2.xml><?xml version="1.0" encoding="utf-8"?>
<ds:datastoreItem xmlns:ds="http://schemas.openxmlformats.org/officeDocument/2006/customXml" ds:itemID="{6F594569-9280-4C94-9CF1-E1F76F52E389}">
  <ds:schemaRefs>
    <ds:schemaRef ds:uri="5ea67a00-16f2-46e9-b61b-e7bbbda2883f"/>
    <ds:schemaRef ds:uri="b21d8bbe-1d54-431d-9723-392bd36a50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7C9F839-CFCD-470E-AB10-A81CBDA9D930}">
  <ds:schemaRefs>
    <ds:schemaRef ds:uri="http://schemas.microsoft.com/office/2006/metadata/properties"/>
    <ds:schemaRef ds:uri="http://schemas.microsoft.com/office/infopath/2007/PartnerControls"/>
    <ds:schemaRef ds:uri="5ea67a00-16f2-46e9-b61b-e7bbbda2883f"/>
  </ds:schemaRefs>
</ds:datastoreItem>
</file>

<file path=docProps/app.xml><?xml version="1.0" encoding="utf-8"?>
<Properties xmlns="http://schemas.openxmlformats.org/officeDocument/2006/extended-properties" xmlns:vt="http://schemas.openxmlformats.org/officeDocument/2006/docPropsVTypes">
  <TotalTime>30</TotalTime>
  <Words>1552</Words>
  <Application>Microsoft Office PowerPoint</Application>
  <PresentationFormat>Widescreen</PresentationFormat>
  <Paragraphs>378</Paragraphs>
  <Slides>23</Slides>
  <Notes>10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Dam Safety Enforcement Update</vt:lpstr>
      <vt:lpstr>Purpose of Briefing</vt:lpstr>
      <vt:lpstr>Background and Recap of 2020 Board Briefing</vt:lpstr>
      <vt:lpstr>131  Regulated  Dams</vt:lpstr>
      <vt:lpstr>Hazard Potential Classification</vt:lpstr>
      <vt:lpstr>Overall Condition Assessment</vt:lpstr>
      <vt:lpstr>Overall Condition Assessment</vt:lpstr>
      <vt:lpstr>Gov’t Ownership of Regulated Dams</vt:lpstr>
      <vt:lpstr>Kaloko Dam Failure</vt:lpstr>
      <vt:lpstr>PowerPoint Presentation</vt:lpstr>
      <vt:lpstr>Hawaii Dam and Reservoir Safety Act of 2007 BLNR Authorities (HRS 179D)</vt:lpstr>
      <vt:lpstr>Major Functions of the Dam Safety Program</vt:lpstr>
      <vt:lpstr>Jan 2020 Board Delegation of Authority</vt:lpstr>
      <vt:lpstr>BLNR Dam Safety Roles (in green)</vt:lpstr>
      <vt:lpstr>Dam Safety Enforcement</vt:lpstr>
      <vt:lpstr>Enforcement Actions</vt:lpstr>
      <vt:lpstr>Notice of Deficiency </vt:lpstr>
      <vt:lpstr>Notice of Deficiency </vt:lpstr>
      <vt:lpstr>PowerPoint Presentation</vt:lpstr>
      <vt:lpstr>PowerPoint Presentation</vt:lpstr>
      <vt:lpstr>PowerPoint Presentation</vt:lpstr>
      <vt:lpstr>Recap of Dam Safety Enforcement Plan </vt:lpstr>
      <vt:lpstr>Thank you  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Dam Safety Enforcement Update</dc:title>
  <dc:creator>Microsoft Office User</dc:creator>
  <cp:lastModifiedBy>Microsoft Office User</cp:lastModifiedBy>
  <cp:revision>8</cp:revision>
  <dcterms:created xsi:type="dcterms:W3CDTF">2021-03-12T03:12:12Z</dcterms:created>
  <dcterms:modified xsi:type="dcterms:W3CDTF">2021-03-16T17:44:09Z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0x010100873C353DD6D6504092C4D2C59250B68D</vt:lpwstr>
  </property>
</Properties>
</file>