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8" r:id="rId3"/>
    <p:sldId id="276" r:id="rId4"/>
    <p:sldId id="280" r:id="rId5"/>
    <p:sldId id="281" r:id="rId6"/>
    <p:sldId id="275" r:id="rId7"/>
    <p:sldId id="283" r:id="rId8"/>
    <p:sldId id="282" r:id="rId9"/>
    <p:sldId id="285" r:id="rId10"/>
    <p:sldId id="286" r:id="rId11"/>
    <p:sldId id="288" r:id="rId12"/>
    <p:sldId id="287" r:id="rId13"/>
    <p:sldId id="289" r:id="rId14"/>
    <p:sldId id="290" r:id="rId15"/>
    <p:sldId id="291" r:id="rId16"/>
    <p:sldId id="292" r:id="rId17"/>
    <p:sldId id="293" r:id="rId18"/>
    <p:sldId id="294" r:id="rId19"/>
    <p:sldId id="295" r:id="rId20"/>
    <p:sldId id="296" r:id="rId21"/>
    <p:sldId id="297" r:id="rId22"/>
    <p:sldId id="298" r:id="rId23"/>
    <p:sldId id="299" r:id="rId24"/>
    <p:sldId id="300" r:id="rId25"/>
    <p:sldId id="301" r:id="rId26"/>
    <p:sldId id="302" r:id="rId27"/>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AA2733F-7F29-6EC0-4EDA-671975B62538}" name="Kahaleua, Kimberly K" initials="KKK" userId="S::kimberly.k.kahaleua.researcher@hawaii.gov::d924c6e7-3d79-42a3-8fb3-d987e4e7dea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192"/>
    <a:srgbClr val="827AEA"/>
    <a:srgbClr val="A19BEF"/>
    <a:srgbClr val="7CBF33"/>
    <a:srgbClr val="5FC1B5"/>
    <a:srgbClr val="00B0F0"/>
    <a:srgbClr val="4ED3E1"/>
    <a:srgbClr val="FFFFFF"/>
    <a:srgbClr val="F6635C"/>
    <a:srgbClr val="F5DA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1" autoAdjust="0"/>
    <p:restoredTop sz="94660"/>
  </p:normalViewPr>
  <p:slideViewPr>
    <p:cSldViewPr snapToGrid="0">
      <p:cViewPr varScale="1">
        <p:scale>
          <a:sx n="75" d="100"/>
          <a:sy n="75" d="100"/>
        </p:scale>
        <p:origin x="78" y="666"/>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16F661-78B4-41A6-BCC6-F601C0F5E75E}"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D9C7F60D-069B-4B4F-B95B-3C82124EE071}">
      <dgm:prSet phldrT="[Text]"/>
      <dgm:spPr>
        <a:solidFill>
          <a:schemeClr val="accent6"/>
        </a:solidFill>
      </dgm:spPr>
      <dgm:t>
        <a:bodyPr/>
        <a:lstStyle/>
        <a:p>
          <a:r>
            <a:rPr lang="en-US" dirty="0"/>
            <a:t>Community Benefit</a:t>
          </a:r>
        </a:p>
      </dgm:t>
    </dgm:pt>
    <dgm:pt modelId="{671A33FA-26AB-47B5-9052-145BFC95AF23}" type="parTrans" cxnId="{D265F66F-E5FA-4122-89C6-22F2E84E50EA}">
      <dgm:prSet/>
      <dgm:spPr/>
      <dgm:t>
        <a:bodyPr/>
        <a:lstStyle/>
        <a:p>
          <a:endParaRPr lang="en-US"/>
        </a:p>
      </dgm:t>
    </dgm:pt>
    <dgm:pt modelId="{7FCD8F85-B3C7-428D-9867-9A69B664D3F8}" type="sibTrans" cxnId="{D265F66F-E5FA-4122-89C6-22F2E84E50EA}">
      <dgm:prSet/>
      <dgm:spPr/>
      <dgm:t>
        <a:bodyPr/>
        <a:lstStyle/>
        <a:p>
          <a:endParaRPr lang="en-US"/>
        </a:p>
      </dgm:t>
    </dgm:pt>
    <dgm:pt modelId="{DC6073B7-61FA-4045-85E0-5CF4414E8F8C}">
      <dgm:prSet phldrT="[Text]"/>
      <dgm:spPr>
        <a:solidFill>
          <a:srgbClr val="5FC1B5"/>
        </a:solidFill>
      </dgm:spPr>
      <dgm:t>
        <a:bodyPr/>
        <a:lstStyle/>
        <a:p>
          <a:r>
            <a:rPr lang="en-US" dirty="0"/>
            <a:t>Contributes to DLNR Mission</a:t>
          </a:r>
        </a:p>
      </dgm:t>
    </dgm:pt>
    <dgm:pt modelId="{0F844C57-8E5C-484C-8B75-EEE8721070B1}" type="parTrans" cxnId="{96783B30-2253-4F0B-A0BC-5C3BF38CC2D5}">
      <dgm:prSet/>
      <dgm:spPr/>
      <dgm:t>
        <a:bodyPr/>
        <a:lstStyle/>
        <a:p>
          <a:endParaRPr lang="en-US"/>
        </a:p>
      </dgm:t>
    </dgm:pt>
    <dgm:pt modelId="{9B595584-2534-491B-8C21-3B26CD5E23DD}" type="sibTrans" cxnId="{96783B30-2253-4F0B-A0BC-5C3BF38CC2D5}">
      <dgm:prSet/>
      <dgm:spPr/>
      <dgm:t>
        <a:bodyPr/>
        <a:lstStyle/>
        <a:p>
          <a:endParaRPr lang="en-US"/>
        </a:p>
      </dgm:t>
    </dgm:pt>
    <dgm:pt modelId="{D6B730A8-4A08-4B0B-B7AF-6D0BB58E5CB2}">
      <dgm:prSet phldrT="[Text]" custT="1"/>
      <dgm:spPr>
        <a:solidFill>
          <a:schemeClr val="bg1">
            <a:lumMod val="50000"/>
          </a:schemeClr>
        </a:solidFill>
        <a:ln>
          <a:solidFill>
            <a:schemeClr val="bg2"/>
          </a:solidFill>
        </a:ln>
      </dgm:spPr>
      <dgm:t>
        <a:bodyPr/>
        <a:lstStyle/>
        <a:p>
          <a:r>
            <a:rPr lang="en-US" sz="2200" dirty="0"/>
            <a:t>Statutory Criteria </a:t>
          </a:r>
        </a:p>
        <a:p>
          <a:r>
            <a:rPr lang="en-US" sz="1600" dirty="0"/>
            <a:t>HRS 200-20</a:t>
          </a:r>
          <a:endParaRPr lang="en-US" sz="2200" dirty="0"/>
        </a:p>
      </dgm:t>
    </dgm:pt>
    <dgm:pt modelId="{EC4D11A0-DCA0-4BA0-9CBA-348A51FAB73D}" type="parTrans" cxnId="{61091FDC-F930-42F0-8C65-DB23AA16649D}">
      <dgm:prSet/>
      <dgm:spPr/>
      <dgm:t>
        <a:bodyPr/>
        <a:lstStyle/>
        <a:p>
          <a:endParaRPr lang="en-US"/>
        </a:p>
      </dgm:t>
    </dgm:pt>
    <dgm:pt modelId="{C2B3C725-2FBE-431E-80C7-33D6B8FEDDE9}" type="sibTrans" cxnId="{61091FDC-F930-42F0-8C65-DB23AA16649D}">
      <dgm:prSet/>
      <dgm:spPr/>
      <dgm:t>
        <a:bodyPr/>
        <a:lstStyle/>
        <a:p>
          <a:endParaRPr lang="en-US"/>
        </a:p>
      </dgm:t>
    </dgm:pt>
    <dgm:pt modelId="{B3807327-EB03-4423-8E9F-024EEC238313}">
      <dgm:prSet phldrT="[Text]"/>
      <dgm:spPr>
        <a:solidFill>
          <a:srgbClr val="7CBF33"/>
        </a:solidFill>
      </dgm:spPr>
      <dgm:t>
        <a:bodyPr/>
        <a:lstStyle/>
        <a:p>
          <a:r>
            <a:rPr lang="en-US" dirty="0"/>
            <a:t>Benefits a Specific Group</a:t>
          </a:r>
        </a:p>
      </dgm:t>
    </dgm:pt>
    <dgm:pt modelId="{A7004D1E-C8C9-4F7E-A6E0-FB2909A94175}" type="parTrans" cxnId="{E1CE51CE-6C4C-4402-9020-955A77963036}">
      <dgm:prSet/>
      <dgm:spPr/>
      <dgm:t>
        <a:bodyPr/>
        <a:lstStyle/>
        <a:p>
          <a:endParaRPr lang="en-US"/>
        </a:p>
      </dgm:t>
    </dgm:pt>
    <dgm:pt modelId="{EE9EF1C8-39C4-42F4-9470-ECC42E1C5DF1}" type="sibTrans" cxnId="{E1CE51CE-6C4C-4402-9020-955A77963036}">
      <dgm:prSet/>
      <dgm:spPr/>
      <dgm:t>
        <a:bodyPr/>
        <a:lstStyle/>
        <a:p>
          <a:endParaRPr lang="en-US"/>
        </a:p>
      </dgm:t>
    </dgm:pt>
    <dgm:pt modelId="{CB9A093E-D630-41D6-AB7F-F21011256827}" type="pres">
      <dgm:prSet presAssocID="{CF16F661-78B4-41A6-BCC6-F601C0F5E75E}" presName="matrix" presStyleCnt="0">
        <dgm:presLayoutVars>
          <dgm:chMax val="1"/>
          <dgm:dir/>
          <dgm:resizeHandles val="exact"/>
        </dgm:presLayoutVars>
      </dgm:prSet>
      <dgm:spPr/>
    </dgm:pt>
    <dgm:pt modelId="{8F473B98-2ED1-41F4-A887-39925C3A95F1}" type="pres">
      <dgm:prSet presAssocID="{CF16F661-78B4-41A6-BCC6-F601C0F5E75E}" presName="diamond" presStyleLbl="bgShp" presStyleIdx="0" presStyleCnt="1"/>
      <dgm:spPr/>
    </dgm:pt>
    <dgm:pt modelId="{6D1AF600-82D6-4D07-A509-2F9557C57FF1}" type="pres">
      <dgm:prSet presAssocID="{CF16F661-78B4-41A6-BCC6-F601C0F5E75E}" presName="quad1" presStyleLbl="node1" presStyleIdx="0" presStyleCnt="4">
        <dgm:presLayoutVars>
          <dgm:chMax val="0"/>
          <dgm:chPref val="0"/>
          <dgm:bulletEnabled val="1"/>
        </dgm:presLayoutVars>
      </dgm:prSet>
      <dgm:spPr/>
    </dgm:pt>
    <dgm:pt modelId="{4048AC15-15A3-48A3-A2CB-F89C8C7AE17B}" type="pres">
      <dgm:prSet presAssocID="{CF16F661-78B4-41A6-BCC6-F601C0F5E75E}" presName="quad2" presStyleLbl="node1" presStyleIdx="1" presStyleCnt="4">
        <dgm:presLayoutVars>
          <dgm:chMax val="0"/>
          <dgm:chPref val="0"/>
          <dgm:bulletEnabled val="1"/>
        </dgm:presLayoutVars>
      </dgm:prSet>
      <dgm:spPr/>
    </dgm:pt>
    <dgm:pt modelId="{0D7BB276-A293-4A49-A3AE-39159C925F31}" type="pres">
      <dgm:prSet presAssocID="{CF16F661-78B4-41A6-BCC6-F601C0F5E75E}" presName="quad3" presStyleLbl="node1" presStyleIdx="2" presStyleCnt="4">
        <dgm:presLayoutVars>
          <dgm:chMax val="0"/>
          <dgm:chPref val="0"/>
          <dgm:bulletEnabled val="1"/>
        </dgm:presLayoutVars>
      </dgm:prSet>
      <dgm:spPr/>
    </dgm:pt>
    <dgm:pt modelId="{9266EE7C-9A99-4005-8A9C-D801DC367CD3}" type="pres">
      <dgm:prSet presAssocID="{CF16F661-78B4-41A6-BCC6-F601C0F5E75E}" presName="quad4" presStyleLbl="node1" presStyleIdx="3" presStyleCnt="4">
        <dgm:presLayoutVars>
          <dgm:chMax val="0"/>
          <dgm:chPref val="0"/>
          <dgm:bulletEnabled val="1"/>
        </dgm:presLayoutVars>
      </dgm:prSet>
      <dgm:spPr/>
    </dgm:pt>
  </dgm:ptLst>
  <dgm:cxnLst>
    <dgm:cxn modelId="{96783B30-2253-4F0B-A0BC-5C3BF38CC2D5}" srcId="{CF16F661-78B4-41A6-BCC6-F601C0F5E75E}" destId="{DC6073B7-61FA-4045-85E0-5CF4414E8F8C}" srcOrd="1" destOrd="0" parTransId="{0F844C57-8E5C-484C-8B75-EEE8721070B1}" sibTransId="{9B595584-2534-491B-8C21-3B26CD5E23DD}"/>
    <dgm:cxn modelId="{2301AA3F-5C71-44D8-9FDF-82023074676D}" type="presOf" srcId="{D9C7F60D-069B-4B4F-B95B-3C82124EE071}" destId="{6D1AF600-82D6-4D07-A509-2F9557C57FF1}" srcOrd="0" destOrd="0" presId="urn:microsoft.com/office/officeart/2005/8/layout/matrix3"/>
    <dgm:cxn modelId="{D265F66F-E5FA-4122-89C6-22F2E84E50EA}" srcId="{CF16F661-78B4-41A6-BCC6-F601C0F5E75E}" destId="{D9C7F60D-069B-4B4F-B95B-3C82124EE071}" srcOrd="0" destOrd="0" parTransId="{671A33FA-26AB-47B5-9052-145BFC95AF23}" sibTransId="{7FCD8F85-B3C7-428D-9867-9A69B664D3F8}"/>
    <dgm:cxn modelId="{3E6362BA-9694-436D-801A-1CC068CE39AB}" type="presOf" srcId="{B3807327-EB03-4423-8E9F-024EEC238313}" destId="{9266EE7C-9A99-4005-8A9C-D801DC367CD3}" srcOrd="0" destOrd="0" presId="urn:microsoft.com/office/officeart/2005/8/layout/matrix3"/>
    <dgm:cxn modelId="{A34A96C7-39CD-4134-92F6-46FD833E01EE}" type="presOf" srcId="{DC6073B7-61FA-4045-85E0-5CF4414E8F8C}" destId="{4048AC15-15A3-48A3-A2CB-F89C8C7AE17B}" srcOrd="0" destOrd="0" presId="urn:microsoft.com/office/officeart/2005/8/layout/matrix3"/>
    <dgm:cxn modelId="{E1CE51CE-6C4C-4402-9020-955A77963036}" srcId="{CF16F661-78B4-41A6-BCC6-F601C0F5E75E}" destId="{B3807327-EB03-4423-8E9F-024EEC238313}" srcOrd="3" destOrd="0" parTransId="{A7004D1E-C8C9-4F7E-A6E0-FB2909A94175}" sibTransId="{EE9EF1C8-39C4-42F4-9470-ECC42E1C5DF1}"/>
    <dgm:cxn modelId="{61091FDC-F930-42F0-8C65-DB23AA16649D}" srcId="{CF16F661-78B4-41A6-BCC6-F601C0F5E75E}" destId="{D6B730A8-4A08-4B0B-B7AF-6D0BB58E5CB2}" srcOrd="2" destOrd="0" parTransId="{EC4D11A0-DCA0-4BA0-9CBA-348A51FAB73D}" sibTransId="{C2B3C725-2FBE-431E-80C7-33D6B8FEDDE9}"/>
    <dgm:cxn modelId="{049CBCDD-7733-4C35-B0B1-5434DD532B1A}" type="presOf" srcId="{CF16F661-78B4-41A6-BCC6-F601C0F5E75E}" destId="{CB9A093E-D630-41D6-AB7F-F21011256827}" srcOrd="0" destOrd="0" presId="urn:microsoft.com/office/officeart/2005/8/layout/matrix3"/>
    <dgm:cxn modelId="{8160E4F3-C07B-4306-B007-6EEC3DF8847C}" type="presOf" srcId="{D6B730A8-4A08-4B0B-B7AF-6D0BB58E5CB2}" destId="{0D7BB276-A293-4A49-A3AE-39159C925F31}" srcOrd="0" destOrd="0" presId="urn:microsoft.com/office/officeart/2005/8/layout/matrix3"/>
    <dgm:cxn modelId="{6B4A3323-CF2C-4F7F-8AA7-A8EBBF275430}" type="presParOf" srcId="{CB9A093E-D630-41D6-AB7F-F21011256827}" destId="{8F473B98-2ED1-41F4-A887-39925C3A95F1}" srcOrd="0" destOrd="0" presId="urn:microsoft.com/office/officeart/2005/8/layout/matrix3"/>
    <dgm:cxn modelId="{9521269C-6074-45AD-91E4-963F7483109B}" type="presParOf" srcId="{CB9A093E-D630-41D6-AB7F-F21011256827}" destId="{6D1AF600-82D6-4D07-A509-2F9557C57FF1}" srcOrd="1" destOrd="0" presId="urn:microsoft.com/office/officeart/2005/8/layout/matrix3"/>
    <dgm:cxn modelId="{824B9215-DC9C-47E9-862C-55C82EED2259}" type="presParOf" srcId="{CB9A093E-D630-41D6-AB7F-F21011256827}" destId="{4048AC15-15A3-48A3-A2CB-F89C8C7AE17B}" srcOrd="2" destOrd="0" presId="urn:microsoft.com/office/officeart/2005/8/layout/matrix3"/>
    <dgm:cxn modelId="{B8E06151-B9BA-49D0-93C3-A6ADB3C36FD0}" type="presParOf" srcId="{CB9A093E-D630-41D6-AB7F-F21011256827}" destId="{0D7BB276-A293-4A49-A3AE-39159C925F31}" srcOrd="3" destOrd="0" presId="urn:microsoft.com/office/officeart/2005/8/layout/matrix3"/>
    <dgm:cxn modelId="{E24923D5-BBD9-461D-99BC-C7EE1479583D}" type="presParOf" srcId="{CB9A093E-D630-41D6-AB7F-F21011256827}" destId="{9266EE7C-9A99-4005-8A9C-D801DC367CD3}"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473B98-2ED1-41F4-A887-39925C3A95F1}">
      <dsp:nvSpPr>
        <dsp:cNvPr id="0" name=""/>
        <dsp:cNvSpPr/>
      </dsp:nvSpPr>
      <dsp:spPr>
        <a:xfrm>
          <a:off x="822783" y="0"/>
          <a:ext cx="3697058" cy="3697058"/>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1AF600-82D6-4D07-A509-2F9557C57FF1}">
      <dsp:nvSpPr>
        <dsp:cNvPr id="0" name=""/>
        <dsp:cNvSpPr/>
      </dsp:nvSpPr>
      <dsp:spPr>
        <a:xfrm>
          <a:off x="1174004" y="351220"/>
          <a:ext cx="1441852" cy="1441852"/>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Community Benefit</a:t>
          </a:r>
        </a:p>
      </dsp:txBody>
      <dsp:txXfrm>
        <a:off x="1244389" y="421605"/>
        <a:ext cx="1301082" cy="1301082"/>
      </dsp:txXfrm>
    </dsp:sp>
    <dsp:sp modelId="{4048AC15-15A3-48A3-A2CB-F89C8C7AE17B}">
      <dsp:nvSpPr>
        <dsp:cNvPr id="0" name=""/>
        <dsp:cNvSpPr/>
      </dsp:nvSpPr>
      <dsp:spPr>
        <a:xfrm>
          <a:off x="2726768" y="351220"/>
          <a:ext cx="1441852" cy="1441852"/>
        </a:xfrm>
        <a:prstGeom prst="roundRect">
          <a:avLst/>
        </a:prstGeom>
        <a:solidFill>
          <a:srgbClr val="5FC1B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Contributes to DLNR Mission</a:t>
          </a:r>
        </a:p>
      </dsp:txBody>
      <dsp:txXfrm>
        <a:off x="2797153" y="421605"/>
        <a:ext cx="1301082" cy="1301082"/>
      </dsp:txXfrm>
    </dsp:sp>
    <dsp:sp modelId="{0D7BB276-A293-4A49-A3AE-39159C925F31}">
      <dsp:nvSpPr>
        <dsp:cNvPr id="0" name=""/>
        <dsp:cNvSpPr/>
      </dsp:nvSpPr>
      <dsp:spPr>
        <a:xfrm>
          <a:off x="1174004" y="1903984"/>
          <a:ext cx="1441852" cy="1441852"/>
        </a:xfrm>
        <a:prstGeom prst="roundRect">
          <a:avLst/>
        </a:prstGeom>
        <a:solidFill>
          <a:schemeClr val="bg1">
            <a:lumMod val="5000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Statutory Criteria </a:t>
          </a:r>
        </a:p>
        <a:p>
          <a:pPr marL="0" lvl="0" indent="0" algn="ctr" defTabSz="977900">
            <a:lnSpc>
              <a:spcPct val="90000"/>
            </a:lnSpc>
            <a:spcBef>
              <a:spcPct val="0"/>
            </a:spcBef>
            <a:spcAft>
              <a:spcPct val="35000"/>
            </a:spcAft>
            <a:buNone/>
          </a:pPr>
          <a:r>
            <a:rPr lang="en-US" sz="1600" kern="1200" dirty="0"/>
            <a:t>HRS 200-20</a:t>
          </a:r>
          <a:endParaRPr lang="en-US" sz="2200" kern="1200" dirty="0"/>
        </a:p>
      </dsp:txBody>
      <dsp:txXfrm>
        <a:off x="1244389" y="1974369"/>
        <a:ext cx="1301082" cy="1301082"/>
      </dsp:txXfrm>
    </dsp:sp>
    <dsp:sp modelId="{9266EE7C-9A99-4005-8A9C-D801DC367CD3}">
      <dsp:nvSpPr>
        <dsp:cNvPr id="0" name=""/>
        <dsp:cNvSpPr/>
      </dsp:nvSpPr>
      <dsp:spPr>
        <a:xfrm>
          <a:off x="2726768" y="1903984"/>
          <a:ext cx="1441852" cy="1441852"/>
        </a:xfrm>
        <a:prstGeom prst="roundRect">
          <a:avLst/>
        </a:prstGeom>
        <a:solidFill>
          <a:srgbClr val="7CBF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Benefits a Specific Group</a:t>
          </a:r>
        </a:p>
      </dsp:txBody>
      <dsp:txXfrm>
        <a:off x="2797153" y="1974369"/>
        <a:ext cx="1301082" cy="1301082"/>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p:spPr>
        <p:txBody>
          <a:bodyPr anchor="b">
            <a:normAutofit/>
          </a:bodyPr>
          <a:lstStyle>
            <a:lvl1pPr algn="l">
              <a:lnSpc>
                <a:spcPct val="100000"/>
              </a:lnSpc>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964706" y="6433202"/>
            <a:ext cx="2426446" cy="367841"/>
          </a:xfrm>
        </p:spPr>
        <p:txBody>
          <a:bodyPr/>
          <a:lstStyle/>
          <a:p>
            <a:fld id="{32637B58-87C1-446D-BDA9-B06F4BCF7782}" type="datetimeFigureOut">
              <a:rPr lang="en-US" smtClean="0"/>
              <a:t>8/25/2023</a:t>
            </a:fld>
            <a:endParaRPr lang="en-US"/>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4263708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B05F0-2B44-47BC-86B3-58E2C70806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A5B5DA-7628-4AC1-8EAE-5010C2A981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A4E7C3-7830-49F3-9F45-4B2F2B4CAC93}"/>
              </a:ext>
            </a:extLst>
          </p:cNvPr>
          <p:cNvSpPr>
            <a:spLocks noGrp="1"/>
          </p:cNvSpPr>
          <p:nvPr>
            <p:ph type="dt" sz="half" idx="10"/>
          </p:nvPr>
        </p:nvSpPr>
        <p:spPr/>
        <p:txBody>
          <a:bodyPr/>
          <a:lstStyle/>
          <a:p>
            <a:fld id="{32637B58-87C1-446D-BDA9-B06F4BCF7782}" type="datetimeFigureOut">
              <a:rPr lang="en-US" smtClean="0"/>
              <a:t>8/25/2023</a:t>
            </a:fld>
            <a:endParaRPr lang="en-US"/>
          </a:p>
        </p:txBody>
      </p:sp>
      <p:sp>
        <p:nvSpPr>
          <p:cNvPr id="5" name="Footer Placeholder 4">
            <a:extLst>
              <a:ext uri="{FF2B5EF4-FFF2-40B4-BE49-F238E27FC236}">
                <a16:creationId xmlns:a16="http://schemas.microsoft.com/office/drawing/2014/main" id="{1845E328-AD12-449C-BE6E-76DF005E86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0F374F-390D-49D8-A7C8-5BEFA3532345}"/>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320054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50F530-2925-4F98-89EC-95C2EC4769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A79366-3281-483D-8731-0D01B2B24A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5ED8B2-BE7F-4417-8A8A-A95C8BB70827}"/>
              </a:ext>
            </a:extLst>
          </p:cNvPr>
          <p:cNvSpPr>
            <a:spLocks noGrp="1"/>
          </p:cNvSpPr>
          <p:nvPr>
            <p:ph type="dt" sz="half" idx="10"/>
          </p:nvPr>
        </p:nvSpPr>
        <p:spPr/>
        <p:txBody>
          <a:bodyPr/>
          <a:lstStyle/>
          <a:p>
            <a:fld id="{32637B58-87C1-446D-BDA9-B06F4BCF7782}" type="datetimeFigureOut">
              <a:rPr lang="en-US" smtClean="0"/>
              <a:t>8/25/2023</a:t>
            </a:fld>
            <a:endParaRPr lang="en-US"/>
          </a:p>
        </p:txBody>
      </p:sp>
      <p:sp>
        <p:nvSpPr>
          <p:cNvPr id="5" name="Footer Placeholder 4">
            <a:extLst>
              <a:ext uri="{FF2B5EF4-FFF2-40B4-BE49-F238E27FC236}">
                <a16:creationId xmlns:a16="http://schemas.microsoft.com/office/drawing/2014/main" id="{A01A0D96-671F-4A85-89C6-946624CB1E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5BA434-2E32-4719-B45C-0490D685265D}"/>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825869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839C-7D7A-49F1-8BFE-85C6C7D78BE7}"/>
              </a:ext>
            </a:extLst>
          </p:cNvPr>
          <p:cNvSpPr>
            <a:spLocks noGrp="1"/>
          </p:cNvSpPr>
          <p:nvPr>
            <p:ph type="title"/>
          </p:nvPr>
        </p:nvSpPr>
        <p:spPr>
          <a:xfrm>
            <a:off x="905256" y="590668"/>
            <a:ext cx="9914859" cy="1329004"/>
          </a:xfrm>
        </p:spPr>
        <p:txBody>
          <a:bodyPr>
            <a:normAutofit/>
          </a:bodyPr>
          <a:lstStyle>
            <a:lvl1pPr>
              <a:lnSpc>
                <a:spcPct val="100000"/>
              </a:lnSpc>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7E748DC-EBB9-44C6-8566-38F87FF7FD53}"/>
              </a:ext>
            </a:extLst>
          </p:cNvPr>
          <p:cNvSpPr>
            <a:spLocks noGrp="1"/>
          </p:cNvSpPr>
          <p:nvPr>
            <p:ph idx="1"/>
          </p:nvPr>
        </p:nvSpPr>
        <p:spPr>
          <a:xfrm>
            <a:off x="914400" y="1919673"/>
            <a:ext cx="9914860" cy="412331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7342198-F50F-4C8A-9BD9-4CC3950F8FA8}"/>
              </a:ext>
            </a:extLst>
          </p:cNvPr>
          <p:cNvSpPr>
            <a:spLocks noGrp="1"/>
          </p:cNvSpPr>
          <p:nvPr>
            <p:ph type="dt" sz="half" idx="10"/>
          </p:nvPr>
        </p:nvSpPr>
        <p:spPr>
          <a:xfrm>
            <a:off x="9323285" y="6434524"/>
            <a:ext cx="2067867" cy="365125"/>
          </a:xfrm>
        </p:spPr>
        <p:txBody>
          <a:bodyPr/>
          <a:lstStyle>
            <a:lvl1pPr algn="r">
              <a:defRPr>
                <a:solidFill>
                  <a:schemeClr val="bg1"/>
                </a:solidFill>
              </a:defRPr>
            </a:lvl1pPr>
          </a:lstStyle>
          <a:p>
            <a:fld id="{32637B58-87C1-446D-BDA9-B06F4BCF7782}" type="datetimeFigureOut">
              <a:rPr lang="en-US" smtClean="0"/>
              <a:t>8/25/2023</a:t>
            </a:fld>
            <a:endParaRPr lang="en-US"/>
          </a:p>
        </p:txBody>
      </p:sp>
      <p:sp>
        <p:nvSpPr>
          <p:cNvPr id="5" name="Footer Placeholder 4">
            <a:extLst>
              <a:ext uri="{FF2B5EF4-FFF2-40B4-BE49-F238E27FC236}">
                <a16:creationId xmlns:a16="http://schemas.microsoft.com/office/drawing/2014/main" id="{BFA2F5AB-D8C6-4AE1-8FAE-CD0499CB6D03}"/>
              </a:ext>
            </a:extLst>
          </p:cNvPr>
          <p:cNvSpPr>
            <a:spLocks noGrp="1"/>
          </p:cNvSpPr>
          <p:nvPr>
            <p:ph type="ftr" sz="quarter" idx="11"/>
          </p:nvPr>
        </p:nvSpPr>
        <p:spPr>
          <a:xfrm>
            <a:off x="173736" y="6437376"/>
            <a:ext cx="3775914" cy="365125"/>
          </a:xfrm>
        </p:spPr>
        <p:txBody>
          <a:bodyPr/>
          <a:lstStyle>
            <a:lvl1pPr algn="l">
              <a:defRPr>
                <a:solidFill>
                  <a:schemeClr val="accent2"/>
                </a:solidFill>
              </a:defRPr>
            </a:lvl1pPr>
          </a:lstStyle>
          <a:p>
            <a:endParaRPr lang="en-US" dirty="0"/>
          </a:p>
        </p:txBody>
      </p:sp>
      <p:sp>
        <p:nvSpPr>
          <p:cNvPr id="6" name="Slide Number Placeholder 5">
            <a:extLst>
              <a:ext uri="{FF2B5EF4-FFF2-40B4-BE49-F238E27FC236}">
                <a16:creationId xmlns:a16="http://schemas.microsoft.com/office/drawing/2014/main" id="{175C58D8-B582-4DB3-A94D-056240199750}"/>
              </a:ext>
            </a:extLst>
          </p:cNvPr>
          <p:cNvSpPr>
            <a:spLocks noGrp="1"/>
          </p:cNvSpPr>
          <p:nvPr>
            <p:ph type="sldNum" sz="quarter" idx="12"/>
          </p:nvPr>
        </p:nvSpPr>
        <p:spPr>
          <a:xfrm>
            <a:off x="11391152" y="6434524"/>
            <a:ext cx="693261" cy="365125"/>
          </a:xfrm>
        </p:spPr>
        <p:txBody>
          <a:bodyPr/>
          <a:lstStyle>
            <a:lvl1pPr>
              <a:defRPr>
                <a:solidFill>
                  <a:schemeClr val="bg1"/>
                </a:solidFill>
              </a:defRPr>
            </a:lvl1pPr>
          </a:lstStyle>
          <a:p>
            <a:fld id="{08AB70BE-1769-45B8-85A6-0C837432C7E6}" type="slidenum">
              <a:rPr lang="en-US" smtClean="0"/>
              <a:t>‹#›</a:t>
            </a:fld>
            <a:endParaRPr lang="en-US"/>
          </a:p>
        </p:txBody>
      </p:sp>
    </p:spTree>
    <p:extLst>
      <p:ext uri="{BB962C8B-B14F-4D97-AF65-F5344CB8AC3E}">
        <p14:creationId xmlns:p14="http://schemas.microsoft.com/office/powerpoint/2010/main" val="346954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8A94B-011C-4B13-8C12-E91BF7A40087}"/>
              </a:ext>
            </a:extLst>
          </p:cNvPr>
          <p:cNvSpPr>
            <a:spLocks noGrp="1"/>
          </p:cNvSpPr>
          <p:nvPr>
            <p:ph type="title"/>
          </p:nvPr>
        </p:nvSpPr>
        <p:spPr>
          <a:xfrm>
            <a:off x="1524000" y="1320800"/>
            <a:ext cx="9144000" cy="3095813"/>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716D5F3-887C-4A8F-842A-0294A9FB0818}"/>
              </a:ext>
            </a:extLst>
          </p:cNvPr>
          <p:cNvSpPr>
            <a:spLocks noGrp="1"/>
          </p:cNvSpPr>
          <p:nvPr>
            <p:ph type="body" idx="1"/>
          </p:nvPr>
        </p:nvSpPr>
        <p:spPr>
          <a:xfrm>
            <a:off x="1523999" y="4589463"/>
            <a:ext cx="914400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94588B-131A-42F3-B76C-62BD65E4806B}"/>
              </a:ext>
            </a:extLst>
          </p:cNvPr>
          <p:cNvSpPr>
            <a:spLocks noGrp="1"/>
          </p:cNvSpPr>
          <p:nvPr>
            <p:ph type="dt" sz="half" idx="10"/>
          </p:nvPr>
        </p:nvSpPr>
        <p:spPr/>
        <p:txBody>
          <a:bodyPr/>
          <a:lstStyle/>
          <a:p>
            <a:fld id="{32637B58-87C1-446D-BDA9-B06F4BCF7782}" type="datetimeFigureOut">
              <a:rPr lang="en-US" smtClean="0"/>
              <a:t>8/25/2023</a:t>
            </a:fld>
            <a:endParaRPr lang="en-US"/>
          </a:p>
        </p:txBody>
      </p:sp>
      <p:sp>
        <p:nvSpPr>
          <p:cNvPr id="5" name="Footer Placeholder 4">
            <a:extLst>
              <a:ext uri="{FF2B5EF4-FFF2-40B4-BE49-F238E27FC236}">
                <a16:creationId xmlns:a16="http://schemas.microsoft.com/office/drawing/2014/main" id="{E111AB28-20BD-4CD8-9840-985C3EDBA1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53C85C-3801-46F0-A100-616F5F2F82E9}"/>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4110016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fld id="{32637B58-87C1-446D-BDA9-B06F4BCF7782}" type="datetimeFigureOut">
              <a:rPr lang="en-US" smtClean="0"/>
              <a:t>8/25/2023</a:t>
            </a:fld>
            <a:endParaRPr lang="en-US"/>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2212128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51886-4F39-4E3E-948D-DBC73F267AED}"/>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B2C7B2A-B6BE-46FD-9278-A5246BF7EEB8}"/>
              </a:ext>
            </a:extLst>
          </p:cNvPr>
          <p:cNvSpPr>
            <a:spLocks noGrp="1"/>
          </p:cNvSpPr>
          <p:nvPr>
            <p:ph type="body" idx="1"/>
          </p:nvPr>
        </p:nvSpPr>
        <p:spPr>
          <a:xfrm>
            <a:off x="839788" y="1681163"/>
            <a:ext cx="5157787" cy="82391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E85295-E4B5-4D75-954F-B07A2F4CABF8}"/>
              </a:ext>
            </a:extLst>
          </p:cNvPr>
          <p:cNvSpPr>
            <a:spLocks noGrp="1"/>
          </p:cNvSpPr>
          <p:nvPr>
            <p:ph sz="half" idx="2"/>
          </p:nvPr>
        </p:nvSpPr>
        <p:spPr>
          <a:xfrm>
            <a:off x="839788" y="2635623"/>
            <a:ext cx="5157787" cy="3554039"/>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E687ABF0-C78D-4589-8FA5-0D6238B4B084}"/>
              </a:ext>
            </a:extLst>
          </p:cNvPr>
          <p:cNvSpPr>
            <a:spLocks noGrp="1"/>
          </p:cNvSpPr>
          <p:nvPr>
            <p:ph type="body" sz="quarter" idx="3"/>
          </p:nvPr>
        </p:nvSpPr>
        <p:spPr>
          <a:xfrm>
            <a:off x="6172200" y="1681163"/>
            <a:ext cx="5183188" cy="82391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6A4064-2E0A-4FC3-837B-14EC0EF3A652}"/>
              </a:ext>
            </a:extLst>
          </p:cNvPr>
          <p:cNvSpPr>
            <a:spLocks noGrp="1"/>
          </p:cNvSpPr>
          <p:nvPr>
            <p:ph sz="quarter" idx="4"/>
          </p:nvPr>
        </p:nvSpPr>
        <p:spPr>
          <a:xfrm>
            <a:off x="6172200" y="2635623"/>
            <a:ext cx="5183188" cy="3554040"/>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8E3C169-8D29-4CC4-9581-748178F3C00A}"/>
              </a:ext>
            </a:extLst>
          </p:cNvPr>
          <p:cNvSpPr>
            <a:spLocks noGrp="1"/>
          </p:cNvSpPr>
          <p:nvPr>
            <p:ph type="dt" sz="half" idx="10"/>
          </p:nvPr>
        </p:nvSpPr>
        <p:spPr/>
        <p:txBody>
          <a:bodyPr/>
          <a:lstStyle/>
          <a:p>
            <a:fld id="{32637B58-87C1-446D-BDA9-B06F4BCF7782}" type="datetimeFigureOut">
              <a:rPr lang="en-US" smtClean="0"/>
              <a:t>8/25/2023</a:t>
            </a:fld>
            <a:endParaRPr lang="en-US"/>
          </a:p>
        </p:txBody>
      </p:sp>
      <p:sp>
        <p:nvSpPr>
          <p:cNvPr id="8" name="Footer Placeholder 7">
            <a:extLst>
              <a:ext uri="{FF2B5EF4-FFF2-40B4-BE49-F238E27FC236}">
                <a16:creationId xmlns:a16="http://schemas.microsoft.com/office/drawing/2014/main" id="{F14EC709-AAD9-475C-AC6A-943A8E872A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0C0E3E-587D-46EB-AAF5-011C137B0309}"/>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695568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3E062-B7F5-4D30-B416-1BBB4A7D0F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BDFF7A-EBD3-4FEB-8451-5D7355069117}"/>
              </a:ext>
            </a:extLst>
          </p:cNvPr>
          <p:cNvSpPr>
            <a:spLocks noGrp="1"/>
          </p:cNvSpPr>
          <p:nvPr>
            <p:ph type="dt" sz="half" idx="10"/>
          </p:nvPr>
        </p:nvSpPr>
        <p:spPr/>
        <p:txBody>
          <a:bodyPr/>
          <a:lstStyle/>
          <a:p>
            <a:fld id="{32637B58-87C1-446D-BDA9-B06F4BCF7782}" type="datetimeFigureOut">
              <a:rPr lang="en-US" smtClean="0"/>
              <a:t>8/25/2023</a:t>
            </a:fld>
            <a:endParaRPr lang="en-US"/>
          </a:p>
        </p:txBody>
      </p:sp>
      <p:sp>
        <p:nvSpPr>
          <p:cNvPr id="4" name="Footer Placeholder 3">
            <a:extLst>
              <a:ext uri="{FF2B5EF4-FFF2-40B4-BE49-F238E27FC236}">
                <a16:creationId xmlns:a16="http://schemas.microsoft.com/office/drawing/2014/main" id="{08F54A2D-2C4B-4E1D-AC16-E3B1F1DDB5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11F373-DB96-4AEA-8E3E-7EDEA213DEEC}"/>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521571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485D4-41D3-4182-8DFE-2E0713EC0B8A}"/>
              </a:ext>
            </a:extLst>
          </p:cNvPr>
          <p:cNvSpPr>
            <a:spLocks noGrp="1"/>
          </p:cNvSpPr>
          <p:nvPr>
            <p:ph type="dt" sz="half" idx="10"/>
          </p:nvPr>
        </p:nvSpPr>
        <p:spPr/>
        <p:txBody>
          <a:bodyPr/>
          <a:lstStyle/>
          <a:p>
            <a:fld id="{32637B58-87C1-446D-BDA9-B06F4BCF7782}" type="datetimeFigureOut">
              <a:rPr lang="en-US" smtClean="0"/>
              <a:t>8/25/2023</a:t>
            </a:fld>
            <a:endParaRPr lang="en-US"/>
          </a:p>
        </p:txBody>
      </p:sp>
      <p:sp>
        <p:nvSpPr>
          <p:cNvPr id="3" name="Footer Placeholder 2">
            <a:extLst>
              <a:ext uri="{FF2B5EF4-FFF2-40B4-BE49-F238E27FC236}">
                <a16:creationId xmlns:a16="http://schemas.microsoft.com/office/drawing/2014/main" id="{C9753C5C-8415-4BF0-810D-A4C22F695E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5EBFEA-4321-48C4-9CA1-43517540C698}"/>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3733828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09F8C-8071-4BE5-AD6F-C98F481D17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4135B3-14BA-4A88-B6B3-88B77B1C63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7C3A4D-5B69-44B4-B17F-770E83F00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F1C41D-2A59-4512-8034-6DB705787D78}"/>
              </a:ext>
            </a:extLst>
          </p:cNvPr>
          <p:cNvSpPr>
            <a:spLocks noGrp="1"/>
          </p:cNvSpPr>
          <p:nvPr>
            <p:ph type="dt" sz="half" idx="10"/>
          </p:nvPr>
        </p:nvSpPr>
        <p:spPr/>
        <p:txBody>
          <a:bodyPr/>
          <a:lstStyle/>
          <a:p>
            <a:fld id="{32637B58-87C1-446D-BDA9-B06F4BCF7782}" type="datetimeFigureOut">
              <a:rPr lang="en-US" smtClean="0"/>
              <a:t>8/25/2023</a:t>
            </a:fld>
            <a:endParaRPr lang="en-US"/>
          </a:p>
        </p:txBody>
      </p:sp>
      <p:sp>
        <p:nvSpPr>
          <p:cNvPr id="6" name="Footer Placeholder 5">
            <a:extLst>
              <a:ext uri="{FF2B5EF4-FFF2-40B4-BE49-F238E27FC236}">
                <a16:creationId xmlns:a16="http://schemas.microsoft.com/office/drawing/2014/main" id="{BD85C494-778C-4EE6-9402-242E1CDD9A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5677B9-C338-4033-9AFE-B8B81C5D8139}"/>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977714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B77DE-4C2E-476F-A419-57470FB66D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9FD1A0-93AE-469A-ADDF-2453B64CAA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C119C9C-EF97-4910-9419-6D7202609E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A87172-A64E-4C38-82ED-2A7050B0FB68}"/>
              </a:ext>
            </a:extLst>
          </p:cNvPr>
          <p:cNvSpPr>
            <a:spLocks noGrp="1"/>
          </p:cNvSpPr>
          <p:nvPr>
            <p:ph type="dt" sz="half" idx="10"/>
          </p:nvPr>
        </p:nvSpPr>
        <p:spPr/>
        <p:txBody>
          <a:bodyPr/>
          <a:lstStyle/>
          <a:p>
            <a:fld id="{32637B58-87C1-446D-BDA9-B06F4BCF7782}" type="datetimeFigureOut">
              <a:rPr lang="en-US" smtClean="0"/>
              <a:t>8/25/2023</a:t>
            </a:fld>
            <a:endParaRPr lang="en-US"/>
          </a:p>
        </p:txBody>
      </p:sp>
      <p:sp>
        <p:nvSpPr>
          <p:cNvPr id="6" name="Footer Placeholder 5">
            <a:extLst>
              <a:ext uri="{FF2B5EF4-FFF2-40B4-BE49-F238E27FC236}">
                <a16:creationId xmlns:a16="http://schemas.microsoft.com/office/drawing/2014/main" id="{BC0C3E24-28E2-4512-BEA0-DAEC5E8465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F04F0D-DA84-434D-B136-BEE9FD80AB95}"/>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647360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7A08E557-10DB-421A-876E-1AE58F8E07C4}"/>
              </a:ext>
            </a:extLst>
          </p:cNvPr>
          <p:cNvSpPr/>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ooter Placeholder 4">
            <a:extLst>
              <a:ext uri="{FF2B5EF4-FFF2-40B4-BE49-F238E27FC236}">
                <a16:creationId xmlns:a16="http://schemas.microsoft.com/office/drawing/2014/main" id="{EC2EBCA0-8609-4F35-8CA7-7AD35FDACD73}"/>
              </a:ext>
            </a:extLst>
          </p:cNvPr>
          <p:cNvSpPr>
            <a:spLocks noGrp="1"/>
          </p:cNvSpPr>
          <p:nvPr>
            <p:ph type="ftr" sz="quarter" idx="3"/>
          </p:nvPr>
        </p:nvSpPr>
        <p:spPr>
          <a:xfrm>
            <a:off x="175613" y="6434560"/>
            <a:ext cx="3428012" cy="365125"/>
          </a:xfrm>
          <a:prstGeom prst="rect">
            <a:avLst/>
          </a:prstGeom>
        </p:spPr>
        <p:txBody>
          <a:bodyPr vert="horz" lIns="91440" tIns="45720" rIns="91440" bIns="45720" rtlCol="0" anchor="ctr"/>
          <a:lstStyle>
            <a:lvl1pPr algn="l">
              <a:defRPr sz="1050" spc="50" baseline="0">
                <a:solidFill>
                  <a:schemeClr val="accent2"/>
                </a:solidFill>
                <a:latin typeface="+mn-lt"/>
              </a:defRPr>
            </a:lvl1pPr>
          </a:lstStyle>
          <a:p>
            <a:endParaRPr lang="en-US"/>
          </a:p>
        </p:txBody>
      </p:sp>
      <p:sp>
        <p:nvSpPr>
          <p:cNvPr id="2" name="Title Placeholder 1">
            <a:extLst>
              <a:ext uri="{FF2B5EF4-FFF2-40B4-BE49-F238E27FC236}">
                <a16:creationId xmlns:a16="http://schemas.microsoft.com/office/drawing/2014/main" id="{BFDA9639-38D2-4CD4-A861-F6B4C6CB99BD}"/>
              </a:ext>
            </a:extLst>
          </p:cNvPr>
          <p:cNvSpPr>
            <a:spLocks noGrp="1"/>
          </p:cNvSpPr>
          <p:nvPr>
            <p:ph type="title"/>
          </p:nvPr>
        </p:nvSpPr>
        <p:spPr>
          <a:xfrm>
            <a:off x="908775" y="590372"/>
            <a:ext cx="10202248" cy="132589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DAF00B1-16C1-47B3-A7A0-B71468312896}"/>
              </a:ext>
            </a:extLst>
          </p:cNvPr>
          <p:cNvSpPr>
            <a:spLocks noGrp="1"/>
          </p:cNvSpPr>
          <p:nvPr>
            <p:ph type="body" idx="1"/>
          </p:nvPr>
        </p:nvSpPr>
        <p:spPr>
          <a:xfrm>
            <a:off x="918825" y="1916262"/>
            <a:ext cx="10192198" cy="4133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BCF9501-5B6B-4DAF-B59D-3C129ED805AC}"/>
              </a:ext>
            </a:extLst>
          </p:cNvPr>
          <p:cNvSpPr>
            <a:spLocks noGrp="1"/>
          </p:cNvSpPr>
          <p:nvPr>
            <p:ph type="dt" sz="half" idx="2"/>
          </p:nvPr>
        </p:nvSpPr>
        <p:spPr>
          <a:xfrm>
            <a:off x="9017000" y="6433202"/>
            <a:ext cx="2374150" cy="367841"/>
          </a:xfrm>
          <a:prstGeom prst="rect">
            <a:avLst/>
          </a:prstGeom>
        </p:spPr>
        <p:txBody>
          <a:bodyPr vert="horz" lIns="91440" tIns="45720" rIns="91440" bIns="45720" rtlCol="0" anchor="ctr"/>
          <a:lstStyle>
            <a:lvl1pPr algn="r">
              <a:defRPr sz="1050" spc="50" baseline="0">
                <a:solidFill>
                  <a:srgbClr val="FFFFFF"/>
                </a:solidFill>
                <a:latin typeface="+mn-lt"/>
              </a:defRPr>
            </a:lvl1pPr>
          </a:lstStyle>
          <a:p>
            <a:fld id="{32637B58-87C1-446D-BDA9-B06F4BCF7782}" type="datetimeFigureOut">
              <a:rPr lang="en-US" smtClean="0"/>
              <a:pPr/>
              <a:t>8/25/2023</a:t>
            </a:fld>
            <a:endParaRPr lang="en-US" dirty="0"/>
          </a:p>
        </p:txBody>
      </p:sp>
      <p:sp>
        <p:nvSpPr>
          <p:cNvPr id="6" name="Slide Number Placeholder 5">
            <a:extLst>
              <a:ext uri="{FF2B5EF4-FFF2-40B4-BE49-F238E27FC236}">
                <a16:creationId xmlns:a16="http://schemas.microsoft.com/office/drawing/2014/main" id="{37685DBD-B7AE-41D8-8CF1-B21CD58E1B45}"/>
              </a:ext>
            </a:extLst>
          </p:cNvPr>
          <p:cNvSpPr>
            <a:spLocks noGrp="1"/>
          </p:cNvSpPr>
          <p:nvPr>
            <p:ph type="sldNum" sz="quarter" idx="4"/>
          </p:nvPr>
        </p:nvSpPr>
        <p:spPr>
          <a:xfrm>
            <a:off x="11391150" y="6433203"/>
            <a:ext cx="693263" cy="367842"/>
          </a:xfrm>
          <a:prstGeom prst="rect">
            <a:avLst/>
          </a:prstGeom>
        </p:spPr>
        <p:txBody>
          <a:bodyPr vert="horz" lIns="91440" tIns="45720" rIns="91440" bIns="45720" rtlCol="0" anchor="ctr"/>
          <a:lstStyle>
            <a:lvl1pPr algn="r">
              <a:defRPr sz="2000">
                <a:solidFill>
                  <a:srgbClr val="FFFFFF"/>
                </a:solidFill>
                <a:latin typeface="+mj-lt"/>
              </a:defRPr>
            </a:lvl1pPr>
          </a:lstStyle>
          <a:p>
            <a:fld id="{08AB70BE-1769-45B8-85A6-0C837432C7E6}" type="slidenum">
              <a:rPr lang="en-US" smtClean="0"/>
              <a:pPr/>
              <a:t>‹#›</a:t>
            </a:fld>
            <a:endParaRPr lang="en-US"/>
          </a:p>
        </p:txBody>
      </p:sp>
    </p:spTree>
    <p:extLst>
      <p:ext uri="{BB962C8B-B14F-4D97-AF65-F5344CB8AC3E}">
        <p14:creationId xmlns:p14="http://schemas.microsoft.com/office/powerpoint/2010/main" val="33776325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000" kern="1200">
          <a:solidFill>
            <a:schemeClr val="accent2"/>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5"/>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Clr>
          <a:schemeClr val="accent5"/>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Clr>
          <a:schemeClr val="accent5"/>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2736">
          <p15:clr>
            <a:srgbClr val="F26B43"/>
          </p15:clr>
        </p15:guide>
        <p15:guide id="4" orient="horz" pos="3312">
          <p15:clr>
            <a:srgbClr val="F26B43"/>
          </p15:clr>
        </p15:guide>
        <p15:guide id="5" orient="horz" pos="432">
          <p15:clr>
            <a:srgbClr val="F26B43"/>
          </p15:clr>
        </p15:guide>
        <p15:guide id="7" pos="4416">
          <p15:clr>
            <a:srgbClr val="F26B43"/>
          </p15:clr>
        </p15:guide>
        <p15:guide id="8" pos="5568">
          <p15:clr>
            <a:srgbClr val="F26B43"/>
          </p15:clr>
        </p15:guide>
        <p15:guide id="9" pos="7296">
          <p15:clr>
            <a:srgbClr val="F26B43"/>
          </p15:clr>
        </p15:guide>
        <p15:guide id="10" pos="2688">
          <p15:clr>
            <a:srgbClr val="F26B43"/>
          </p15:clr>
        </p15:guide>
        <p15:guide id="11" pos="1536">
          <p15:clr>
            <a:srgbClr val="F26B43"/>
          </p15:clr>
        </p15:guide>
        <p15:guide id="12" pos="384">
          <p15:clr>
            <a:srgbClr val="F26B43"/>
          </p15:clr>
        </p15:guide>
        <p15:guide id="13" pos="2112">
          <p15:clr>
            <a:srgbClr val="F26B43"/>
          </p15:clr>
        </p15:guide>
        <p15:guide id="14" pos="4992">
          <p15:clr>
            <a:srgbClr val="F26B43"/>
          </p15:clr>
        </p15:guide>
        <p15:guide id="15" pos="6720">
          <p15:clr>
            <a:srgbClr val="F26B43"/>
          </p15:clr>
        </p15:guide>
        <p15:guide id="16" pos="960">
          <p15:clr>
            <a:srgbClr val="F26B43"/>
          </p15:clr>
        </p15:guide>
        <p15:guide id="17" pos="3264">
          <p15:clr>
            <a:srgbClr val="F26B43"/>
          </p15:clr>
        </p15:guide>
        <p15:guide id="18" orient="horz" pos="1008">
          <p15:clr>
            <a:srgbClr val="F26B43"/>
          </p15:clr>
        </p15:guide>
        <p15:guide id="19" orient="horz" pos="3888">
          <p15:clr>
            <a:srgbClr val="F26B43"/>
          </p15:clr>
        </p15:guide>
        <p15:guide id="20" pos="6144">
          <p15:clr>
            <a:srgbClr val="F26B43"/>
          </p15:clr>
        </p15:guide>
        <p15:guide id="21" orient="horz" pos="1584">
          <p15:clr>
            <a:srgbClr val="F26B43"/>
          </p15:clr>
        </p15:guide>
        <p15:guide id="22" pos="576">
          <p15:clr>
            <a:srgbClr val="F26B43"/>
          </p15:clr>
        </p15:guide>
        <p15:guide id="23" pos="7104">
          <p15:clr>
            <a:srgbClr val="F26B43"/>
          </p15:clr>
        </p15:guide>
        <p15:guide id="24" pos="768">
          <p15:clr>
            <a:srgbClr val="F26B43"/>
          </p15:clr>
        </p15:guide>
        <p15:guide id="25" pos="691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05BB2-F48C-F540-9FB6-73D0581435F3}"/>
              </a:ext>
            </a:extLst>
          </p:cNvPr>
          <p:cNvSpPr>
            <a:spLocks noGrp="1"/>
          </p:cNvSpPr>
          <p:nvPr>
            <p:ph type="ctrTitle"/>
          </p:nvPr>
        </p:nvSpPr>
        <p:spPr>
          <a:xfrm>
            <a:off x="2950235" y="769265"/>
            <a:ext cx="8832462" cy="3147127"/>
          </a:xfrm>
        </p:spPr>
        <p:txBody>
          <a:bodyPr>
            <a:normAutofit/>
          </a:bodyPr>
          <a:lstStyle/>
          <a:p>
            <a:r>
              <a:rPr lang="en-US" sz="3600" dirty="0"/>
              <a:t>Informational Briefing on DOBOR’s Non-Profit Rent Policy for 501(c)(1) &amp; 501(c)(3) Organizations</a:t>
            </a:r>
          </a:p>
        </p:txBody>
      </p:sp>
      <p:sp>
        <p:nvSpPr>
          <p:cNvPr id="3" name="Subtitle 2">
            <a:extLst>
              <a:ext uri="{FF2B5EF4-FFF2-40B4-BE49-F238E27FC236}">
                <a16:creationId xmlns:a16="http://schemas.microsoft.com/office/drawing/2014/main" id="{5886D851-FDA3-B200-F8E3-94979E6800A4}"/>
              </a:ext>
            </a:extLst>
          </p:cNvPr>
          <p:cNvSpPr>
            <a:spLocks noGrp="1"/>
          </p:cNvSpPr>
          <p:nvPr>
            <p:ph type="subTitle" idx="1"/>
          </p:nvPr>
        </p:nvSpPr>
        <p:spPr/>
        <p:txBody>
          <a:bodyPr/>
          <a:lstStyle/>
          <a:p>
            <a:pPr algn="ctr"/>
            <a:r>
              <a:rPr lang="en-US" dirty="0"/>
              <a:t>September 8, 2023</a:t>
            </a:r>
          </a:p>
          <a:p>
            <a:pPr algn="ctr"/>
            <a:r>
              <a:rPr lang="en-US" dirty="0"/>
              <a:t>Division of Boating and Ocean Recreation (DOBOR)</a:t>
            </a:r>
          </a:p>
        </p:txBody>
      </p:sp>
      <p:pic>
        <p:nvPicPr>
          <p:cNvPr id="4" name="Picture 3" descr="Logo&#10;&#10;Description automatically generated">
            <a:extLst>
              <a:ext uri="{FF2B5EF4-FFF2-40B4-BE49-F238E27FC236}">
                <a16:creationId xmlns:a16="http://schemas.microsoft.com/office/drawing/2014/main" id="{8D354326-0A07-9751-D3AB-3804690DAE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5915" y="1854926"/>
            <a:ext cx="2465614" cy="2465614"/>
          </a:xfrm>
          <a:prstGeom prst="rect">
            <a:avLst/>
          </a:prstGeom>
          <a:noFill/>
          <a:ln>
            <a:noFill/>
          </a:ln>
        </p:spPr>
      </p:pic>
    </p:spTree>
    <p:extLst>
      <p:ext uri="{BB962C8B-B14F-4D97-AF65-F5344CB8AC3E}">
        <p14:creationId xmlns:p14="http://schemas.microsoft.com/office/powerpoint/2010/main" val="3309483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BC97C-FE53-407D-9FF4-12C49B45EDE5}"/>
              </a:ext>
            </a:extLst>
          </p:cNvPr>
          <p:cNvSpPr>
            <a:spLocks noGrp="1"/>
          </p:cNvSpPr>
          <p:nvPr>
            <p:ph type="title"/>
          </p:nvPr>
        </p:nvSpPr>
        <p:spPr/>
        <p:txBody>
          <a:bodyPr/>
          <a:lstStyle/>
          <a:p>
            <a:r>
              <a:rPr lang="en-US" dirty="0">
                <a:solidFill>
                  <a:schemeClr val="accent6"/>
                </a:solidFill>
              </a:rPr>
              <a:t>Ka </a:t>
            </a:r>
            <a:r>
              <a:rPr lang="en-US" dirty="0" err="1">
                <a:solidFill>
                  <a:schemeClr val="accent6"/>
                </a:solidFill>
              </a:rPr>
              <a:t>Lahui</a:t>
            </a:r>
            <a:r>
              <a:rPr lang="en-US" dirty="0">
                <a:solidFill>
                  <a:schemeClr val="accent6"/>
                </a:solidFill>
              </a:rPr>
              <a:t> Kai</a:t>
            </a:r>
          </a:p>
        </p:txBody>
      </p:sp>
      <p:sp>
        <p:nvSpPr>
          <p:cNvPr id="3" name="Content Placeholder 2">
            <a:extLst>
              <a:ext uri="{FF2B5EF4-FFF2-40B4-BE49-F238E27FC236}">
                <a16:creationId xmlns:a16="http://schemas.microsoft.com/office/drawing/2014/main" id="{E3EAA209-E464-8F27-445C-F32BF30EDBB9}"/>
              </a:ext>
            </a:extLst>
          </p:cNvPr>
          <p:cNvSpPr>
            <a:spLocks noGrp="1"/>
          </p:cNvSpPr>
          <p:nvPr>
            <p:ph idx="1"/>
          </p:nvPr>
        </p:nvSpPr>
        <p:spPr>
          <a:xfrm>
            <a:off x="914400" y="1919673"/>
            <a:ext cx="4751294" cy="4123318"/>
          </a:xfrm>
        </p:spPr>
        <p:txBody>
          <a:bodyPr>
            <a:normAutofit fontScale="85000" lnSpcReduction="10000"/>
          </a:bodyPr>
          <a:lstStyle/>
          <a:p>
            <a:pPr marL="0" indent="0" algn="just">
              <a:buClr>
                <a:schemeClr val="accent2"/>
              </a:buClr>
              <a:buNone/>
            </a:pPr>
            <a:r>
              <a:rPr lang="en-US" b="1" dirty="0"/>
              <a:t>Location</a:t>
            </a:r>
            <a:r>
              <a:rPr lang="en-US" dirty="0"/>
              <a:t>: </a:t>
            </a:r>
            <a:r>
              <a:rPr lang="en-US" dirty="0" err="1"/>
              <a:t>Maunalua</a:t>
            </a:r>
            <a:r>
              <a:rPr lang="en-US" dirty="0"/>
              <a:t> Bay, </a:t>
            </a:r>
            <a:r>
              <a:rPr lang="en-US" dirty="0" err="1"/>
              <a:t>O‘ahu</a:t>
            </a:r>
            <a:endParaRPr lang="en-US" dirty="0"/>
          </a:p>
          <a:p>
            <a:pPr marL="0" indent="0" algn="just">
              <a:buClr>
                <a:schemeClr val="accent2"/>
              </a:buClr>
              <a:buNone/>
            </a:pPr>
            <a:r>
              <a:rPr lang="en-US" b="1" dirty="0"/>
              <a:t>Usage</a:t>
            </a:r>
            <a:r>
              <a:rPr lang="en-US" dirty="0"/>
              <a:t>: Storage of Hawaiian racing canoes.</a:t>
            </a:r>
          </a:p>
          <a:p>
            <a:pPr marL="0" indent="0" algn="just">
              <a:buClr>
                <a:schemeClr val="accent2"/>
              </a:buClr>
              <a:buNone/>
            </a:pPr>
            <a:r>
              <a:rPr lang="en-US" b="1" dirty="0"/>
              <a:t>Annual Rental</a:t>
            </a:r>
            <a:r>
              <a:rPr lang="en-US" dirty="0"/>
              <a:t>: $480.00</a:t>
            </a:r>
          </a:p>
          <a:p>
            <a:pPr marL="0" indent="0" algn="just">
              <a:buClr>
                <a:schemeClr val="accent2"/>
              </a:buClr>
              <a:buNone/>
            </a:pPr>
            <a:r>
              <a:rPr lang="en-US" b="1" dirty="0"/>
              <a:t>Criteria for Rental Determination:</a:t>
            </a:r>
          </a:p>
          <a:p>
            <a:pPr marL="0" indent="0" algn="just">
              <a:buClr>
                <a:schemeClr val="accent2"/>
              </a:buClr>
              <a:buNone/>
            </a:pPr>
            <a:r>
              <a:rPr lang="en-US" sz="1800" dirty="0">
                <a:effectLst/>
                <a:ea typeface="Calibri" panose="020F0502020204030204" pitchFamily="34" charset="0"/>
                <a:cs typeface="Times New Roman" panose="02020603050405020304" pitchFamily="18" charset="0"/>
              </a:rPr>
              <a:t>Ka </a:t>
            </a:r>
            <a:r>
              <a:rPr lang="en-US" sz="1800" dirty="0" err="1">
                <a:effectLst/>
                <a:ea typeface="Calibri" panose="020F0502020204030204" pitchFamily="34" charset="0"/>
                <a:cs typeface="Times New Roman" panose="02020603050405020304" pitchFamily="18" charset="0"/>
              </a:rPr>
              <a:t>Lahui</a:t>
            </a:r>
            <a:r>
              <a:rPr lang="en-US" sz="1800" dirty="0">
                <a:effectLst/>
                <a:ea typeface="Calibri" panose="020F0502020204030204" pitchFamily="34" charset="0"/>
                <a:cs typeface="Times New Roman" panose="02020603050405020304" pitchFamily="18" charset="0"/>
              </a:rPr>
              <a:t> Kai is a 501(c)(3) organization which applied to use State lands at </a:t>
            </a:r>
            <a:r>
              <a:rPr lang="en-US" sz="1800" dirty="0" err="1">
                <a:effectLst/>
                <a:ea typeface="Calibri" panose="020F0502020204030204" pitchFamily="34" charset="0"/>
                <a:cs typeface="Times New Roman" panose="02020603050405020304" pitchFamily="18" charset="0"/>
              </a:rPr>
              <a:t>Maunalua</a:t>
            </a:r>
            <a:r>
              <a:rPr lang="en-US" sz="1800" dirty="0">
                <a:effectLst/>
                <a:ea typeface="Calibri" panose="020F0502020204030204" pitchFamily="34" charset="0"/>
                <a:cs typeface="Times New Roman" panose="02020603050405020304" pitchFamily="18" charset="0"/>
              </a:rPr>
              <a:t> Bay. Staff recommended a market rent to the Board in connection to the issuance of its revocable permit; while the applicant argued it was eligible for the minimum allowable rent due to its community benefit (particularly ocean rescue services by club members). The Board agreed with Ka </a:t>
            </a:r>
            <a:r>
              <a:rPr lang="en-US" sz="1800" dirty="0" err="1">
                <a:effectLst/>
                <a:ea typeface="Calibri" panose="020F0502020204030204" pitchFamily="34" charset="0"/>
                <a:cs typeface="Times New Roman" panose="02020603050405020304" pitchFamily="18" charset="0"/>
              </a:rPr>
              <a:t>Lahui</a:t>
            </a:r>
            <a:r>
              <a:rPr lang="en-US" sz="1800" dirty="0">
                <a:effectLst/>
                <a:ea typeface="Calibri" panose="020F0502020204030204" pitchFamily="34" charset="0"/>
                <a:cs typeface="Times New Roman" panose="02020603050405020304" pitchFamily="18" charset="0"/>
              </a:rPr>
              <a:t> Kai and issued the RP with minimum allowable rent.</a:t>
            </a:r>
            <a:endParaRPr lang="en-US" dirty="0"/>
          </a:p>
        </p:txBody>
      </p:sp>
      <p:pic>
        <p:nvPicPr>
          <p:cNvPr id="5" name="Picture 4" descr="Map&#10;&#10;Description automatically generated">
            <a:extLst>
              <a:ext uri="{FF2B5EF4-FFF2-40B4-BE49-F238E27FC236}">
                <a16:creationId xmlns:a16="http://schemas.microsoft.com/office/drawing/2014/main" id="{DAE9E594-B313-4F7F-268B-4B99583374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995873"/>
            <a:ext cx="5509544" cy="3507204"/>
          </a:xfrm>
          <a:prstGeom prst="rect">
            <a:avLst/>
          </a:prstGeom>
          <a:ln>
            <a:solidFill>
              <a:schemeClr val="tx2"/>
            </a:solidFill>
          </a:ln>
        </p:spPr>
      </p:pic>
    </p:spTree>
    <p:extLst>
      <p:ext uri="{BB962C8B-B14F-4D97-AF65-F5344CB8AC3E}">
        <p14:creationId xmlns:p14="http://schemas.microsoft.com/office/powerpoint/2010/main" val="3413175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5505D-B69F-9E40-DC6E-A902FDDC64FA}"/>
              </a:ext>
            </a:extLst>
          </p:cNvPr>
          <p:cNvSpPr>
            <a:spLocks noGrp="1"/>
          </p:cNvSpPr>
          <p:nvPr>
            <p:ph type="title"/>
          </p:nvPr>
        </p:nvSpPr>
        <p:spPr/>
        <p:txBody>
          <a:bodyPr/>
          <a:lstStyle/>
          <a:p>
            <a:r>
              <a:rPr lang="en-US" dirty="0"/>
              <a:t>Category 2:</a:t>
            </a:r>
            <a:br>
              <a:rPr lang="en-US" dirty="0"/>
            </a:br>
            <a:r>
              <a:rPr lang="en-US" dirty="0">
                <a:solidFill>
                  <a:srgbClr val="5FC1B5"/>
                </a:solidFill>
              </a:rPr>
              <a:t>Contributes to DLNR’s Mission</a:t>
            </a:r>
          </a:p>
        </p:txBody>
      </p:sp>
      <p:sp>
        <p:nvSpPr>
          <p:cNvPr id="3" name="Text Placeholder 2">
            <a:extLst>
              <a:ext uri="{FF2B5EF4-FFF2-40B4-BE49-F238E27FC236}">
                <a16:creationId xmlns:a16="http://schemas.microsoft.com/office/drawing/2014/main" id="{4ADCA852-33A1-584B-36E5-51BEBA44240E}"/>
              </a:ext>
            </a:extLst>
          </p:cNvPr>
          <p:cNvSpPr>
            <a:spLocks noGrp="1"/>
          </p:cNvSpPr>
          <p:nvPr>
            <p:ph type="body" idx="1"/>
          </p:nvPr>
        </p:nvSpPr>
        <p:spPr/>
        <p:txBody>
          <a:bodyPr>
            <a:normAutofit fontScale="92500" lnSpcReduction="20000"/>
          </a:bodyPr>
          <a:lstStyle/>
          <a:p>
            <a:r>
              <a:rPr lang="en-US" dirty="0"/>
              <a:t>“Enhance, protect, conserve and manage Hawai‘i’s unique and limited natural, cultural and historic resources held in public trust for current and future generations of the people of Hawaii </a:t>
            </a:r>
            <a:r>
              <a:rPr lang="en-US" dirty="0" err="1"/>
              <a:t>nei</a:t>
            </a:r>
            <a:r>
              <a:rPr lang="en-US" dirty="0"/>
              <a:t>, and its visitors in partnership with others from the public and private sectors.”</a:t>
            </a:r>
          </a:p>
        </p:txBody>
      </p:sp>
    </p:spTree>
    <p:extLst>
      <p:ext uri="{BB962C8B-B14F-4D97-AF65-F5344CB8AC3E}">
        <p14:creationId xmlns:p14="http://schemas.microsoft.com/office/powerpoint/2010/main" val="2133502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BC97C-FE53-407D-9FF4-12C49B45EDE5}"/>
              </a:ext>
            </a:extLst>
          </p:cNvPr>
          <p:cNvSpPr>
            <a:spLocks noGrp="1"/>
          </p:cNvSpPr>
          <p:nvPr>
            <p:ph type="title"/>
          </p:nvPr>
        </p:nvSpPr>
        <p:spPr/>
        <p:txBody>
          <a:bodyPr/>
          <a:lstStyle/>
          <a:p>
            <a:r>
              <a:rPr lang="en-US" dirty="0">
                <a:solidFill>
                  <a:srgbClr val="5FC1B5"/>
                </a:solidFill>
              </a:rPr>
              <a:t>Kaneohe Cultural Foundation</a:t>
            </a:r>
          </a:p>
        </p:txBody>
      </p:sp>
      <p:sp>
        <p:nvSpPr>
          <p:cNvPr id="3" name="Content Placeholder 2">
            <a:extLst>
              <a:ext uri="{FF2B5EF4-FFF2-40B4-BE49-F238E27FC236}">
                <a16:creationId xmlns:a16="http://schemas.microsoft.com/office/drawing/2014/main" id="{E3EAA209-E464-8F27-445C-F32BF30EDBB9}"/>
              </a:ext>
            </a:extLst>
          </p:cNvPr>
          <p:cNvSpPr>
            <a:spLocks noGrp="1"/>
          </p:cNvSpPr>
          <p:nvPr>
            <p:ph idx="1"/>
          </p:nvPr>
        </p:nvSpPr>
        <p:spPr>
          <a:xfrm>
            <a:off x="914401" y="1919672"/>
            <a:ext cx="4742328" cy="4347659"/>
          </a:xfrm>
        </p:spPr>
        <p:txBody>
          <a:bodyPr>
            <a:normAutofit fontScale="85000" lnSpcReduction="10000"/>
          </a:bodyPr>
          <a:lstStyle/>
          <a:p>
            <a:pPr marL="0" indent="0" algn="just">
              <a:buClr>
                <a:schemeClr val="accent2"/>
              </a:buClr>
              <a:buNone/>
            </a:pPr>
            <a:r>
              <a:rPr lang="en-US" b="1" dirty="0"/>
              <a:t>Location</a:t>
            </a:r>
            <a:r>
              <a:rPr lang="en-US" dirty="0"/>
              <a:t>: </a:t>
            </a:r>
            <a:r>
              <a:rPr lang="en-US" dirty="0" err="1"/>
              <a:t>He‘eia</a:t>
            </a:r>
            <a:r>
              <a:rPr lang="en-US" dirty="0"/>
              <a:t>-Kea Small Boat Harbor, </a:t>
            </a:r>
            <a:r>
              <a:rPr lang="en-US" dirty="0" err="1"/>
              <a:t>O‘ahu</a:t>
            </a:r>
            <a:endParaRPr lang="en-US" dirty="0"/>
          </a:p>
          <a:p>
            <a:pPr marL="0" indent="0" algn="just">
              <a:buClr>
                <a:schemeClr val="accent2"/>
              </a:buClr>
              <a:buNone/>
            </a:pPr>
            <a:r>
              <a:rPr lang="en-US" b="1" dirty="0"/>
              <a:t>Usage</a:t>
            </a:r>
            <a:r>
              <a:rPr lang="en-US" dirty="0"/>
              <a:t>: 	Storage of Hawaiian racing canoes on State shoreline.</a:t>
            </a:r>
          </a:p>
          <a:p>
            <a:pPr marL="0" indent="0" algn="just">
              <a:buClr>
                <a:schemeClr val="accent2"/>
              </a:buClr>
              <a:buNone/>
            </a:pPr>
            <a:r>
              <a:rPr lang="en-US" b="1" dirty="0"/>
              <a:t>Annual Rental</a:t>
            </a:r>
            <a:r>
              <a:rPr lang="en-US" dirty="0"/>
              <a:t>: $480.00</a:t>
            </a:r>
          </a:p>
          <a:p>
            <a:pPr marL="0" indent="0" algn="just">
              <a:buClr>
                <a:schemeClr val="accent2"/>
              </a:buClr>
              <a:buNone/>
            </a:pPr>
            <a:r>
              <a:rPr lang="en-US" b="1" dirty="0"/>
              <a:t>Criteria for Rental Determination:</a:t>
            </a:r>
          </a:p>
          <a:p>
            <a:pPr marL="0" indent="0" algn="just">
              <a:buClr>
                <a:schemeClr val="accent2"/>
              </a:buClr>
              <a:buNone/>
            </a:pPr>
            <a:r>
              <a:rPr lang="en-US" sz="1800" dirty="0">
                <a:effectLst/>
                <a:ea typeface="Calibri" panose="020F0502020204030204" pitchFamily="34" charset="0"/>
                <a:cs typeface="Times New Roman" panose="02020603050405020304" pitchFamily="18" charset="0"/>
              </a:rPr>
              <a:t>Kaneohe Cultural Foundation is a member of Hui </a:t>
            </a:r>
            <a:r>
              <a:rPr lang="en-US" sz="1800" dirty="0" err="1">
                <a:effectLst/>
                <a:ea typeface="Calibri" panose="020F0502020204030204" pitchFamily="34" charset="0"/>
                <a:cs typeface="Times New Roman" panose="02020603050405020304" pitchFamily="18" charset="0"/>
              </a:rPr>
              <a:t>Waʻa</a:t>
            </a:r>
            <a:r>
              <a:rPr lang="en-US" sz="1800" dirty="0">
                <a:effectLst/>
                <a:ea typeface="Calibri" panose="020F0502020204030204" pitchFamily="34" charset="0"/>
                <a:cs typeface="Times New Roman" panose="02020603050405020304" pitchFamily="18" charset="0"/>
              </a:rPr>
              <a:t> and is eligible, under HRS 200-20, to store racing canoes on State shoreline free of charge. The permittee stores its canoes at Heeia-Kea and is charged the minimum allowable rent because it has erected a canoe hale. In addition to the statutory basis, staff believes its mission to promote healthy living through the revitalization of Hawaiian cultural practice qualifies it to receive the Board’s minimum allowable rent.</a:t>
            </a:r>
            <a:endParaRPr lang="en-US" dirty="0"/>
          </a:p>
        </p:txBody>
      </p:sp>
      <p:pic>
        <p:nvPicPr>
          <p:cNvPr id="5" name="Picture 4" descr="Map&#10;&#10;Description automatically generated">
            <a:extLst>
              <a:ext uri="{FF2B5EF4-FFF2-40B4-BE49-F238E27FC236}">
                <a16:creationId xmlns:a16="http://schemas.microsoft.com/office/drawing/2014/main" id="{2B9D88E3-7901-98CC-42EB-36217D987B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045178"/>
            <a:ext cx="5402891" cy="3880493"/>
          </a:xfrm>
          <a:prstGeom prst="rect">
            <a:avLst/>
          </a:prstGeom>
          <a:ln>
            <a:solidFill>
              <a:schemeClr val="tx2"/>
            </a:solidFill>
          </a:ln>
        </p:spPr>
      </p:pic>
    </p:spTree>
    <p:extLst>
      <p:ext uri="{BB962C8B-B14F-4D97-AF65-F5344CB8AC3E}">
        <p14:creationId xmlns:p14="http://schemas.microsoft.com/office/powerpoint/2010/main" val="611232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BC97C-FE53-407D-9FF4-12C49B45EDE5}"/>
              </a:ext>
            </a:extLst>
          </p:cNvPr>
          <p:cNvSpPr>
            <a:spLocks noGrp="1"/>
          </p:cNvSpPr>
          <p:nvPr>
            <p:ph type="title"/>
          </p:nvPr>
        </p:nvSpPr>
        <p:spPr/>
        <p:txBody>
          <a:bodyPr/>
          <a:lstStyle/>
          <a:p>
            <a:r>
              <a:rPr lang="en-US" dirty="0" err="1">
                <a:solidFill>
                  <a:srgbClr val="5FC1B5"/>
                </a:solidFill>
              </a:rPr>
              <a:t>N</a:t>
            </a:r>
            <a:r>
              <a:rPr lang="en-US" dirty="0" err="1">
                <a:solidFill>
                  <a:srgbClr val="5FC1B5"/>
                </a:solidFill>
                <a:latin typeface="Elephant Pro" panose="020F0502020204030204" pitchFamily="2" charset="0"/>
              </a:rPr>
              <a:t>ā</a:t>
            </a:r>
            <a:r>
              <a:rPr lang="en-US" dirty="0">
                <a:solidFill>
                  <a:srgbClr val="5FC1B5"/>
                </a:solidFill>
              </a:rPr>
              <a:t> </a:t>
            </a:r>
            <a:r>
              <a:rPr lang="en-US" dirty="0" err="1">
                <a:solidFill>
                  <a:srgbClr val="5FC1B5"/>
                </a:solidFill>
              </a:rPr>
              <a:t>K</a:t>
            </a:r>
            <a:r>
              <a:rPr lang="en-US" dirty="0" err="1">
                <a:solidFill>
                  <a:srgbClr val="5FC1B5"/>
                </a:solidFill>
                <a:latin typeface="Elephant Pro" panose="020F0502020204030204" pitchFamily="2" charset="0"/>
              </a:rPr>
              <a:t>ā</a:t>
            </a:r>
            <a:r>
              <a:rPr lang="en-US" dirty="0" err="1">
                <a:solidFill>
                  <a:srgbClr val="5FC1B5"/>
                </a:solidFill>
              </a:rPr>
              <a:t>lai</a:t>
            </a:r>
            <a:r>
              <a:rPr lang="en-US" dirty="0">
                <a:solidFill>
                  <a:srgbClr val="5FC1B5"/>
                </a:solidFill>
              </a:rPr>
              <a:t> </a:t>
            </a:r>
            <a:r>
              <a:rPr lang="en-US" dirty="0" err="1">
                <a:solidFill>
                  <a:srgbClr val="5FC1B5"/>
                </a:solidFill>
              </a:rPr>
              <a:t>Wa‘a</a:t>
            </a:r>
            <a:endParaRPr lang="en-US" dirty="0">
              <a:solidFill>
                <a:srgbClr val="5FC1B5"/>
              </a:solidFill>
            </a:endParaRPr>
          </a:p>
        </p:txBody>
      </p:sp>
      <p:sp>
        <p:nvSpPr>
          <p:cNvPr id="3" name="Content Placeholder 2">
            <a:extLst>
              <a:ext uri="{FF2B5EF4-FFF2-40B4-BE49-F238E27FC236}">
                <a16:creationId xmlns:a16="http://schemas.microsoft.com/office/drawing/2014/main" id="{E3EAA209-E464-8F27-445C-F32BF30EDBB9}"/>
              </a:ext>
            </a:extLst>
          </p:cNvPr>
          <p:cNvSpPr>
            <a:spLocks noGrp="1"/>
          </p:cNvSpPr>
          <p:nvPr>
            <p:ph idx="1"/>
          </p:nvPr>
        </p:nvSpPr>
        <p:spPr>
          <a:xfrm>
            <a:off x="914400" y="1919673"/>
            <a:ext cx="4733365" cy="4696280"/>
          </a:xfrm>
        </p:spPr>
        <p:txBody>
          <a:bodyPr>
            <a:normAutofit fontScale="77500" lnSpcReduction="20000"/>
          </a:bodyPr>
          <a:lstStyle/>
          <a:p>
            <a:pPr marL="0" indent="0" algn="just">
              <a:buClr>
                <a:schemeClr val="accent2"/>
              </a:buClr>
              <a:buNone/>
            </a:pPr>
            <a:r>
              <a:rPr lang="en-US" b="1" dirty="0"/>
              <a:t>Location</a:t>
            </a:r>
            <a:r>
              <a:rPr lang="en-US" dirty="0"/>
              <a:t>: South </a:t>
            </a:r>
            <a:r>
              <a:rPr lang="en-US" dirty="0" err="1"/>
              <a:t>Kawaihae</a:t>
            </a:r>
            <a:r>
              <a:rPr lang="en-US" dirty="0"/>
              <a:t> Small Boat Harbor, Hawai‘i Island</a:t>
            </a:r>
          </a:p>
          <a:p>
            <a:pPr marL="0" indent="0">
              <a:buClr>
                <a:schemeClr val="accent2"/>
              </a:buClr>
              <a:buNone/>
            </a:pPr>
            <a:r>
              <a:rPr lang="en-US" b="1" dirty="0"/>
              <a:t>Usage</a:t>
            </a:r>
            <a:r>
              <a:rPr lang="en-US" dirty="0"/>
              <a:t>: Vessel storage, general storage, maintenance of improvements, youth programs, educational programs, and affiliated community programs.</a:t>
            </a:r>
          </a:p>
          <a:p>
            <a:pPr marL="0" indent="0" algn="just">
              <a:buClr>
                <a:schemeClr val="accent2"/>
              </a:buClr>
              <a:buNone/>
            </a:pPr>
            <a:r>
              <a:rPr lang="en-US" b="1" dirty="0"/>
              <a:t>Annual Rental</a:t>
            </a:r>
            <a:r>
              <a:rPr lang="en-US" dirty="0"/>
              <a:t>: $480.00</a:t>
            </a:r>
          </a:p>
          <a:p>
            <a:pPr marL="0" indent="0" algn="just">
              <a:buClr>
                <a:schemeClr val="accent2"/>
              </a:buClr>
              <a:buNone/>
            </a:pPr>
            <a:r>
              <a:rPr lang="en-US" b="1" dirty="0"/>
              <a:t>Criteria for Rental Determination:</a:t>
            </a:r>
          </a:p>
          <a:p>
            <a:pPr marL="0" indent="0" algn="just">
              <a:buClr>
                <a:schemeClr val="accent2"/>
              </a:buClr>
              <a:buNone/>
            </a:pPr>
            <a:r>
              <a:rPr lang="en-US" sz="1800" dirty="0" err="1">
                <a:effectLst/>
                <a:ea typeface="Calibri" panose="020F0502020204030204" pitchFamily="34" charset="0"/>
                <a:cs typeface="Times New Roman" panose="02020603050405020304" pitchFamily="18" charset="0"/>
              </a:rPr>
              <a:t>Nā</a:t>
            </a:r>
            <a:r>
              <a:rPr lang="en-US" sz="1800" dirty="0">
                <a:effectLst/>
                <a:ea typeface="Calibri" panose="020F0502020204030204" pitchFamily="34" charset="0"/>
                <a:cs typeface="Times New Roman" panose="02020603050405020304" pitchFamily="18" charset="0"/>
              </a:rPr>
              <a:t> </a:t>
            </a:r>
            <a:r>
              <a:rPr lang="en-US" sz="1800" dirty="0" err="1">
                <a:effectLst/>
                <a:ea typeface="Calibri" panose="020F0502020204030204" pitchFamily="34" charset="0"/>
                <a:cs typeface="Times New Roman" panose="02020603050405020304" pitchFamily="18" charset="0"/>
              </a:rPr>
              <a:t>Kālai</a:t>
            </a:r>
            <a:r>
              <a:rPr lang="en-US" sz="1800" dirty="0">
                <a:effectLst/>
                <a:ea typeface="Calibri" panose="020F0502020204030204" pitchFamily="34" charset="0"/>
                <a:cs typeface="Times New Roman" panose="02020603050405020304" pitchFamily="18" charset="0"/>
              </a:rPr>
              <a:t> </a:t>
            </a:r>
            <a:r>
              <a:rPr lang="en-US" sz="1800" dirty="0" err="1">
                <a:effectLst/>
                <a:ea typeface="Calibri" panose="020F0502020204030204" pitchFamily="34" charset="0"/>
                <a:cs typeface="Times New Roman" panose="02020603050405020304" pitchFamily="18" charset="0"/>
              </a:rPr>
              <a:t>Waʻa</a:t>
            </a:r>
            <a:r>
              <a:rPr lang="en-US" sz="1800" dirty="0">
                <a:effectLst/>
                <a:ea typeface="Calibri" panose="020F0502020204030204" pitchFamily="34" charset="0"/>
                <a:cs typeface="Times New Roman" panose="02020603050405020304" pitchFamily="18" charset="0"/>
              </a:rPr>
              <a:t> is an educational based 501(c)(3) organization dedicated to the cultural values, knowledge and practices of deep-sea voyaging utilizing the double-hull sailing canoe </a:t>
            </a:r>
            <a:r>
              <a:rPr lang="en-US" sz="1800" dirty="0" err="1">
                <a:effectLst/>
                <a:ea typeface="Calibri" panose="020F0502020204030204" pitchFamily="34" charset="0"/>
                <a:cs typeface="Times New Roman" panose="02020603050405020304" pitchFamily="18" charset="0"/>
              </a:rPr>
              <a:t>Makaliʻi</a:t>
            </a:r>
            <a:r>
              <a:rPr lang="en-US" sz="1800" dirty="0">
                <a:effectLst/>
                <a:ea typeface="Calibri" panose="020F0502020204030204" pitchFamily="34" charset="0"/>
                <a:cs typeface="Times New Roman" panose="02020603050405020304" pitchFamily="18" charset="0"/>
              </a:rPr>
              <a:t>. Its mission is “to protect, perpetuate and honor the indigenous Hawaiian traditions and practices of </a:t>
            </a:r>
            <a:r>
              <a:rPr lang="en-US" sz="1800" dirty="0" err="1">
                <a:effectLst/>
                <a:ea typeface="Calibri" panose="020F0502020204030204" pitchFamily="34" charset="0"/>
                <a:cs typeface="Times New Roman" panose="02020603050405020304" pitchFamily="18" charset="0"/>
              </a:rPr>
              <a:t>waʻa</a:t>
            </a:r>
            <a:r>
              <a:rPr lang="en-US" sz="1800" dirty="0">
                <a:effectLst/>
                <a:ea typeface="Calibri" panose="020F0502020204030204" pitchFamily="34" charset="0"/>
                <a:cs typeface="Times New Roman" panose="02020603050405020304" pitchFamily="18" charset="0"/>
              </a:rPr>
              <a:t> culture through the </a:t>
            </a:r>
            <a:r>
              <a:rPr lang="en-US" sz="1800" dirty="0" err="1">
                <a:effectLst/>
                <a:ea typeface="Calibri" panose="020F0502020204030204" pitchFamily="34" charset="0"/>
                <a:cs typeface="Times New Roman" panose="02020603050405020304" pitchFamily="18" charset="0"/>
              </a:rPr>
              <a:t>Makaliʻi</a:t>
            </a:r>
            <a:r>
              <a:rPr lang="en-US" sz="1800" dirty="0">
                <a:effectLst/>
                <a:ea typeface="Calibri" panose="020F0502020204030204" pitchFamily="34" charset="0"/>
                <a:cs typeface="Times New Roman" panose="02020603050405020304" pitchFamily="18" charset="0"/>
              </a:rPr>
              <a:t> voyaging canoe programs, for the past, present and future generations.” Staff believes this mission, which is in furtherance of DLNR’s mission to protect cultural resources, is deserving of the Board’s minimum monthly rent.</a:t>
            </a:r>
            <a:endParaRPr lang="en-US" dirty="0"/>
          </a:p>
        </p:txBody>
      </p:sp>
      <p:pic>
        <p:nvPicPr>
          <p:cNvPr id="5" name="Picture 4" descr="Map&#10;&#10;Description automatically generated with medium confidence">
            <a:extLst>
              <a:ext uri="{FF2B5EF4-FFF2-40B4-BE49-F238E27FC236}">
                <a16:creationId xmlns:a16="http://schemas.microsoft.com/office/drawing/2014/main" id="{9A742227-948B-3F4B-2230-75AC61C15C61}"/>
              </a:ext>
            </a:extLst>
          </p:cNvPr>
          <p:cNvPicPr>
            <a:picLocks noChangeAspect="1"/>
          </p:cNvPicPr>
          <p:nvPr/>
        </p:nvPicPr>
        <p:blipFill rotWithShape="1">
          <a:blip r:embed="rId2">
            <a:extLst>
              <a:ext uri="{28A0092B-C50C-407E-A947-70E740481C1C}">
                <a14:useLocalDpi xmlns:a14="http://schemas.microsoft.com/office/drawing/2010/main" val="0"/>
              </a:ext>
            </a:extLst>
          </a:blip>
          <a:srcRect t="1911" b="927"/>
          <a:stretch/>
        </p:blipFill>
        <p:spPr>
          <a:xfrm>
            <a:off x="6096000" y="1919672"/>
            <a:ext cx="5414682" cy="3707418"/>
          </a:xfrm>
          <a:prstGeom prst="rect">
            <a:avLst/>
          </a:prstGeom>
          <a:ln>
            <a:solidFill>
              <a:schemeClr val="tx2"/>
            </a:solidFill>
          </a:ln>
        </p:spPr>
      </p:pic>
    </p:spTree>
    <p:extLst>
      <p:ext uri="{BB962C8B-B14F-4D97-AF65-F5344CB8AC3E}">
        <p14:creationId xmlns:p14="http://schemas.microsoft.com/office/powerpoint/2010/main" val="286991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BC97C-FE53-407D-9FF4-12C49B45EDE5}"/>
              </a:ext>
            </a:extLst>
          </p:cNvPr>
          <p:cNvSpPr>
            <a:spLocks noGrp="1"/>
          </p:cNvSpPr>
          <p:nvPr>
            <p:ph type="title"/>
          </p:nvPr>
        </p:nvSpPr>
        <p:spPr/>
        <p:txBody>
          <a:bodyPr/>
          <a:lstStyle/>
          <a:p>
            <a:r>
              <a:rPr lang="en-US" dirty="0">
                <a:solidFill>
                  <a:srgbClr val="5FC1B5"/>
                </a:solidFill>
              </a:rPr>
              <a:t>Friends of </a:t>
            </a:r>
            <a:r>
              <a:rPr lang="en-US" dirty="0" err="1">
                <a:solidFill>
                  <a:srgbClr val="5FC1B5"/>
                </a:solidFill>
              </a:rPr>
              <a:t>Hokule‘a</a:t>
            </a:r>
            <a:r>
              <a:rPr lang="en-US" dirty="0">
                <a:solidFill>
                  <a:srgbClr val="5FC1B5"/>
                </a:solidFill>
              </a:rPr>
              <a:t> &amp; </a:t>
            </a:r>
            <a:r>
              <a:rPr lang="en-US" dirty="0" err="1">
                <a:solidFill>
                  <a:srgbClr val="5FC1B5"/>
                </a:solidFill>
              </a:rPr>
              <a:t>Hawai‘iloa</a:t>
            </a:r>
            <a:endParaRPr lang="en-US" dirty="0">
              <a:solidFill>
                <a:srgbClr val="5FC1B5"/>
              </a:solidFill>
            </a:endParaRPr>
          </a:p>
        </p:txBody>
      </p:sp>
      <p:sp>
        <p:nvSpPr>
          <p:cNvPr id="3" name="Content Placeholder 2">
            <a:extLst>
              <a:ext uri="{FF2B5EF4-FFF2-40B4-BE49-F238E27FC236}">
                <a16:creationId xmlns:a16="http://schemas.microsoft.com/office/drawing/2014/main" id="{E3EAA209-E464-8F27-445C-F32BF30EDBB9}"/>
              </a:ext>
            </a:extLst>
          </p:cNvPr>
          <p:cNvSpPr>
            <a:spLocks noGrp="1"/>
          </p:cNvSpPr>
          <p:nvPr>
            <p:ph idx="1"/>
          </p:nvPr>
        </p:nvSpPr>
        <p:spPr>
          <a:xfrm>
            <a:off x="914400" y="1919672"/>
            <a:ext cx="4733365" cy="4347659"/>
          </a:xfrm>
        </p:spPr>
        <p:txBody>
          <a:bodyPr>
            <a:normAutofit fontScale="85000" lnSpcReduction="10000"/>
          </a:bodyPr>
          <a:lstStyle/>
          <a:p>
            <a:pPr marL="0" indent="0" algn="just">
              <a:buClr>
                <a:schemeClr val="accent2"/>
              </a:buClr>
              <a:buNone/>
            </a:pPr>
            <a:r>
              <a:rPr lang="en-US" b="1" dirty="0"/>
              <a:t>Location</a:t>
            </a:r>
            <a:r>
              <a:rPr lang="en-US" dirty="0"/>
              <a:t>: </a:t>
            </a:r>
            <a:r>
              <a:rPr lang="en-US" dirty="0" err="1"/>
              <a:t>Ke‘ehi</a:t>
            </a:r>
            <a:r>
              <a:rPr lang="en-US" dirty="0"/>
              <a:t> Small Boat Harbor, </a:t>
            </a:r>
            <a:r>
              <a:rPr lang="en-US" dirty="0" err="1"/>
              <a:t>O‘ahu</a:t>
            </a:r>
            <a:endParaRPr lang="en-US" dirty="0"/>
          </a:p>
          <a:p>
            <a:pPr marL="0" indent="0" algn="just">
              <a:buClr>
                <a:schemeClr val="accent2"/>
              </a:buClr>
              <a:buNone/>
            </a:pPr>
            <a:r>
              <a:rPr lang="en-US" b="1" dirty="0"/>
              <a:t>Usage</a:t>
            </a:r>
            <a:r>
              <a:rPr lang="en-US" dirty="0"/>
              <a:t>: Teaching traditions of building, restoring, and caring for canoes.</a:t>
            </a:r>
          </a:p>
          <a:p>
            <a:pPr marL="0" indent="0" algn="just">
              <a:buClr>
                <a:schemeClr val="accent2"/>
              </a:buClr>
              <a:buNone/>
            </a:pPr>
            <a:r>
              <a:rPr lang="en-US" b="1" dirty="0"/>
              <a:t>Annual Rental</a:t>
            </a:r>
            <a:r>
              <a:rPr lang="en-US" dirty="0"/>
              <a:t>: $480.00</a:t>
            </a:r>
          </a:p>
          <a:p>
            <a:pPr marL="0" indent="0" algn="just">
              <a:buClr>
                <a:schemeClr val="accent2"/>
              </a:buClr>
              <a:buNone/>
            </a:pPr>
            <a:r>
              <a:rPr lang="en-US" b="1" dirty="0"/>
              <a:t>Criteria for Rental Determination:</a:t>
            </a:r>
          </a:p>
          <a:p>
            <a:pPr marL="0" indent="0" algn="just">
              <a:buClr>
                <a:schemeClr val="accent2"/>
              </a:buClr>
              <a:buNone/>
            </a:pPr>
            <a:r>
              <a:rPr lang="en-US" sz="1800" dirty="0">
                <a:effectLst/>
                <a:ea typeface="Calibri" panose="020F0502020204030204" pitchFamily="34" charset="0"/>
                <a:cs typeface="Times New Roman" panose="02020603050405020304" pitchFamily="18" charset="0"/>
              </a:rPr>
              <a:t>Friends of </a:t>
            </a:r>
            <a:r>
              <a:rPr lang="en-US" sz="1800" dirty="0" err="1">
                <a:effectLst/>
                <a:ea typeface="Calibri" panose="020F0502020204030204" pitchFamily="34" charset="0"/>
                <a:cs typeface="Times New Roman" panose="02020603050405020304" pitchFamily="18" charset="0"/>
              </a:rPr>
              <a:t>Hokuleʻa</a:t>
            </a:r>
            <a:r>
              <a:rPr lang="en-US" sz="1800" dirty="0">
                <a:effectLst/>
                <a:ea typeface="Calibri" panose="020F0502020204030204" pitchFamily="34" charset="0"/>
                <a:cs typeface="Times New Roman" panose="02020603050405020304" pitchFamily="18" charset="0"/>
              </a:rPr>
              <a:t> and </a:t>
            </a:r>
            <a:r>
              <a:rPr lang="en-US" sz="1800" dirty="0" err="1">
                <a:effectLst/>
                <a:ea typeface="Calibri" panose="020F0502020204030204" pitchFamily="34" charset="0"/>
                <a:cs typeface="Times New Roman" panose="02020603050405020304" pitchFamily="18" charset="0"/>
              </a:rPr>
              <a:t>Hawaiʻiloa</a:t>
            </a:r>
            <a:r>
              <a:rPr lang="en-US" sz="1800" dirty="0">
                <a:effectLst/>
                <a:ea typeface="Calibri" panose="020F0502020204030204" pitchFamily="34" charset="0"/>
                <a:cs typeface="Times New Roman" panose="02020603050405020304" pitchFamily="18" charset="0"/>
              </a:rPr>
              <a:t> is a 501(c)(3) organization dedicated to the perpetuation of the values and skills of traditional Hawaiian canoe building as well as the cultural and religious setting in which the canoes were built. Following the permittee's application to use State lands, staff recommended the minimum allowable rent because of the organization's cultural mission, which furthers DLNR’s mission to protect cultural resources, and the Board agreed.</a:t>
            </a:r>
            <a:endParaRPr lang="en-US" dirty="0"/>
          </a:p>
        </p:txBody>
      </p:sp>
      <p:pic>
        <p:nvPicPr>
          <p:cNvPr id="7" name="Picture 6" descr="A satellite view of a city&#10;&#10;Description automatically generated with low confidence">
            <a:extLst>
              <a:ext uri="{FF2B5EF4-FFF2-40B4-BE49-F238E27FC236}">
                <a16:creationId xmlns:a16="http://schemas.microsoft.com/office/drawing/2014/main" id="{12EA91AA-3E22-7A46-2A5F-A31066A968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982426"/>
            <a:ext cx="5551189" cy="3799810"/>
          </a:xfrm>
          <a:prstGeom prst="rect">
            <a:avLst/>
          </a:prstGeom>
          <a:ln>
            <a:solidFill>
              <a:schemeClr val="tx2"/>
            </a:solidFill>
          </a:ln>
        </p:spPr>
      </p:pic>
    </p:spTree>
    <p:extLst>
      <p:ext uri="{BB962C8B-B14F-4D97-AF65-F5344CB8AC3E}">
        <p14:creationId xmlns:p14="http://schemas.microsoft.com/office/powerpoint/2010/main" val="2369749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BC97C-FE53-407D-9FF4-12C49B45EDE5}"/>
              </a:ext>
            </a:extLst>
          </p:cNvPr>
          <p:cNvSpPr>
            <a:spLocks noGrp="1"/>
          </p:cNvSpPr>
          <p:nvPr>
            <p:ph type="title"/>
          </p:nvPr>
        </p:nvSpPr>
        <p:spPr/>
        <p:txBody>
          <a:bodyPr/>
          <a:lstStyle/>
          <a:p>
            <a:r>
              <a:rPr lang="en-US" dirty="0">
                <a:solidFill>
                  <a:srgbClr val="5FC1B5"/>
                </a:solidFill>
              </a:rPr>
              <a:t>Manu O Ke Kai Canoe Club</a:t>
            </a:r>
          </a:p>
        </p:txBody>
      </p:sp>
      <p:sp>
        <p:nvSpPr>
          <p:cNvPr id="3" name="Content Placeholder 2">
            <a:extLst>
              <a:ext uri="{FF2B5EF4-FFF2-40B4-BE49-F238E27FC236}">
                <a16:creationId xmlns:a16="http://schemas.microsoft.com/office/drawing/2014/main" id="{E3EAA209-E464-8F27-445C-F32BF30EDBB9}"/>
              </a:ext>
            </a:extLst>
          </p:cNvPr>
          <p:cNvSpPr>
            <a:spLocks noGrp="1"/>
          </p:cNvSpPr>
          <p:nvPr>
            <p:ph idx="1"/>
          </p:nvPr>
        </p:nvSpPr>
        <p:spPr>
          <a:xfrm>
            <a:off x="914400" y="1919673"/>
            <a:ext cx="4733365" cy="4463198"/>
          </a:xfrm>
        </p:spPr>
        <p:txBody>
          <a:bodyPr>
            <a:normAutofit fontScale="77500" lnSpcReduction="20000"/>
          </a:bodyPr>
          <a:lstStyle/>
          <a:p>
            <a:pPr marL="0" indent="0" algn="just">
              <a:buClr>
                <a:schemeClr val="accent2"/>
              </a:buClr>
              <a:buNone/>
            </a:pPr>
            <a:r>
              <a:rPr lang="en-US" b="1" dirty="0"/>
              <a:t>Location</a:t>
            </a:r>
            <a:r>
              <a:rPr lang="en-US" dirty="0"/>
              <a:t>: Haleiwa Small Boat Harbor, </a:t>
            </a:r>
            <a:r>
              <a:rPr lang="en-US" dirty="0" err="1"/>
              <a:t>O‘ahu</a:t>
            </a:r>
            <a:endParaRPr lang="en-US" dirty="0"/>
          </a:p>
          <a:p>
            <a:pPr marL="0" indent="0" algn="just">
              <a:buClr>
                <a:schemeClr val="accent2"/>
              </a:buClr>
              <a:buNone/>
            </a:pPr>
            <a:r>
              <a:rPr lang="en-US" b="1" dirty="0"/>
              <a:t>Usage</a:t>
            </a:r>
            <a:r>
              <a:rPr lang="en-US" dirty="0"/>
              <a:t>: Storage of canoes.</a:t>
            </a:r>
          </a:p>
          <a:p>
            <a:pPr marL="0" indent="0" algn="just">
              <a:buClr>
                <a:schemeClr val="accent2"/>
              </a:buClr>
              <a:buNone/>
            </a:pPr>
            <a:r>
              <a:rPr lang="en-US" b="1" dirty="0"/>
              <a:t>Annual Rental</a:t>
            </a:r>
            <a:r>
              <a:rPr lang="en-US" dirty="0"/>
              <a:t>: $480.00</a:t>
            </a:r>
          </a:p>
          <a:p>
            <a:pPr marL="0" indent="0" algn="just">
              <a:buClr>
                <a:schemeClr val="accent2"/>
              </a:buClr>
              <a:buNone/>
            </a:pPr>
            <a:r>
              <a:rPr lang="en-US" b="1" dirty="0"/>
              <a:t>Criteria for Rental Determination:</a:t>
            </a:r>
          </a:p>
          <a:p>
            <a:pPr marL="0" indent="0" algn="just">
              <a:buClr>
                <a:schemeClr val="accent2"/>
              </a:buClr>
              <a:buNone/>
            </a:pPr>
            <a:r>
              <a:rPr lang="en-US" sz="1800" dirty="0">
                <a:effectLst/>
                <a:ea typeface="Calibri" panose="020F0502020204030204" pitchFamily="34" charset="0"/>
                <a:cs typeface="Times New Roman" panose="02020603050405020304" pitchFamily="18" charset="0"/>
              </a:rPr>
              <a:t>One of Manu O Ke Kai’s purposes is to perpetuate Hawaiian culture through the promotion of Hawaiian watersports.  It is a member of Hui </a:t>
            </a:r>
            <a:r>
              <a:rPr lang="en-US" sz="1800" dirty="0" err="1">
                <a:effectLst/>
                <a:ea typeface="Calibri" panose="020F0502020204030204" pitchFamily="34" charset="0"/>
                <a:cs typeface="Times New Roman" panose="02020603050405020304" pitchFamily="18" charset="0"/>
              </a:rPr>
              <a:t>Waʻa</a:t>
            </a:r>
            <a:r>
              <a:rPr lang="en-US" sz="1800" dirty="0">
                <a:effectLst/>
                <a:ea typeface="Calibri" panose="020F0502020204030204" pitchFamily="34" charset="0"/>
                <a:cs typeface="Times New Roman" panose="02020603050405020304" pitchFamily="18" charset="0"/>
              </a:rPr>
              <a:t> and eligible, under HRS 200-20, to store racing canoes on State shoreline free of charge. Since the shoreline in this area recedes and accumulates, depending on the season, it is impossible for Manu O Ke Kai to store its canoes there year-around. The permittee requested the use of State lands for the storage of canoes and for cultural practices. In addition to the statutory basis, staff believes its purpose furthers DLNR’s mission to protect cultural resources and qualifies it to receive the Board’s minimum allowable rent.</a:t>
            </a:r>
            <a:endParaRPr lang="en-US" dirty="0"/>
          </a:p>
        </p:txBody>
      </p:sp>
      <p:pic>
        <p:nvPicPr>
          <p:cNvPr id="5" name="Picture 4" descr="A picture containing text, circuit, electronics&#10;&#10;Description automatically generated">
            <a:extLst>
              <a:ext uri="{FF2B5EF4-FFF2-40B4-BE49-F238E27FC236}">
                <a16:creationId xmlns:a16="http://schemas.microsoft.com/office/drawing/2014/main" id="{46268C5C-56B9-C3B0-69F2-FBFC2502FB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9" y="1919672"/>
            <a:ext cx="5717083" cy="3826704"/>
          </a:xfrm>
          <a:prstGeom prst="rect">
            <a:avLst/>
          </a:prstGeom>
          <a:ln>
            <a:solidFill>
              <a:schemeClr val="tx2"/>
            </a:solidFill>
          </a:ln>
        </p:spPr>
      </p:pic>
    </p:spTree>
    <p:extLst>
      <p:ext uri="{BB962C8B-B14F-4D97-AF65-F5344CB8AC3E}">
        <p14:creationId xmlns:p14="http://schemas.microsoft.com/office/powerpoint/2010/main" val="18996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BC97C-FE53-407D-9FF4-12C49B45EDE5}"/>
              </a:ext>
            </a:extLst>
          </p:cNvPr>
          <p:cNvSpPr>
            <a:spLocks noGrp="1"/>
          </p:cNvSpPr>
          <p:nvPr>
            <p:ph type="title"/>
          </p:nvPr>
        </p:nvSpPr>
        <p:spPr/>
        <p:txBody>
          <a:bodyPr/>
          <a:lstStyle/>
          <a:p>
            <a:r>
              <a:rPr lang="en-US" dirty="0" err="1">
                <a:solidFill>
                  <a:srgbClr val="5FC1B5"/>
                </a:solidFill>
              </a:rPr>
              <a:t>Hoemana</a:t>
            </a:r>
            <a:r>
              <a:rPr lang="en-US" dirty="0">
                <a:solidFill>
                  <a:srgbClr val="5FC1B5"/>
                </a:solidFill>
              </a:rPr>
              <a:t> Canoe Club</a:t>
            </a:r>
          </a:p>
        </p:txBody>
      </p:sp>
      <p:sp>
        <p:nvSpPr>
          <p:cNvPr id="3" name="Content Placeholder 2">
            <a:extLst>
              <a:ext uri="{FF2B5EF4-FFF2-40B4-BE49-F238E27FC236}">
                <a16:creationId xmlns:a16="http://schemas.microsoft.com/office/drawing/2014/main" id="{E3EAA209-E464-8F27-445C-F32BF30EDBB9}"/>
              </a:ext>
            </a:extLst>
          </p:cNvPr>
          <p:cNvSpPr>
            <a:spLocks noGrp="1"/>
          </p:cNvSpPr>
          <p:nvPr>
            <p:ph idx="1"/>
          </p:nvPr>
        </p:nvSpPr>
        <p:spPr>
          <a:xfrm>
            <a:off x="914400" y="1919672"/>
            <a:ext cx="4921626" cy="4534916"/>
          </a:xfrm>
        </p:spPr>
        <p:txBody>
          <a:bodyPr>
            <a:normAutofit fontScale="77500" lnSpcReduction="20000"/>
          </a:bodyPr>
          <a:lstStyle/>
          <a:p>
            <a:pPr marL="0" indent="0" algn="just">
              <a:buClr>
                <a:schemeClr val="accent2"/>
              </a:buClr>
              <a:buNone/>
            </a:pPr>
            <a:r>
              <a:rPr lang="en-US" b="1" dirty="0"/>
              <a:t>Location</a:t>
            </a:r>
            <a:r>
              <a:rPr lang="en-US" dirty="0"/>
              <a:t>: South </a:t>
            </a:r>
            <a:r>
              <a:rPr lang="en-US" dirty="0" err="1"/>
              <a:t>Kawaihae</a:t>
            </a:r>
            <a:r>
              <a:rPr lang="en-US" dirty="0"/>
              <a:t> Small Boat Harbor, Hawai‘i Island</a:t>
            </a:r>
          </a:p>
          <a:p>
            <a:pPr marL="0" indent="0" algn="just">
              <a:buClr>
                <a:schemeClr val="accent2"/>
              </a:buClr>
              <a:buNone/>
            </a:pPr>
            <a:r>
              <a:rPr lang="en-US" b="1" dirty="0"/>
              <a:t>Usage</a:t>
            </a:r>
            <a:r>
              <a:rPr lang="en-US" dirty="0"/>
              <a:t>: Storage of canoes.</a:t>
            </a:r>
          </a:p>
          <a:p>
            <a:pPr marL="0" indent="0" algn="just">
              <a:buClr>
                <a:schemeClr val="accent2"/>
              </a:buClr>
              <a:buNone/>
            </a:pPr>
            <a:r>
              <a:rPr lang="en-US" b="1" dirty="0"/>
              <a:t>Annual Rental</a:t>
            </a:r>
            <a:r>
              <a:rPr lang="en-US" dirty="0"/>
              <a:t>: $480.00</a:t>
            </a:r>
          </a:p>
          <a:p>
            <a:pPr marL="0" indent="0" algn="just">
              <a:buClr>
                <a:schemeClr val="accent2"/>
              </a:buClr>
              <a:buNone/>
            </a:pPr>
            <a:r>
              <a:rPr lang="en-US" b="1" dirty="0"/>
              <a:t>Criteria for Rental Determination:</a:t>
            </a:r>
          </a:p>
          <a:p>
            <a:pPr marL="0" indent="0" algn="just">
              <a:buClr>
                <a:schemeClr val="accent2"/>
              </a:buClr>
              <a:buNone/>
            </a:pPr>
            <a:r>
              <a:rPr lang="en-US" sz="1800" dirty="0">
                <a:effectLst/>
                <a:ea typeface="Calibri" panose="020F0502020204030204" pitchFamily="34" charset="0"/>
                <a:cs typeface="Times New Roman" panose="02020603050405020304" pitchFamily="18" charset="0"/>
              </a:rPr>
              <a:t>Member of Moku </a:t>
            </a:r>
            <a:r>
              <a:rPr lang="en-US" sz="1800" dirty="0" err="1">
                <a:effectLst/>
                <a:ea typeface="Calibri" panose="020F0502020204030204" pitchFamily="34" charset="0"/>
                <a:cs typeface="Times New Roman" panose="02020603050405020304" pitchFamily="18" charset="0"/>
              </a:rPr>
              <a:t>ʻO</a:t>
            </a:r>
            <a:r>
              <a:rPr lang="en-US" sz="1800" dirty="0">
                <a:effectLst/>
                <a:ea typeface="Calibri" panose="020F0502020204030204" pitchFamily="34" charset="0"/>
                <a:cs typeface="Times New Roman" panose="02020603050405020304" pitchFamily="18" charset="0"/>
              </a:rPr>
              <a:t> Hawaii, which is a member association of the Hawaiian Canoe Racing Association. </a:t>
            </a:r>
            <a:r>
              <a:rPr lang="en-US" sz="1800" dirty="0" err="1">
                <a:effectLst/>
                <a:ea typeface="Calibri" panose="020F0502020204030204" pitchFamily="34" charset="0"/>
                <a:cs typeface="Times New Roman" panose="02020603050405020304" pitchFamily="18" charset="0"/>
              </a:rPr>
              <a:t>Hoemana</a:t>
            </a:r>
            <a:r>
              <a:rPr lang="en-US" sz="1800" dirty="0">
                <a:effectLst/>
                <a:ea typeface="Calibri" panose="020F0502020204030204" pitchFamily="34" charset="0"/>
                <a:cs typeface="Times New Roman" panose="02020603050405020304" pitchFamily="18" charset="0"/>
              </a:rPr>
              <a:t> is eligible, under HRS 200-20, to store racing canoes on State shoreline free of charge. Because there is no shoreline at </a:t>
            </a:r>
            <a:r>
              <a:rPr lang="en-US" sz="1800" dirty="0" err="1">
                <a:effectLst/>
                <a:ea typeface="Calibri" panose="020F0502020204030204" pitchFamily="34" charset="0"/>
                <a:cs typeface="Times New Roman" panose="02020603050405020304" pitchFamily="18" charset="0"/>
              </a:rPr>
              <a:t>Kawaihae</a:t>
            </a:r>
            <a:r>
              <a:rPr lang="en-US" sz="1800" dirty="0">
                <a:effectLst/>
                <a:ea typeface="Calibri" panose="020F0502020204030204" pitchFamily="34" charset="0"/>
                <a:cs typeface="Times New Roman" panose="02020603050405020304" pitchFamily="18" charset="0"/>
              </a:rPr>
              <a:t> South, the permittee requested use of fast lands at the harbor. </a:t>
            </a:r>
            <a:r>
              <a:rPr lang="en-US" sz="1800" dirty="0" err="1">
                <a:effectLst/>
                <a:ea typeface="Calibri" panose="020F0502020204030204" pitchFamily="34" charset="0"/>
                <a:cs typeface="Times New Roman" panose="02020603050405020304" pitchFamily="18" charset="0"/>
              </a:rPr>
              <a:t>Hoemana</a:t>
            </a:r>
            <a:r>
              <a:rPr lang="en-US" sz="1800" dirty="0">
                <a:effectLst/>
                <a:ea typeface="Calibri" panose="020F0502020204030204" pitchFamily="34" charset="0"/>
                <a:cs typeface="Times New Roman" panose="02020603050405020304" pitchFamily="18" charset="0"/>
              </a:rPr>
              <a:t> is dedicated to reviving Hawaiian historical perspectives and cultural protocols related to paddling and outrigger canoes and aligns with DLNR’s mission to protecting cultural resources. As a result, staff recommended the Board grant the minimum allowable rent in connection with the issuance of its revocable permit.</a:t>
            </a:r>
            <a:endParaRPr lang="en-US" dirty="0"/>
          </a:p>
        </p:txBody>
      </p:sp>
      <p:pic>
        <p:nvPicPr>
          <p:cNvPr id="5" name="Picture 4" descr="A picture containing text&#10;&#10;Description automatically generated">
            <a:extLst>
              <a:ext uri="{FF2B5EF4-FFF2-40B4-BE49-F238E27FC236}">
                <a16:creationId xmlns:a16="http://schemas.microsoft.com/office/drawing/2014/main" id="{D0072094-5507-1B1B-5F55-AF1F288A87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982425"/>
            <a:ext cx="5441575" cy="3820681"/>
          </a:xfrm>
          <a:prstGeom prst="rect">
            <a:avLst/>
          </a:prstGeom>
          <a:ln>
            <a:solidFill>
              <a:schemeClr val="tx2"/>
            </a:solidFill>
          </a:ln>
        </p:spPr>
      </p:pic>
    </p:spTree>
    <p:extLst>
      <p:ext uri="{BB962C8B-B14F-4D97-AF65-F5344CB8AC3E}">
        <p14:creationId xmlns:p14="http://schemas.microsoft.com/office/powerpoint/2010/main" val="542348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5505D-B69F-9E40-DC6E-A902FDDC64FA}"/>
              </a:ext>
            </a:extLst>
          </p:cNvPr>
          <p:cNvSpPr>
            <a:spLocks noGrp="1"/>
          </p:cNvSpPr>
          <p:nvPr>
            <p:ph type="title"/>
          </p:nvPr>
        </p:nvSpPr>
        <p:spPr/>
        <p:txBody>
          <a:bodyPr/>
          <a:lstStyle/>
          <a:p>
            <a:r>
              <a:rPr lang="en-US" dirty="0"/>
              <a:t>Category 3:</a:t>
            </a:r>
            <a:br>
              <a:rPr lang="en-US" dirty="0"/>
            </a:br>
            <a:r>
              <a:rPr lang="en-US" dirty="0">
                <a:solidFill>
                  <a:schemeClr val="bg1">
                    <a:lumMod val="50000"/>
                  </a:schemeClr>
                </a:solidFill>
              </a:rPr>
              <a:t>Statutory Criteria </a:t>
            </a:r>
            <a:br>
              <a:rPr lang="en-US" dirty="0">
                <a:solidFill>
                  <a:schemeClr val="bg1">
                    <a:lumMod val="50000"/>
                  </a:schemeClr>
                </a:solidFill>
              </a:rPr>
            </a:br>
            <a:r>
              <a:rPr lang="en-US" dirty="0">
                <a:solidFill>
                  <a:schemeClr val="bg1">
                    <a:lumMod val="50000"/>
                  </a:schemeClr>
                </a:solidFill>
              </a:rPr>
              <a:t>HRS 200-21</a:t>
            </a:r>
          </a:p>
        </p:txBody>
      </p:sp>
      <p:sp>
        <p:nvSpPr>
          <p:cNvPr id="3" name="Text Placeholder 2">
            <a:extLst>
              <a:ext uri="{FF2B5EF4-FFF2-40B4-BE49-F238E27FC236}">
                <a16:creationId xmlns:a16="http://schemas.microsoft.com/office/drawing/2014/main" id="{4ADCA852-33A1-584B-36E5-51BEBA44240E}"/>
              </a:ext>
            </a:extLst>
          </p:cNvPr>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41277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BC97C-FE53-407D-9FF4-12C49B45EDE5}"/>
              </a:ext>
            </a:extLst>
          </p:cNvPr>
          <p:cNvSpPr>
            <a:spLocks noGrp="1"/>
          </p:cNvSpPr>
          <p:nvPr>
            <p:ph type="title"/>
          </p:nvPr>
        </p:nvSpPr>
        <p:spPr/>
        <p:txBody>
          <a:bodyPr>
            <a:normAutofit fontScale="90000"/>
          </a:bodyPr>
          <a:lstStyle/>
          <a:p>
            <a:r>
              <a:rPr lang="en-US" dirty="0">
                <a:solidFill>
                  <a:schemeClr val="bg1">
                    <a:lumMod val="50000"/>
                  </a:schemeClr>
                </a:solidFill>
              </a:rPr>
              <a:t>HRS 200-21</a:t>
            </a:r>
            <a:br>
              <a:rPr lang="en-US" dirty="0">
                <a:solidFill>
                  <a:schemeClr val="bg1">
                    <a:lumMod val="50000"/>
                  </a:schemeClr>
                </a:solidFill>
              </a:rPr>
            </a:br>
            <a:r>
              <a:rPr lang="en-US" dirty="0">
                <a:solidFill>
                  <a:schemeClr val="bg1">
                    <a:lumMod val="50000"/>
                  </a:schemeClr>
                </a:solidFill>
              </a:rPr>
              <a:t>Hawaiian Outrigger Canoes On State Shoreline</a:t>
            </a:r>
          </a:p>
        </p:txBody>
      </p:sp>
      <p:sp>
        <p:nvSpPr>
          <p:cNvPr id="3" name="Content Placeholder 2">
            <a:extLst>
              <a:ext uri="{FF2B5EF4-FFF2-40B4-BE49-F238E27FC236}">
                <a16:creationId xmlns:a16="http://schemas.microsoft.com/office/drawing/2014/main" id="{E3EAA209-E464-8F27-445C-F32BF30EDBB9}"/>
              </a:ext>
            </a:extLst>
          </p:cNvPr>
          <p:cNvSpPr>
            <a:spLocks noGrp="1"/>
          </p:cNvSpPr>
          <p:nvPr>
            <p:ph idx="1"/>
          </p:nvPr>
        </p:nvSpPr>
        <p:spPr>
          <a:xfrm>
            <a:off x="914400" y="2406769"/>
            <a:ext cx="9914860" cy="3636221"/>
          </a:xfrm>
        </p:spPr>
        <p:txBody>
          <a:bodyPr>
            <a:normAutofit fontScale="85000" lnSpcReduction="10000"/>
          </a:bodyPr>
          <a:lstStyle/>
          <a:p>
            <a:pPr marL="0" indent="0" algn="just">
              <a:buClr>
                <a:schemeClr val="accent2"/>
              </a:buClr>
              <a:buNone/>
            </a:pPr>
            <a:r>
              <a:rPr lang="en-US" dirty="0"/>
              <a:t>Hawaiian outrigger canoe clubs registered with the Hawaiian Canoe Racing Association, Hui </a:t>
            </a:r>
            <a:r>
              <a:rPr lang="en-US" dirty="0" err="1"/>
              <a:t>Wa‘a</a:t>
            </a:r>
            <a:r>
              <a:rPr lang="en-US" dirty="0"/>
              <a:t> Association, its affiliates, or its successor organization may keep their Hawaiian outrigger canoes at no charge on state shoreline areas; provided that:</a:t>
            </a:r>
          </a:p>
          <a:p>
            <a:pPr marL="457200" indent="-457200" algn="just">
              <a:buClr>
                <a:schemeClr val="accent2"/>
              </a:buClr>
              <a:buAutoNum type="arabicParenBoth"/>
            </a:pPr>
            <a:r>
              <a:rPr lang="en-US" dirty="0"/>
              <a:t>The club shall indemnify, hold harmless, and defend the State, its officers, agents, and employees from and against any and all claims arising out of or resulting from activities carried out or undertaken under this section, and shall procure sufficient insurance to provide this indemnification if requested by the department;</a:t>
            </a:r>
          </a:p>
          <a:p>
            <a:pPr marL="457200" indent="-457200" algn="just">
              <a:buClr>
                <a:schemeClr val="accent2"/>
              </a:buClr>
              <a:buAutoNum type="arabicParenBoth"/>
            </a:pPr>
            <a:r>
              <a:rPr lang="en-US" dirty="0"/>
              <a:t>The club shall coordinate the placement of canoes with the applicable state or county authority to appropriately accommodate all beach users; and</a:t>
            </a:r>
          </a:p>
          <a:p>
            <a:pPr marL="457200" indent="-457200" algn="just">
              <a:buClr>
                <a:schemeClr val="accent2"/>
              </a:buClr>
              <a:buAutoNum type="arabicParenBoth"/>
            </a:pPr>
            <a:r>
              <a:rPr lang="en-US" dirty="0"/>
              <a:t>Where required, the club shall secure an annual revocable permit from the applicable state or county agency. [L 2005, c 220, </a:t>
            </a:r>
            <a:r>
              <a:rPr lang="en-US" b="0" i="0" dirty="0">
                <a:effectLst/>
              </a:rPr>
              <a:t>§2]</a:t>
            </a:r>
            <a:endParaRPr lang="en-US" dirty="0"/>
          </a:p>
        </p:txBody>
      </p:sp>
    </p:spTree>
    <p:extLst>
      <p:ext uri="{BB962C8B-B14F-4D97-AF65-F5344CB8AC3E}">
        <p14:creationId xmlns:p14="http://schemas.microsoft.com/office/powerpoint/2010/main" val="3864899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BC97C-FE53-407D-9FF4-12C49B45EDE5}"/>
              </a:ext>
            </a:extLst>
          </p:cNvPr>
          <p:cNvSpPr>
            <a:spLocks noGrp="1"/>
          </p:cNvSpPr>
          <p:nvPr>
            <p:ph type="title"/>
          </p:nvPr>
        </p:nvSpPr>
        <p:spPr/>
        <p:txBody>
          <a:bodyPr/>
          <a:lstStyle/>
          <a:p>
            <a:r>
              <a:rPr lang="en-US" dirty="0">
                <a:solidFill>
                  <a:schemeClr val="bg1">
                    <a:lumMod val="50000"/>
                  </a:schemeClr>
                </a:solidFill>
              </a:rPr>
              <a:t>Lanikai Canoe Club</a:t>
            </a:r>
          </a:p>
        </p:txBody>
      </p:sp>
      <p:sp>
        <p:nvSpPr>
          <p:cNvPr id="3" name="Content Placeholder 2">
            <a:extLst>
              <a:ext uri="{FF2B5EF4-FFF2-40B4-BE49-F238E27FC236}">
                <a16:creationId xmlns:a16="http://schemas.microsoft.com/office/drawing/2014/main" id="{E3EAA209-E464-8F27-445C-F32BF30EDBB9}"/>
              </a:ext>
            </a:extLst>
          </p:cNvPr>
          <p:cNvSpPr>
            <a:spLocks noGrp="1"/>
          </p:cNvSpPr>
          <p:nvPr>
            <p:ph idx="1"/>
          </p:nvPr>
        </p:nvSpPr>
        <p:spPr>
          <a:xfrm>
            <a:off x="914400" y="1919673"/>
            <a:ext cx="4733365" cy="4123318"/>
          </a:xfrm>
        </p:spPr>
        <p:txBody>
          <a:bodyPr>
            <a:normAutofit lnSpcReduction="10000"/>
          </a:bodyPr>
          <a:lstStyle/>
          <a:p>
            <a:pPr marL="0" indent="0" algn="just">
              <a:buClr>
                <a:schemeClr val="accent2"/>
              </a:buClr>
              <a:buNone/>
            </a:pPr>
            <a:r>
              <a:rPr lang="en-US" b="1" dirty="0"/>
              <a:t>Location</a:t>
            </a:r>
            <a:r>
              <a:rPr lang="en-US" dirty="0"/>
              <a:t>: Kailua, </a:t>
            </a:r>
            <a:r>
              <a:rPr lang="en-US" dirty="0" err="1"/>
              <a:t>O‘ahu</a:t>
            </a:r>
            <a:endParaRPr lang="en-US" dirty="0"/>
          </a:p>
          <a:p>
            <a:pPr marL="0" indent="0">
              <a:buClr>
                <a:schemeClr val="accent2"/>
              </a:buClr>
              <a:buNone/>
            </a:pPr>
            <a:r>
              <a:rPr lang="en-US" b="1" dirty="0"/>
              <a:t>Usage</a:t>
            </a:r>
            <a:r>
              <a:rPr lang="en-US" dirty="0"/>
              <a:t>: 	Storage of Hawaiian racing canoes on State shoreline.</a:t>
            </a:r>
          </a:p>
          <a:p>
            <a:pPr marL="0" indent="0" algn="just">
              <a:buClr>
                <a:schemeClr val="accent2"/>
              </a:buClr>
              <a:buNone/>
            </a:pPr>
            <a:r>
              <a:rPr lang="en-US" b="1" dirty="0"/>
              <a:t>Annual Rental</a:t>
            </a:r>
            <a:r>
              <a:rPr lang="en-US" dirty="0"/>
              <a:t>: $0.00</a:t>
            </a:r>
          </a:p>
          <a:p>
            <a:pPr marL="0" indent="0" algn="just">
              <a:buClr>
                <a:schemeClr val="accent2"/>
              </a:buClr>
              <a:buNone/>
            </a:pPr>
            <a:r>
              <a:rPr lang="en-US" b="1" dirty="0"/>
              <a:t>Criteria for Rental Determination:</a:t>
            </a:r>
          </a:p>
          <a:p>
            <a:pPr marL="0" indent="0" algn="just">
              <a:buClr>
                <a:schemeClr val="accent2"/>
              </a:buClr>
              <a:buNone/>
            </a:pPr>
            <a:r>
              <a:rPr lang="en-US" sz="1800" dirty="0">
                <a:effectLst/>
                <a:ea typeface="Calibri" panose="020F0502020204030204" pitchFamily="34" charset="0"/>
                <a:cs typeface="Times New Roman" panose="02020603050405020304" pitchFamily="18" charset="0"/>
              </a:rPr>
              <a:t>Lanikai Canoe Club ("Lanikai") is a member of the Oahu Hawaiian Canoe Racing Association ("OHCRA"), which in turn is a member of the Hawaiian Canoe Racing Association. Lanikai is eligible, under HRS 200-20, to store racing canoes on State shoreline free of charge.</a:t>
            </a:r>
            <a:endParaRPr lang="en-US" dirty="0"/>
          </a:p>
        </p:txBody>
      </p:sp>
      <p:pic>
        <p:nvPicPr>
          <p:cNvPr id="5" name="Picture 4" descr="Map&#10;&#10;Description automatically generated">
            <a:extLst>
              <a:ext uri="{FF2B5EF4-FFF2-40B4-BE49-F238E27FC236}">
                <a16:creationId xmlns:a16="http://schemas.microsoft.com/office/drawing/2014/main" id="{B5366177-DD9F-8ABA-9618-31B03FA8CA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6122894" y="2146698"/>
            <a:ext cx="5487652" cy="3236956"/>
          </a:xfrm>
          <a:prstGeom prst="rect">
            <a:avLst/>
          </a:prstGeom>
          <a:ln>
            <a:solidFill>
              <a:schemeClr val="tx2"/>
            </a:solidFill>
          </a:ln>
        </p:spPr>
      </p:pic>
      <p:cxnSp>
        <p:nvCxnSpPr>
          <p:cNvPr id="10" name="Straight Arrow Connector 9">
            <a:extLst>
              <a:ext uri="{FF2B5EF4-FFF2-40B4-BE49-F238E27FC236}">
                <a16:creationId xmlns:a16="http://schemas.microsoft.com/office/drawing/2014/main" id="{FFEBCB5B-6ABD-B3C8-CE8A-EDBF527463EE}"/>
              </a:ext>
            </a:extLst>
          </p:cNvPr>
          <p:cNvCxnSpPr>
            <a:cxnSpLocks/>
          </p:cNvCxnSpPr>
          <p:nvPr/>
        </p:nvCxnSpPr>
        <p:spPr>
          <a:xfrm flipH="1">
            <a:off x="7351059" y="2719888"/>
            <a:ext cx="1317811" cy="10452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0C9A37C-9FA1-956B-F7A2-FB998673B3A1}"/>
              </a:ext>
            </a:extLst>
          </p:cNvPr>
          <p:cNvCxnSpPr>
            <a:cxnSpLocks/>
          </p:cNvCxnSpPr>
          <p:nvPr/>
        </p:nvCxnSpPr>
        <p:spPr>
          <a:xfrm>
            <a:off x="9377082" y="2719888"/>
            <a:ext cx="1013324" cy="14471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306B93B-F992-46CC-F0E3-033BDF185C4C}"/>
              </a:ext>
            </a:extLst>
          </p:cNvPr>
          <p:cNvCxnSpPr>
            <a:cxnSpLocks/>
          </p:cNvCxnSpPr>
          <p:nvPr/>
        </p:nvCxnSpPr>
        <p:spPr>
          <a:xfrm>
            <a:off x="8839826" y="2719888"/>
            <a:ext cx="0" cy="11593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A9DD569-56D6-09A2-EEF6-F9A6E2A16817}"/>
              </a:ext>
            </a:extLst>
          </p:cNvPr>
          <p:cNvSpPr txBox="1"/>
          <p:nvPr/>
        </p:nvSpPr>
        <p:spPr>
          <a:xfrm>
            <a:off x="8364070" y="2474259"/>
            <a:ext cx="1281953" cy="369332"/>
          </a:xfrm>
          <a:prstGeom prst="rect">
            <a:avLst/>
          </a:prstGeom>
          <a:solidFill>
            <a:schemeClr val="bg2"/>
          </a:solidFill>
          <a:ln>
            <a:solidFill>
              <a:srgbClr val="FF0000"/>
            </a:solidFill>
          </a:ln>
        </p:spPr>
        <p:txBody>
          <a:bodyPr wrap="square" rtlCol="0">
            <a:spAutoFit/>
          </a:bodyPr>
          <a:lstStyle/>
          <a:p>
            <a:pPr algn="ctr"/>
            <a:r>
              <a:rPr lang="en-US" sz="900" b="1" dirty="0">
                <a:latin typeface="Arial" panose="020B0604020202020204" pitchFamily="34" charset="0"/>
                <a:cs typeface="Arial" panose="020B0604020202020204" pitchFamily="34" charset="0"/>
              </a:rPr>
              <a:t>Lanikai Canoe Club </a:t>
            </a:r>
            <a:r>
              <a:rPr lang="en-US" sz="900" dirty="0"/>
              <a:t>RP 135 – 8,800 sq. ft.</a:t>
            </a:r>
          </a:p>
        </p:txBody>
      </p:sp>
    </p:spTree>
    <p:extLst>
      <p:ext uri="{BB962C8B-B14F-4D97-AF65-F5344CB8AC3E}">
        <p14:creationId xmlns:p14="http://schemas.microsoft.com/office/powerpoint/2010/main" val="3385289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9F39B-57AB-B43B-3271-B050DF47DBCB}"/>
              </a:ext>
            </a:extLst>
          </p:cNvPr>
          <p:cNvSpPr>
            <a:spLocks noGrp="1"/>
          </p:cNvSpPr>
          <p:nvPr>
            <p:ph type="title"/>
          </p:nvPr>
        </p:nvSpPr>
        <p:spPr/>
        <p:txBody>
          <a:bodyPr/>
          <a:lstStyle/>
          <a:p>
            <a:r>
              <a:rPr lang="en-US" dirty="0"/>
              <a:t>HRS 171-43.1 </a:t>
            </a:r>
            <a:br>
              <a:rPr lang="en-US" dirty="0"/>
            </a:br>
            <a:r>
              <a:rPr lang="en-US" dirty="0"/>
              <a:t>Lease to eleemosynary organizations</a:t>
            </a:r>
          </a:p>
        </p:txBody>
      </p:sp>
      <p:sp>
        <p:nvSpPr>
          <p:cNvPr id="3" name="Content Placeholder 2">
            <a:extLst>
              <a:ext uri="{FF2B5EF4-FFF2-40B4-BE49-F238E27FC236}">
                <a16:creationId xmlns:a16="http://schemas.microsoft.com/office/drawing/2014/main" id="{9F525FBC-78C4-E691-5993-46731E352BE4}"/>
              </a:ext>
            </a:extLst>
          </p:cNvPr>
          <p:cNvSpPr>
            <a:spLocks noGrp="1"/>
          </p:cNvSpPr>
          <p:nvPr>
            <p:ph idx="1"/>
          </p:nvPr>
        </p:nvSpPr>
        <p:spPr>
          <a:xfrm>
            <a:off x="914400" y="2303253"/>
            <a:ext cx="9914860" cy="3739738"/>
          </a:xfrm>
        </p:spPr>
        <p:txBody>
          <a:bodyPr>
            <a:normAutofit/>
          </a:bodyPr>
          <a:lstStyle/>
          <a:p>
            <a:pPr marL="0" indent="0" algn="just">
              <a:buNone/>
            </a:pPr>
            <a:r>
              <a:rPr lang="en-US" dirty="0"/>
              <a:t>The board may lease, at nominal consideration, by direct negotiation and without recourse to public auction, public lands to an eleemosynary organization which has been certified to be tax exempt under sections 501(c)(1) or 501(c)(3) of the Internal Revenue Code of 1986, as amended. The lands shall be used by such eleemosynary organizations for the purposes for which their charter was issued and for which they were certified by the Internal Revenue Service. [L 1970, c83, </a:t>
            </a:r>
            <a:r>
              <a:rPr lang="en-US" b="0" i="0" dirty="0">
                <a:solidFill>
                  <a:srgbClr val="000000"/>
                </a:solidFill>
                <a:effectLst/>
              </a:rPr>
              <a:t>§5; am L 1971, c 100, §1; am L 1982, c 202, §1; am L 1991, c212, §3]</a:t>
            </a:r>
            <a:endParaRPr lang="en-US" dirty="0"/>
          </a:p>
          <a:p>
            <a:pPr marL="0" indent="0">
              <a:buNone/>
            </a:pPr>
            <a:endParaRPr lang="en-US" dirty="0"/>
          </a:p>
        </p:txBody>
      </p:sp>
    </p:spTree>
    <p:extLst>
      <p:ext uri="{BB962C8B-B14F-4D97-AF65-F5344CB8AC3E}">
        <p14:creationId xmlns:p14="http://schemas.microsoft.com/office/powerpoint/2010/main" val="81256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BC97C-FE53-407D-9FF4-12C49B45EDE5}"/>
              </a:ext>
            </a:extLst>
          </p:cNvPr>
          <p:cNvSpPr>
            <a:spLocks noGrp="1"/>
          </p:cNvSpPr>
          <p:nvPr>
            <p:ph type="title"/>
          </p:nvPr>
        </p:nvSpPr>
        <p:spPr/>
        <p:txBody>
          <a:bodyPr/>
          <a:lstStyle/>
          <a:p>
            <a:r>
              <a:rPr lang="en-US" dirty="0">
                <a:solidFill>
                  <a:schemeClr val="bg1">
                    <a:lumMod val="50000"/>
                  </a:schemeClr>
                </a:solidFill>
              </a:rPr>
              <a:t>Kaneohe Cultural Foundation</a:t>
            </a:r>
          </a:p>
        </p:txBody>
      </p:sp>
      <p:sp>
        <p:nvSpPr>
          <p:cNvPr id="3" name="Content Placeholder 2">
            <a:extLst>
              <a:ext uri="{FF2B5EF4-FFF2-40B4-BE49-F238E27FC236}">
                <a16:creationId xmlns:a16="http://schemas.microsoft.com/office/drawing/2014/main" id="{E3EAA209-E464-8F27-445C-F32BF30EDBB9}"/>
              </a:ext>
            </a:extLst>
          </p:cNvPr>
          <p:cNvSpPr>
            <a:spLocks noGrp="1"/>
          </p:cNvSpPr>
          <p:nvPr>
            <p:ph idx="1"/>
          </p:nvPr>
        </p:nvSpPr>
        <p:spPr>
          <a:xfrm>
            <a:off x="914401" y="1919673"/>
            <a:ext cx="4616824" cy="4123318"/>
          </a:xfrm>
        </p:spPr>
        <p:txBody>
          <a:bodyPr>
            <a:normAutofit/>
          </a:bodyPr>
          <a:lstStyle/>
          <a:p>
            <a:pPr marL="0" indent="0" algn="just">
              <a:buClr>
                <a:schemeClr val="accent2"/>
              </a:buClr>
              <a:buNone/>
            </a:pPr>
            <a:r>
              <a:rPr lang="en-US" b="1" dirty="0"/>
              <a:t>Location</a:t>
            </a:r>
            <a:r>
              <a:rPr lang="en-US" dirty="0"/>
              <a:t>: Kaneohe Beach Park, </a:t>
            </a:r>
            <a:r>
              <a:rPr lang="en-US" dirty="0" err="1"/>
              <a:t>O‘ahu</a:t>
            </a:r>
            <a:endParaRPr lang="en-US" dirty="0"/>
          </a:p>
          <a:p>
            <a:pPr marL="0" indent="0">
              <a:buClr>
                <a:schemeClr val="accent2"/>
              </a:buClr>
              <a:buNone/>
            </a:pPr>
            <a:r>
              <a:rPr lang="en-US" b="1" dirty="0"/>
              <a:t>Usage</a:t>
            </a:r>
            <a:r>
              <a:rPr lang="en-US" dirty="0"/>
              <a:t>: 	Storage of Hawaiian racing canoes on State shoreline.</a:t>
            </a:r>
          </a:p>
          <a:p>
            <a:pPr marL="0" indent="0" algn="just">
              <a:buClr>
                <a:schemeClr val="accent2"/>
              </a:buClr>
              <a:buNone/>
            </a:pPr>
            <a:r>
              <a:rPr lang="en-US" b="1" dirty="0"/>
              <a:t>Annual Rental</a:t>
            </a:r>
            <a:r>
              <a:rPr lang="en-US" dirty="0"/>
              <a:t>: $0.00</a:t>
            </a:r>
          </a:p>
          <a:p>
            <a:pPr marL="0" indent="0" algn="just">
              <a:buClr>
                <a:schemeClr val="accent2"/>
              </a:buClr>
              <a:buNone/>
            </a:pPr>
            <a:r>
              <a:rPr lang="en-US" b="1" dirty="0"/>
              <a:t>Criteria for Rental Determination:</a:t>
            </a:r>
          </a:p>
          <a:p>
            <a:pPr marL="0" indent="0" algn="just">
              <a:buClr>
                <a:schemeClr val="accent2"/>
              </a:buClr>
              <a:buNone/>
            </a:pPr>
            <a:r>
              <a:rPr lang="en-US" sz="1800" dirty="0">
                <a:effectLst/>
                <a:ea typeface="Calibri" panose="020F0502020204030204" pitchFamily="34" charset="0"/>
                <a:cs typeface="Times New Roman" panose="02020603050405020304" pitchFamily="18" charset="0"/>
              </a:rPr>
              <a:t>Kaneohe Cultural Foundation is a member of Hui </a:t>
            </a:r>
            <a:r>
              <a:rPr lang="en-US" sz="1800" dirty="0" err="1">
                <a:effectLst/>
                <a:ea typeface="Calibri" panose="020F0502020204030204" pitchFamily="34" charset="0"/>
                <a:cs typeface="Times New Roman" panose="02020603050405020304" pitchFamily="18" charset="0"/>
              </a:rPr>
              <a:t>Waʻa</a:t>
            </a:r>
            <a:r>
              <a:rPr lang="en-US" sz="1800" dirty="0">
                <a:effectLst/>
                <a:ea typeface="Calibri" panose="020F0502020204030204" pitchFamily="34" charset="0"/>
                <a:cs typeface="Times New Roman" panose="02020603050405020304" pitchFamily="18" charset="0"/>
              </a:rPr>
              <a:t> and eligible, under HRS 200-20, to store racing canoes on State shoreline free of charge.</a:t>
            </a:r>
            <a:endParaRPr lang="en-US" dirty="0"/>
          </a:p>
        </p:txBody>
      </p:sp>
      <p:pic>
        <p:nvPicPr>
          <p:cNvPr id="6" name="Picture 5">
            <a:extLst>
              <a:ext uri="{FF2B5EF4-FFF2-40B4-BE49-F238E27FC236}">
                <a16:creationId xmlns:a16="http://schemas.microsoft.com/office/drawing/2014/main" id="{DE3A2583-0DC4-32B1-0277-03A50AB8CF88}"/>
              </a:ext>
            </a:extLst>
          </p:cNvPr>
          <p:cNvPicPr>
            <a:picLocks noChangeAspect="1"/>
          </p:cNvPicPr>
          <p:nvPr/>
        </p:nvPicPr>
        <p:blipFill>
          <a:blip r:embed="rId2"/>
          <a:stretch>
            <a:fillRect/>
          </a:stretch>
        </p:blipFill>
        <p:spPr>
          <a:xfrm>
            <a:off x="6633777" y="1830025"/>
            <a:ext cx="4195483" cy="4528970"/>
          </a:xfrm>
          <a:prstGeom prst="rect">
            <a:avLst/>
          </a:prstGeom>
          <a:solidFill>
            <a:schemeClr val="tx2"/>
          </a:solidFill>
          <a:ln>
            <a:solidFill>
              <a:schemeClr val="tx2"/>
            </a:solidFill>
          </a:ln>
        </p:spPr>
      </p:pic>
      <p:sp>
        <p:nvSpPr>
          <p:cNvPr id="8" name="Rectangle 7">
            <a:extLst>
              <a:ext uri="{FF2B5EF4-FFF2-40B4-BE49-F238E27FC236}">
                <a16:creationId xmlns:a16="http://schemas.microsoft.com/office/drawing/2014/main" id="{05839C16-FC25-BA6D-7FA1-FB53A1BC473E}"/>
              </a:ext>
            </a:extLst>
          </p:cNvPr>
          <p:cNvSpPr/>
          <p:nvPr/>
        </p:nvSpPr>
        <p:spPr>
          <a:xfrm rot="18769770">
            <a:off x="7878930" y="4224703"/>
            <a:ext cx="372129" cy="8465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FA760BA3-F762-77E5-6B4C-7EB20480C84B}"/>
              </a:ext>
            </a:extLst>
          </p:cNvPr>
          <p:cNvCxnSpPr>
            <a:cxnSpLocks/>
          </p:cNvCxnSpPr>
          <p:nvPr/>
        </p:nvCxnSpPr>
        <p:spPr>
          <a:xfrm flipH="1">
            <a:off x="8426824" y="4223775"/>
            <a:ext cx="421341" cy="41097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8B8A651-B4AA-BC1E-343B-EE8A26E92F72}"/>
              </a:ext>
            </a:extLst>
          </p:cNvPr>
          <p:cNvSpPr txBox="1"/>
          <p:nvPr/>
        </p:nvSpPr>
        <p:spPr>
          <a:xfrm>
            <a:off x="8726925" y="3958920"/>
            <a:ext cx="1147483" cy="369332"/>
          </a:xfrm>
          <a:prstGeom prst="rect">
            <a:avLst/>
          </a:prstGeom>
          <a:solidFill>
            <a:schemeClr val="bg2"/>
          </a:solidFill>
          <a:ln>
            <a:solidFill>
              <a:srgbClr val="FF0000"/>
            </a:solidFill>
          </a:ln>
        </p:spPr>
        <p:txBody>
          <a:bodyPr wrap="square" rtlCol="0">
            <a:spAutoFit/>
          </a:bodyPr>
          <a:lstStyle/>
          <a:p>
            <a:pPr algn="ctr"/>
            <a:r>
              <a:rPr lang="en-US" sz="900" b="1" dirty="0">
                <a:latin typeface="Arial" panose="020B0604020202020204" pitchFamily="34" charset="0"/>
                <a:cs typeface="Arial" panose="020B0604020202020204" pitchFamily="34" charset="0"/>
              </a:rPr>
              <a:t>Kaneohe Cultural Foundation </a:t>
            </a:r>
          </a:p>
        </p:txBody>
      </p:sp>
    </p:spTree>
    <p:extLst>
      <p:ext uri="{BB962C8B-B14F-4D97-AF65-F5344CB8AC3E}">
        <p14:creationId xmlns:p14="http://schemas.microsoft.com/office/powerpoint/2010/main" val="558031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BC97C-FE53-407D-9FF4-12C49B45EDE5}"/>
              </a:ext>
            </a:extLst>
          </p:cNvPr>
          <p:cNvSpPr>
            <a:spLocks noGrp="1"/>
          </p:cNvSpPr>
          <p:nvPr>
            <p:ph type="title"/>
          </p:nvPr>
        </p:nvSpPr>
        <p:spPr/>
        <p:txBody>
          <a:bodyPr/>
          <a:lstStyle/>
          <a:p>
            <a:r>
              <a:rPr lang="en-US" dirty="0">
                <a:solidFill>
                  <a:schemeClr val="bg1">
                    <a:lumMod val="50000"/>
                  </a:schemeClr>
                </a:solidFill>
              </a:rPr>
              <a:t>Hui </a:t>
            </a:r>
            <a:r>
              <a:rPr lang="en-US" dirty="0" err="1">
                <a:solidFill>
                  <a:schemeClr val="bg1">
                    <a:lumMod val="50000"/>
                  </a:schemeClr>
                </a:solidFill>
              </a:rPr>
              <a:t>P</a:t>
            </a:r>
            <a:r>
              <a:rPr lang="en-US" dirty="0" err="1">
                <a:solidFill>
                  <a:schemeClr val="bg1">
                    <a:lumMod val="50000"/>
                  </a:schemeClr>
                </a:solidFill>
                <a:latin typeface="Elephant Pro" panose="00000500000000000000" pitchFamily="2" charset="0"/>
              </a:rPr>
              <a:t>ā</a:t>
            </a:r>
            <a:r>
              <a:rPr lang="en-US" dirty="0" err="1">
                <a:solidFill>
                  <a:schemeClr val="bg1">
                    <a:lumMod val="50000"/>
                  </a:schemeClr>
                </a:solidFill>
              </a:rPr>
              <a:t>k</a:t>
            </a:r>
            <a:r>
              <a:rPr lang="en-US" dirty="0" err="1">
                <a:solidFill>
                  <a:schemeClr val="bg1">
                    <a:lumMod val="50000"/>
                  </a:schemeClr>
                </a:solidFill>
                <a:latin typeface="Elephant Pro" panose="00000500000000000000" pitchFamily="2" charset="0"/>
              </a:rPr>
              <a:t>ō</a:t>
            </a:r>
            <a:r>
              <a:rPr lang="en-US" dirty="0" err="1">
                <a:solidFill>
                  <a:schemeClr val="bg1">
                    <a:lumMod val="50000"/>
                  </a:schemeClr>
                </a:solidFill>
              </a:rPr>
              <a:t>lea</a:t>
            </a:r>
            <a:endParaRPr lang="en-US" dirty="0">
              <a:solidFill>
                <a:schemeClr val="bg1">
                  <a:lumMod val="50000"/>
                </a:schemeClr>
              </a:solidFill>
            </a:endParaRPr>
          </a:p>
        </p:txBody>
      </p:sp>
      <p:sp>
        <p:nvSpPr>
          <p:cNvPr id="3" name="Content Placeholder 2">
            <a:extLst>
              <a:ext uri="{FF2B5EF4-FFF2-40B4-BE49-F238E27FC236}">
                <a16:creationId xmlns:a16="http://schemas.microsoft.com/office/drawing/2014/main" id="{E3EAA209-E464-8F27-445C-F32BF30EDBB9}"/>
              </a:ext>
            </a:extLst>
          </p:cNvPr>
          <p:cNvSpPr>
            <a:spLocks noGrp="1"/>
          </p:cNvSpPr>
          <p:nvPr>
            <p:ph idx="1"/>
          </p:nvPr>
        </p:nvSpPr>
        <p:spPr>
          <a:xfrm>
            <a:off x="914400" y="1919672"/>
            <a:ext cx="4742329" cy="4525952"/>
          </a:xfrm>
        </p:spPr>
        <p:txBody>
          <a:bodyPr>
            <a:normAutofit fontScale="85000" lnSpcReduction="20000"/>
          </a:bodyPr>
          <a:lstStyle/>
          <a:p>
            <a:pPr marL="0" indent="0" algn="just">
              <a:buClr>
                <a:schemeClr val="accent2"/>
              </a:buClr>
              <a:buNone/>
            </a:pPr>
            <a:r>
              <a:rPr lang="en-US" b="1" dirty="0"/>
              <a:t>Location</a:t>
            </a:r>
            <a:r>
              <a:rPr lang="en-US" dirty="0"/>
              <a:t>: Kailua, </a:t>
            </a:r>
            <a:r>
              <a:rPr lang="en-US" dirty="0" err="1"/>
              <a:t>O‘ahu</a:t>
            </a:r>
            <a:endParaRPr lang="en-US" dirty="0"/>
          </a:p>
          <a:p>
            <a:pPr marL="0" indent="0" algn="just">
              <a:buClr>
                <a:schemeClr val="accent2"/>
              </a:buClr>
              <a:buNone/>
            </a:pPr>
            <a:r>
              <a:rPr lang="en-US" b="1" dirty="0"/>
              <a:t>Usage</a:t>
            </a:r>
            <a:r>
              <a:rPr lang="en-US" dirty="0"/>
              <a:t>: Storage of Hawaiian racing canoes on State shoreline.</a:t>
            </a:r>
          </a:p>
          <a:p>
            <a:pPr marL="0" indent="0" algn="just">
              <a:buClr>
                <a:schemeClr val="accent2"/>
              </a:buClr>
              <a:buNone/>
            </a:pPr>
            <a:r>
              <a:rPr lang="en-US" b="1" dirty="0"/>
              <a:t>Annual Rental</a:t>
            </a:r>
            <a:r>
              <a:rPr lang="en-US" dirty="0"/>
              <a:t>: $0.00</a:t>
            </a:r>
          </a:p>
          <a:p>
            <a:pPr marL="0" indent="0" algn="just">
              <a:buClr>
                <a:schemeClr val="accent2"/>
              </a:buClr>
              <a:buNone/>
            </a:pPr>
            <a:r>
              <a:rPr lang="en-US" b="1" dirty="0"/>
              <a:t>Criteria for Rental Determination:</a:t>
            </a:r>
          </a:p>
          <a:p>
            <a:pPr marL="0" indent="0" algn="just">
              <a:buClr>
                <a:schemeClr val="accent2"/>
              </a:buClr>
              <a:buNone/>
            </a:pPr>
            <a:r>
              <a:rPr lang="en-US" sz="1800" dirty="0">
                <a:effectLst/>
                <a:ea typeface="Calibri" panose="020F0502020204030204" pitchFamily="34" charset="0"/>
                <a:cs typeface="Times New Roman" panose="02020603050405020304" pitchFamily="18" charset="0"/>
              </a:rPr>
              <a:t>Hui </a:t>
            </a:r>
            <a:r>
              <a:rPr lang="en-US" sz="1800" dirty="0" err="1">
                <a:effectLst/>
                <a:ea typeface="Calibri" panose="020F0502020204030204" pitchFamily="34" charset="0"/>
                <a:cs typeface="Times New Roman" panose="02020603050405020304" pitchFamily="18" charset="0"/>
              </a:rPr>
              <a:t>Pākōlea</a:t>
            </a:r>
            <a:r>
              <a:rPr lang="en-US" sz="1800" dirty="0">
                <a:effectLst/>
                <a:ea typeface="Calibri" panose="020F0502020204030204" pitchFamily="34" charset="0"/>
                <a:cs typeface="Times New Roman" panose="02020603050405020304" pitchFamily="18" charset="0"/>
              </a:rPr>
              <a:t> is a 501(c)(3) organization whose mission is to preserve Hawaiian culture by, among other things, teaching, preserving, and supporting traditional Hawaiian events, activities, practices, and language, and to build a better community by providing opportunities for participation in and learning about traditional Hawaiian events, activities, practices and language. As an honorary member of the </a:t>
            </a:r>
            <a:r>
              <a:rPr lang="en-US" sz="1800" dirty="0" err="1">
                <a:effectLst/>
                <a:ea typeface="Calibri" panose="020F0502020204030204" pitchFamily="34" charset="0"/>
                <a:cs typeface="Times New Roman" panose="02020603050405020304" pitchFamily="18" charset="0"/>
              </a:rPr>
              <a:t>Hawaiʻi</a:t>
            </a:r>
            <a:r>
              <a:rPr lang="en-US" sz="1800" dirty="0">
                <a:effectLst/>
                <a:ea typeface="Calibri" panose="020F0502020204030204" pitchFamily="34" charset="0"/>
                <a:cs typeface="Times New Roman" panose="02020603050405020304" pitchFamily="18" charset="0"/>
              </a:rPr>
              <a:t> Canoe Racing Association, Hui </a:t>
            </a:r>
            <a:r>
              <a:rPr lang="en-US" sz="1800" dirty="0" err="1">
                <a:effectLst/>
                <a:ea typeface="Calibri" panose="020F0502020204030204" pitchFamily="34" charset="0"/>
                <a:cs typeface="Times New Roman" panose="02020603050405020304" pitchFamily="18" charset="0"/>
              </a:rPr>
              <a:t>Pākōlea</a:t>
            </a:r>
            <a:r>
              <a:rPr lang="en-US" sz="1800" dirty="0">
                <a:effectLst/>
                <a:ea typeface="Calibri" panose="020F0502020204030204" pitchFamily="34" charset="0"/>
                <a:cs typeface="Times New Roman" panose="02020603050405020304" pitchFamily="18" charset="0"/>
              </a:rPr>
              <a:t> is eligible under HRS 200-20 to store its canoes on State shoreline free of charge.</a:t>
            </a:r>
            <a:endParaRPr lang="en-US" dirty="0"/>
          </a:p>
        </p:txBody>
      </p:sp>
      <p:pic>
        <p:nvPicPr>
          <p:cNvPr id="5" name="Picture 4" descr="Map&#10;&#10;Description automatically generated">
            <a:extLst>
              <a:ext uri="{FF2B5EF4-FFF2-40B4-BE49-F238E27FC236}">
                <a16:creationId xmlns:a16="http://schemas.microsoft.com/office/drawing/2014/main" id="{ED030E4B-DF37-DAF6-48BD-3544AB355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8455" y="1650730"/>
            <a:ext cx="3556539" cy="4347660"/>
          </a:xfrm>
          <a:prstGeom prst="rect">
            <a:avLst/>
          </a:prstGeom>
          <a:ln>
            <a:solidFill>
              <a:schemeClr val="tx2"/>
            </a:solidFill>
          </a:ln>
        </p:spPr>
      </p:pic>
      <p:sp>
        <p:nvSpPr>
          <p:cNvPr id="6" name="Rectangle 5">
            <a:extLst>
              <a:ext uri="{FF2B5EF4-FFF2-40B4-BE49-F238E27FC236}">
                <a16:creationId xmlns:a16="http://schemas.microsoft.com/office/drawing/2014/main" id="{84DF7138-60D8-1010-D395-A2A18B67A7F6}"/>
              </a:ext>
            </a:extLst>
          </p:cNvPr>
          <p:cNvSpPr/>
          <p:nvPr/>
        </p:nvSpPr>
        <p:spPr>
          <a:xfrm>
            <a:off x="7180730" y="5432612"/>
            <a:ext cx="439270" cy="394447"/>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BE3D126-9FA2-452C-9EC8-E2258F0E0CB1}"/>
              </a:ext>
            </a:extLst>
          </p:cNvPr>
          <p:cNvSpPr/>
          <p:nvPr/>
        </p:nvSpPr>
        <p:spPr>
          <a:xfrm>
            <a:off x="7153834" y="5109882"/>
            <a:ext cx="466165" cy="142433"/>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49BC26F7-31AC-7783-2BAE-7A93943036FB}"/>
              </a:ext>
            </a:extLst>
          </p:cNvPr>
          <p:cNvCxnSpPr>
            <a:cxnSpLocks/>
          </p:cNvCxnSpPr>
          <p:nvPr/>
        </p:nvCxnSpPr>
        <p:spPr>
          <a:xfrm flipH="1">
            <a:off x="7720180" y="5159433"/>
            <a:ext cx="746544" cy="4783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6CF7C2F-336B-D489-16AB-F4827ADBE194}"/>
              </a:ext>
            </a:extLst>
          </p:cNvPr>
          <p:cNvCxnSpPr>
            <a:cxnSpLocks/>
          </p:cNvCxnSpPr>
          <p:nvPr/>
        </p:nvCxnSpPr>
        <p:spPr>
          <a:xfrm flipH="1">
            <a:off x="7720180" y="5109882"/>
            <a:ext cx="746544" cy="42134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AD00C1F-39AA-6A53-2557-7CE065DDD930}"/>
              </a:ext>
            </a:extLst>
          </p:cNvPr>
          <p:cNvSpPr txBox="1"/>
          <p:nvPr/>
        </p:nvSpPr>
        <p:spPr>
          <a:xfrm>
            <a:off x="8205243" y="4974767"/>
            <a:ext cx="1393228" cy="369332"/>
          </a:xfrm>
          <a:prstGeom prst="rect">
            <a:avLst/>
          </a:prstGeom>
          <a:solidFill>
            <a:schemeClr val="bg2"/>
          </a:solidFill>
          <a:ln>
            <a:solidFill>
              <a:srgbClr val="FF0000"/>
            </a:solidFill>
          </a:ln>
        </p:spPr>
        <p:txBody>
          <a:bodyPr wrap="square" rtlCol="0">
            <a:spAutoFit/>
          </a:bodyPr>
          <a:lstStyle/>
          <a:p>
            <a:pPr algn="ctr"/>
            <a:r>
              <a:rPr lang="en-US" sz="900" b="1" dirty="0"/>
              <a:t>Hui </a:t>
            </a:r>
            <a:r>
              <a:rPr lang="en-US" sz="900" b="1" dirty="0" err="1"/>
              <a:t>Pakolea</a:t>
            </a:r>
            <a:endParaRPr lang="en-US" sz="900" b="1" dirty="0"/>
          </a:p>
          <a:p>
            <a:pPr algn="ctr"/>
            <a:r>
              <a:rPr lang="en-US" sz="900" b="1" dirty="0"/>
              <a:t> </a:t>
            </a:r>
            <a:r>
              <a:rPr lang="en-US" sz="900" dirty="0"/>
              <a:t>RP 101 -  2,275 sq. ft.</a:t>
            </a:r>
          </a:p>
        </p:txBody>
      </p:sp>
    </p:spTree>
    <p:extLst>
      <p:ext uri="{BB962C8B-B14F-4D97-AF65-F5344CB8AC3E}">
        <p14:creationId xmlns:p14="http://schemas.microsoft.com/office/powerpoint/2010/main" val="1276307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5505D-B69F-9E40-DC6E-A902FDDC64FA}"/>
              </a:ext>
            </a:extLst>
          </p:cNvPr>
          <p:cNvSpPr>
            <a:spLocks noGrp="1"/>
          </p:cNvSpPr>
          <p:nvPr>
            <p:ph type="title"/>
          </p:nvPr>
        </p:nvSpPr>
        <p:spPr/>
        <p:txBody>
          <a:bodyPr/>
          <a:lstStyle/>
          <a:p>
            <a:r>
              <a:rPr lang="en-US" dirty="0"/>
              <a:t>Category 4:</a:t>
            </a:r>
            <a:br>
              <a:rPr lang="en-US" dirty="0"/>
            </a:br>
            <a:r>
              <a:rPr lang="en-US" dirty="0">
                <a:solidFill>
                  <a:srgbClr val="7CBF33"/>
                </a:solidFill>
              </a:rPr>
              <a:t>Benefits A Specific Group</a:t>
            </a:r>
          </a:p>
        </p:txBody>
      </p:sp>
      <p:sp>
        <p:nvSpPr>
          <p:cNvPr id="3" name="Text Placeholder 2">
            <a:extLst>
              <a:ext uri="{FF2B5EF4-FFF2-40B4-BE49-F238E27FC236}">
                <a16:creationId xmlns:a16="http://schemas.microsoft.com/office/drawing/2014/main" id="{4ADCA852-33A1-584B-36E5-51BEBA44240E}"/>
              </a:ext>
            </a:extLst>
          </p:cNvPr>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8496697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BC97C-FE53-407D-9FF4-12C49B45EDE5}"/>
              </a:ext>
            </a:extLst>
          </p:cNvPr>
          <p:cNvSpPr>
            <a:spLocks noGrp="1"/>
          </p:cNvSpPr>
          <p:nvPr>
            <p:ph type="title"/>
          </p:nvPr>
        </p:nvSpPr>
        <p:spPr/>
        <p:txBody>
          <a:bodyPr/>
          <a:lstStyle/>
          <a:p>
            <a:r>
              <a:rPr lang="en-US" dirty="0">
                <a:solidFill>
                  <a:srgbClr val="7CBF33"/>
                </a:solidFill>
              </a:rPr>
              <a:t>Hawai‘i Big Game Fishing Club, Inc.</a:t>
            </a:r>
          </a:p>
        </p:txBody>
      </p:sp>
      <p:sp>
        <p:nvSpPr>
          <p:cNvPr id="3" name="Content Placeholder 2">
            <a:extLst>
              <a:ext uri="{FF2B5EF4-FFF2-40B4-BE49-F238E27FC236}">
                <a16:creationId xmlns:a16="http://schemas.microsoft.com/office/drawing/2014/main" id="{E3EAA209-E464-8F27-445C-F32BF30EDBB9}"/>
              </a:ext>
            </a:extLst>
          </p:cNvPr>
          <p:cNvSpPr>
            <a:spLocks noGrp="1"/>
          </p:cNvSpPr>
          <p:nvPr>
            <p:ph idx="1"/>
          </p:nvPr>
        </p:nvSpPr>
        <p:spPr>
          <a:xfrm>
            <a:off x="914400" y="1919672"/>
            <a:ext cx="4742329" cy="4812821"/>
          </a:xfrm>
        </p:spPr>
        <p:txBody>
          <a:bodyPr>
            <a:normAutofit fontScale="70000" lnSpcReduction="20000"/>
          </a:bodyPr>
          <a:lstStyle/>
          <a:p>
            <a:pPr marL="0" indent="0" algn="just">
              <a:buClr>
                <a:schemeClr val="accent2"/>
              </a:buClr>
              <a:buNone/>
            </a:pPr>
            <a:r>
              <a:rPr lang="en-US" b="1" dirty="0"/>
              <a:t>Location</a:t>
            </a:r>
            <a:r>
              <a:rPr lang="en-US" dirty="0"/>
              <a:t>: Honokohau Small Boat Harbor, Hawai‘i Island</a:t>
            </a:r>
          </a:p>
          <a:p>
            <a:pPr marL="0" indent="0" algn="just">
              <a:buClr>
                <a:schemeClr val="accent2"/>
              </a:buClr>
              <a:buNone/>
            </a:pPr>
            <a:r>
              <a:rPr lang="en-US" b="1" dirty="0"/>
              <a:t>Usage</a:t>
            </a:r>
            <a:r>
              <a:rPr lang="en-US" dirty="0"/>
              <a:t>: Fishing and boating activities, public meetings, tournaments, harbor meetings and continued support of youth groups.</a:t>
            </a:r>
          </a:p>
          <a:p>
            <a:pPr marL="0" indent="0" algn="just">
              <a:buClr>
                <a:schemeClr val="accent2"/>
              </a:buClr>
              <a:buNone/>
            </a:pPr>
            <a:r>
              <a:rPr lang="en-US" b="1" dirty="0"/>
              <a:t>Annual Rental</a:t>
            </a:r>
            <a:r>
              <a:rPr lang="en-US" dirty="0"/>
              <a:t>: $14,550.00</a:t>
            </a:r>
          </a:p>
          <a:p>
            <a:pPr marL="0" indent="0" algn="just">
              <a:buClr>
                <a:schemeClr val="accent2"/>
              </a:buClr>
              <a:buNone/>
            </a:pPr>
            <a:r>
              <a:rPr lang="en-US" b="1" dirty="0"/>
              <a:t>Criteria for Rental Determination:</a:t>
            </a:r>
          </a:p>
          <a:p>
            <a:pPr marL="0" indent="0" algn="just">
              <a:buClr>
                <a:schemeClr val="accent2"/>
              </a:buClr>
              <a:buNone/>
            </a:pPr>
            <a:r>
              <a:rPr lang="en-US" sz="1800" dirty="0" err="1">
                <a:effectLst/>
                <a:ea typeface="Calibri" panose="020F0502020204030204" pitchFamily="34" charset="0"/>
                <a:cs typeface="Times New Roman" panose="02020603050405020304" pitchFamily="18" charset="0"/>
              </a:rPr>
              <a:t>Hawaiʻi</a:t>
            </a:r>
            <a:r>
              <a:rPr lang="en-US" sz="1800" dirty="0">
                <a:effectLst/>
                <a:ea typeface="Calibri" panose="020F0502020204030204" pitchFamily="34" charset="0"/>
                <a:cs typeface="Times New Roman" panose="02020603050405020304" pitchFamily="18" charset="0"/>
              </a:rPr>
              <a:t> Big Game Fishing Club, Inc. is a 501(c)(3) organization formed for the preservation and conservation of marine resources through public education, research, the promotion of sportsmanship among the youth of the community &amp; through participation in club activities. The club’s funding is derived from renting out its clubhouse on a limited basis to various community organizations, collecting fees from its members and entrance fees from the several fishing tournaments it organizes each year. Staff believes that its charitable activities benefit a narrow group of individuals and not the general public. It is for this reason that staff recommends charging Hawaii Big Game Fishing Club, Inc. a market rent.</a:t>
            </a:r>
            <a:endParaRPr lang="en-US" dirty="0"/>
          </a:p>
        </p:txBody>
      </p:sp>
      <p:pic>
        <p:nvPicPr>
          <p:cNvPr id="5" name="Picture 4" descr="Map&#10;&#10;Description automatically generated">
            <a:extLst>
              <a:ext uri="{FF2B5EF4-FFF2-40B4-BE49-F238E27FC236}">
                <a16:creationId xmlns:a16="http://schemas.microsoft.com/office/drawing/2014/main" id="{1F934052-497A-3C7F-DE98-C6FC573453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919672"/>
            <a:ext cx="5587332" cy="3749887"/>
          </a:xfrm>
          <a:prstGeom prst="rect">
            <a:avLst/>
          </a:prstGeom>
          <a:ln>
            <a:solidFill>
              <a:schemeClr val="tx2"/>
            </a:solidFill>
          </a:ln>
        </p:spPr>
      </p:pic>
    </p:spTree>
    <p:extLst>
      <p:ext uri="{BB962C8B-B14F-4D97-AF65-F5344CB8AC3E}">
        <p14:creationId xmlns:p14="http://schemas.microsoft.com/office/powerpoint/2010/main" val="34797716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BC97C-FE53-407D-9FF4-12C49B45EDE5}"/>
              </a:ext>
            </a:extLst>
          </p:cNvPr>
          <p:cNvSpPr>
            <a:spLocks noGrp="1"/>
          </p:cNvSpPr>
          <p:nvPr>
            <p:ph type="title"/>
          </p:nvPr>
        </p:nvSpPr>
        <p:spPr/>
        <p:txBody>
          <a:bodyPr/>
          <a:lstStyle/>
          <a:p>
            <a:r>
              <a:rPr lang="en-US" dirty="0">
                <a:solidFill>
                  <a:srgbClr val="92D050"/>
                </a:solidFill>
              </a:rPr>
              <a:t>Hawai‘i Island </a:t>
            </a:r>
            <a:r>
              <a:rPr lang="en-US" dirty="0" err="1">
                <a:solidFill>
                  <a:srgbClr val="92D050"/>
                </a:solidFill>
              </a:rPr>
              <a:t>Paddlesports</a:t>
            </a:r>
            <a:r>
              <a:rPr lang="en-US" dirty="0">
                <a:solidFill>
                  <a:srgbClr val="92D050"/>
                </a:solidFill>
              </a:rPr>
              <a:t> Association</a:t>
            </a:r>
          </a:p>
        </p:txBody>
      </p:sp>
      <p:sp>
        <p:nvSpPr>
          <p:cNvPr id="3" name="Content Placeholder 2">
            <a:extLst>
              <a:ext uri="{FF2B5EF4-FFF2-40B4-BE49-F238E27FC236}">
                <a16:creationId xmlns:a16="http://schemas.microsoft.com/office/drawing/2014/main" id="{E3EAA209-E464-8F27-445C-F32BF30EDBB9}"/>
              </a:ext>
            </a:extLst>
          </p:cNvPr>
          <p:cNvSpPr>
            <a:spLocks noGrp="1"/>
          </p:cNvSpPr>
          <p:nvPr>
            <p:ph idx="1"/>
          </p:nvPr>
        </p:nvSpPr>
        <p:spPr>
          <a:xfrm>
            <a:off x="905256" y="2215506"/>
            <a:ext cx="4742329" cy="4642494"/>
          </a:xfrm>
        </p:spPr>
        <p:txBody>
          <a:bodyPr>
            <a:normAutofit fontScale="70000" lnSpcReduction="20000"/>
          </a:bodyPr>
          <a:lstStyle/>
          <a:p>
            <a:pPr marL="0" indent="0" algn="just">
              <a:buClr>
                <a:schemeClr val="accent2"/>
              </a:buClr>
              <a:buNone/>
            </a:pPr>
            <a:r>
              <a:rPr lang="en-US" b="1" dirty="0"/>
              <a:t>Location</a:t>
            </a:r>
            <a:r>
              <a:rPr lang="en-US" dirty="0"/>
              <a:t>: Honokohau Small Boat Harbor, Hawai‘i Island</a:t>
            </a:r>
          </a:p>
          <a:p>
            <a:pPr marL="0" indent="0" algn="just">
              <a:buClr>
                <a:schemeClr val="accent2"/>
              </a:buClr>
              <a:buNone/>
            </a:pPr>
            <a:r>
              <a:rPr lang="en-US" b="1" dirty="0"/>
              <a:t>Usage</a:t>
            </a:r>
            <a:r>
              <a:rPr lang="en-US" dirty="0"/>
              <a:t>: Operate and maintain a Hawaiian style </a:t>
            </a:r>
            <a:r>
              <a:rPr lang="en-US" dirty="0" err="1"/>
              <a:t>h</a:t>
            </a:r>
            <a:r>
              <a:rPr lang="en-US" dirty="0" err="1">
                <a:latin typeface="Arial Nova Light" panose="020B0304020202020204" pitchFamily="34" charset="0"/>
              </a:rPr>
              <a:t>ā</a:t>
            </a:r>
            <a:r>
              <a:rPr lang="en-US" dirty="0" err="1"/>
              <a:t>lau</a:t>
            </a:r>
            <a:r>
              <a:rPr lang="en-US" dirty="0"/>
              <a:t> for permittees meetings, storage of solo or duo canoes, kayaks, general equipment, and staging area for preparation of race events.</a:t>
            </a:r>
          </a:p>
          <a:p>
            <a:pPr marL="0" indent="0" algn="just">
              <a:buClr>
                <a:schemeClr val="accent2"/>
              </a:buClr>
              <a:buNone/>
            </a:pPr>
            <a:r>
              <a:rPr lang="en-US" b="1" dirty="0"/>
              <a:t>Annual Rental</a:t>
            </a:r>
            <a:r>
              <a:rPr lang="en-US" dirty="0"/>
              <a:t>: $9,072.00</a:t>
            </a:r>
          </a:p>
          <a:p>
            <a:pPr marL="0" indent="0" algn="just">
              <a:buClr>
                <a:schemeClr val="accent2"/>
              </a:buClr>
              <a:buNone/>
            </a:pPr>
            <a:r>
              <a:rPr lang="en-US" b="1" dirty="0"/>
              <a:t>Criteria for Rental Determination:</a:t>
            </a:r>
          </a:p>
          <a:p>
            <a:pPr marL="0" indent="0" algn="just">
              <a:buClr>
                <a:schemeClr val="accent2"/>
              </a:buClr>
              <a:buNone/>
            </a:pPr>
            <a:r>
              <a:rPr lang="en-US" sz="1800" dirty="0" err="1">
                <a:effectLst/>
                <a:ea typeface="Calibri" panose="020F0502020204030204" pitchFamily="34" charset="0"/>
                <a:cs typeface="Times New Roman" panose="02020603050405020304" pitchFamily="18" charset="0"/>
              </a:rPr>
              <a:t>Hawaiʻi</a:t>
            </a:r>
            <a:r>
              <a:rPr lang="en-US" sz="1800" dirty="0">
                <a:effectLst/>
                <a:ea typeface="Calibri" panose="020F0502020204030204" pitchFamily="34" charset="0"/>
                <a:cs typeface="Times New Roman" panose="02020603050405020304" pitchFamily="18" charset="0"/>
              </a:rPr>
              <a:t> Island </a:t>
            </a:r>
            <a:r>
              <a:rPr lang="en-US" sz="1800" dirty="0" err="1">
                <a:effectLst/>
                <a:ea typeface="Calibri" panose="020F0502020204030204" pitchFamily="34" charset="0"/>
                <a:cs typeface="Times New Roman" panose="02020603050405020304" pitchFamily="18" charset="0"/>
              </a:rPr>
              <a:t>Paddlesports</a:t>
            </a:r>
            <a:r>
              <a:rPr lang="en-US" sz="1800" dirty="0">
                <a:effectLst/>
                <a:ea typeface="Calibri" panose="020F0502020204030204" pitchFamily="34" charset="0"/>
                <a:cs typeface="Times New Roman" panose="02020603050405020304" pitchFamily="18" charset="0"/>
              </a:rPr>
              <a:t> Association (“HIPA”) organizes and conducts all competitive OC-1 and OC-2 races as well as other paddle sport events and championships on Hawaii Island. HIPA also sponsor and administers a junior paddlers program. It uses its space at Honokohau Small Boat Harbor for club meetings, staging and preparation of race events, storage its members OC-1, OC-2 canoes, kayaks and general equipment. Staff views the permittees activities as benefiting a small segment of the public, and therefore not eligible for the Board’s minimum rent.</a:t>
            </a:r>
            <a:endParaRPr lang="en-US" dirty="0"/>
          </a:p>
        </p:txBody>
      </p:sp>
      <p:pic>
        <p:nvPicPr>
          <p:cNvPr id="5" name="Picture 4" descr="Map&#10;&#10;Description automatically generated">
            <a:extLst>
              <a:ext uri="{FF2B5EF4-FFF2-40B4-BE49-F238E27FC236}">
                <a16:creationId xmlns:a16="http://schemas.microsoft.com/office/drawing/2014/main" id="{4A09D495-4A19-124A-6820-F3F757BA96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215506"/>
            <a:ext cx="5543473" cy="3648636"/>
          </a:xfrm>
          <a:prstGeom prst="rect">
            <a:avLst/>
          </a:prstGeom>
          <a:ln>
            <a:solidFill>
              <a:schemeClr val="tx2"/>
            </a:solidFill>
          </a:ln>
        </p:spPr>
      </p:pic>
    </p:spTree>
    <p:extLst>
      <p:ext uri="{BB962C8B-B14F-4D97-AF65-F5344CB8AC3E}">
        <p14:creationId xmlns:p14="http://schemas.microsoft.com/office/powerpoint/2010/main" val="10698144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BC97C-FE53-407D-9FF4-12C49B45EDE5}"/>
              </a:ext>
            </a:extLst>
          </p:cNvPr>
          <p:cNvSpPr>
            <a:spLocks noGrp="1"/>
          </p:cNvSpPr>
          <p:nvPr>
            <p:ph type="title"/>
          </p:nvPr>
        </p:nvSpPr>
        <p:spPr/>
        <p:txBody>
          <a:bodyPr/>
          <a:lstStyle/>
          <a:p>
            <a:r>
              <a:rPr lang="en-US" dirty="0">
                <a:solidFill>
                  <a:srgbClr val="7CBF33"/>
                </a:solidFill>
              </a:rPr>
              <a:t>Kona Sailing Club</a:t>
            </a:r>
          </a:p>
        </p:txBody>
      </p:sp>
      <p:sp>
        <p:nvSpPr>
          <p:cNvPr id="3" name="Content Placeholder 2">
            <a:extLst>
              <a:ext uri="{FF2B5EF4-FFF2-40B4-BE49-F238E27FC236}">
                <a16:creationId xmlns:a16="http://schemas.microsoft.com/office/drawing/2014/main" id="{E3EAA209-E464-8F27-445C-F32BF30EDBB9}"/>
              </a:ext>
            </a:extLst>
          </p:cNvPr>
          <p:cNvSpPr>
            <a:spLocks noGrp="1"/>
          </p:cNvSpPr>
          <p:nvPr>
            <p:ph idx="1"/>
          </p:nvPr>
        </p:nvSpPr>
        <p:spPr>
          <a:xfrm>
            <a:off x="914400" y="1919673"/>
            <a:ext cx="4724400" cy="4123318"/>
          </a:xfrm>
        </p:spPr>
        <p:txBody>
          <a:bodyPr>
            <a:normAutofit fontScale="85000" lnSpcReduction="20000"/>
          </a:bodyPr>
          <a:lstStyle/>
          <a:p>
            <a:pPr marL="0" indent="0" algn="just">
              <a:buClr>
                <a:schemeClr val="accent2"/>
              </a:buClr>
              <a:buNone/>
            </a:pPr>
            <a:r>
              <a:rPr lang="en-US" b="1" dirty="0"/>
              <a:t>Location</a:t>
            </a:r>
            <a:r>
              <a:rPr lang="en-US" dirty="0"/>
              <a:t>: Honokohau Small Boat Harbor, Hawai‘i Island</a:t>
            </a:r>
          </a:p>
          <a:p>
            <a:pPr marL="0" indent="0" algn="just">
              <a:buClr>
                <a:schemeClr val="accent2"/>
              </a:buClr>
              <a:buNone/>
            </a:pPr>
            <a:r>
              <a:rPr lang="en-US" b="1" dirty="0"/>
              <a:t>Usage</a:t>
            </a:r>
            <a:r>
              <a:rPr lang="en-US" dirty="0"/>
              <a:t>: Trailered boat storage, sailing related equipment, storage, and boating and ocean safety education and training activities.</a:t>
            </a:r>
          </a:p>
          <a:p>
            <a:pPr marL="0" indent="0" algn="just">
              <a:buClr>
                <a:schemeClr val="accent2"/>
              </a:buClr>
              <a:buNone/>
            </a:pPr>
            <a:r>
              <a:rPr lang="en-US" b="1" dirty="0"/>
              <a:t>Annual Rental</a:t>
            </a:r>
            <a:r>
              <a:rPr lang="en-US" dirty="0"/>
              <a:t>: $20,118.00</a:t>
            </a:r>
          </a:p>
          <a:p>
            <a:pPr marL="0" indent="0" algn="just">
              <a:buClr>
                <a:schemeClr val="accent2"/>
              </a:buClr>
              <a:buNone/>
            </a:pPr>
            <a:r>
              <a:rPr lang="en-US" b="1" dirty="0"/>
              <a:t>Criteria for Rental Determination:</a:t>
            </a:r>
          </a:p>
          <a:p>
            <a:pPr marL="0" indent="0" algn="just">
              <a:buClr>
                <a:schemeClr val="accent2"/>
              </a:buClr>
              <a:buNone/>
            </a:pPr>
            <a:r>
              <a:rPr lang="en-US" sz="1800" dirty="0">
                <a:effectLst/>
                <a:ea typeface="Calibri" panose="020F0502020204030204" pitchFamily="34" charset="0"/>
                <a:cs typeface="Times New Roman" panose="02020603050405020304" pitchFamily="18" charset="0"/>
              </a:rPr>
              <a:t>Kona Sailing Club is a 501(c)(3) organization established “by and for sailors who actually get out on the water.” Its purpose is to host numerous sailing and social events throughout the year, and boat storage. As such staff views it as an organization existing primarily for the benefit of its members and the sailing community with no broad community benefit.</a:t>
            </a:r>
            <a:endParaRPr lang="en-US" dirty="0"/>
          </a:p>
        </p:txBody>
      </p:sp>
      <p:pic>
        <p:nvPicPr>
          <p:cNvPr id="5" name="Picture 4" descr="Map&#10;&#10;Description automatically generated">
            <a:extLst>
              <a:ext uri="{FF2B5EF4-FFF2-40B4-BE49-F238E27FC236}">
                <a16:creationId xmlns:a16="http://schemas.microsoft.com/office/drawing/2014/main" id="{A5339E88-0603-5203-81CB-C3293745BE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919672"/>
            <a:ext cx="5445813" cy="3646804"/>
          </a:xfrm>
          <a:prstGeom prst="rect">
            <a:avLst/>
          </a:prstGeom>
        </p:spPr>
      </p:pic>
    </p:spTree>
    <p:extLst>
      <p:ext uri="{BB962C8B-B14F-4D97-AF65-F5344CB8AC3E}">
        <p14:creationId xmlns:p14="http://schemas.microsoft.com/office/powerpoint/2010/main" val="41865358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BC97C-FE53-407D-9FF4-12C49B45EDE5}"/>
              </a:ext>
            </a:extLst>
          </p:cNvPr>
          <p:cNvSpPr>
            <a:spLocks noGrp="1"/>
          </p:cNvSpPr>
          <p:nvPr>
            <p:ph type="title"/>
          </p:nvPr>
        </p:nvSpPr>
        <p:spPr/>
        <p:txBody>
          <a:bodyPr/>
          <a:lstStyle/>
          <a:p>
            <a:r>
              <a:rPr lang="en-US" dirty="0">
                <a:solidFill>
                  <a:srgbClr val="7CBF33"/>
                </a:solidFill>
              </a:rPr>
              <a:t>North Shore Canoe Club</a:t>
            </a:r>
          </a:p>
        </p:txBody>
      </p:sp>
      <p:sp>
        <p:nvSpPr>
          <p:cNvPr id="3" name="Content Placeholder 2">
            <a:extLst>
              <a:ext uri="{FF2B5EF4-FFF2-40B4-BE49-F238E27FC236}">
                <a16:creationId xmlns:a16="http://schemas.microsoft.com/office/drawing/2014/main" id="{E3EAA209-E464-8F27-445C-F32BF30EDBB9}"/>
              </a:ext>
            </a:extLst>
          </p:cNvPr>
          <p:cNvSpPr>
            <a:spLocks noGrp="1"/>
          </p:cNvSpPr>
          <p:nvPr>
            <p:ph idx="1"/>
          </p:nvPr>
        </p:nvSpPr>
        <p:spPr>
          <a:xfrm>
            <a:off x="914400" y="1919672"/>
            <a:ext cx="4733365" cy="4620827"/>
          </a:xfrm>
        </p:spPr>
        <p:txBody>
          <a:bodyPr>
            <a:normAutofit fontScale="92500" lnSpcReduction="20000"/>
          </a:bodyPr>
          <a:lstStyle/>
          <a:p>
            <a:pPr marL="0" indent="0" algn="just">
              <a:buClr>
                <a:schemeClr val="accent2"/>
              </a:buClr>
              <a:buNone/>
            </a:pPr>
            <a:r>
              <a:rPr lang="en-US" b="1" dirty="0"/>
              <a:t>Location</a:t>
            </a:r>
            <a:r>
              <a:rPr lang="en-US" dirty="0"/>
              <a:t>: Haleiwa Small Boat Harbor, </a:t>
            </a:r>
            <a:r>
              <a:rPr lang="en-US" dirty="0" err="1"/>
              <a:t>O‘ahu</a:t>
            </a:r>
            <a:endParaRPr lang="en-US" dirty="0"/>
          </a:p>
          <a:p>
            <a:pPr marL="0" indent="0" algn="just">
              <a:buClr>
                <a:schemeClr val="accent2"/>
              </a:buClr>
              <a:buNone/>
            </a:pPr>
            <a:r>
              <a:rPr lang="en-US" b="1" dirty="0"/>
              <a:t>Usage</a:t>
            </a:r>
            <a:r>
              <a:rPr lang="en-US" dirty="0"/>
              <a:t>: Canoe storage and trailer parking.</a:t>
            </a:r>
          </a:p>
          <a:p>
            <a:pPr marL="0" indent="0" algn="just">
              <a:buClr>
                <a:schemeClr val="accent2"/>
              </a:buClr>
              <a:buNone/>
            </a:pPr>
            <a:r>
              <a:rPr lang="en-US" b="1" dirty="0"/>
              <a:t>Current Annual Rental</a:t>
            </a:r>
            <a:r>
              <a:rPr lang="en-US" dirty="0"/>
              <a:t>: $480.00</a:t>
            </a:r>
          </a:p>
          <a:p>
            <a:pPr marL="0" indent="0" algn="just">
              <a:buClr>
                <a:schemeClr val="accent2"/>
              </a:buClr>
              <a:buNone/>
            </a:pPr>
            <a:r>
              <a:rPr lang="en-US" sz="1800" dirty="0">
                <a:effectLst/>
                <a:ea typeface="Calibri" panose="020F0502020204030204" pitchFamily="34" charset="0"/>
                <a:cs typeface="Times New Roman" panose="02020603050405020304" pitchFamily="18" charset="0"/>
              </a:rPr>
              <a:t>North Shore Canoe Club (“NSCC”) is a member of Hui </a:t>
            </a:r>
            <a:r>
              <a:rPr lang="en-US" sz="1800" dirty="0" err="1">
                <a:effectLst/>
                <a:ea typeface="Calibri" panose="020F0502020204030204" pitchFamily="34" charset="0"/>
                <a:cs typeface="Times New Roman" panose="02020603050405020304" pitchFamily="18" charset="0"/>
              </a:rPr>
              <a:t>Waʻa</a:t>
            </a:r>
            <a:r>
              <a:rPr lang="en-US" sz="1800" dirty="0">
                <a:effectLst/>
                <a:ea typeface="Calibri" panose="020F0502020204030204" pitchFamily="34" charset="0"/>
                <a:cs typeface="Times New Roman" panose="02020603050405020304" pitchFamily="18" charset="0"/>
              </a:rPr>
              <a:t> through its trade name, Haleiwa Outrigger Canoe Club. NSCC stores its canoes at Haleiwa Beach Park and its trailer at the harbor. </a:t>
            </a:r>
          </a:p>
          <a:p>
            <a:pPr marL="0" indent="0" algn="just">
              <a:buClr>
                <a:schemeClr val="accent2"/>
              </a:buClr>
              <a:buNone/>
            </a:pPr>
            <a:r>
              <a:rPr lang="en-US" sz="1800" dirty="0">
                <a:effectLst/>
                <a:ea typeface="Calibri" panose="020F0502020204030204" pitchFamily="34" charset="0"/>
                <a:cs typeface="Times New Roman" panose="02020603050405020304" pitchFamily="18" charset="0"/>
              </a:rPr>
              <a:t>DOBOR’s Administrative Rules (HAR </a:t>
            </a:r>
            <a:r>
              <a:rPr lang="en-US" sz="1800" b="0" i="0" dirty="0">
                <a:effectLst/>
              </a:rPr>
              <a:t>§</a:t>
            </a:r>
            <a:r>
              <a:rPr lang="en-US" sz="1800" dirty="0">
                <a:effectLst/>
                <a:ea typeface="Calibri" panose="020F0502020204030204" pitchFamily="34" charset="0"/>
                <a:cs typeface="Times New Roman" panose="02020603050405020304" pitchFamily="18" charset="0"/>
              </a:rPr>
              <a:t>13-234-12) allow harbor staff to issue a permit for trailer storage for $100/month. Staff believes this is the more appropriate disposition and will cancel the revocable permit and instruct the harbor staff issue the trailer permit in its place.</a:t>
            </a:r>
            <a:endParaRPr lang="en-US" dirty="0"/>
          </a:p>
        </p:txBody>
      </p:sp>
      <p:pic>
        <p:nvPicPr>
          <p:cNvPr id="5" name="Picture 4" descr="Map&#10;&#10;Description automatically generated">
            <a:extLst>
              <a:ext uri="{FF2B5EF4-FFF2-40B4-BE49-F238E27FC236}">
                <a16:creationId xmlns:a16="http://schemas.microsoft.com/office/drawing/2014/main" id="{0886F326-B05B-42C1-99FC-9445E95A8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033972"/>
            <a:ext cx="5763913" cy="3882497"/>
          </a:xfrm>
          <a:prstGeom prst="rect">
            <a:avLst/>
          </a:prstGeom>
          <a:ln>
            <a:solidFill>
              <a:schemeClr val="tx2"/>
            </a:solidFill>
          </a:ln>
        </p:spPr>
      </p:pic>
    </p:spTree>
    <p:extLst>
      <p:ext uri="{BB962C8B-B14F-4D97-AF65-F5344CB8AC3E}">
        <p14:creationId xmlns:p14="http://schemas.microsoft.com/office/powerpoint/2010/main" val="477574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8A2C2-4F9A-E13B-7B08-320CEA2D2288}"/>
              </a:ext>
            </a:extLst>
          </p:cNvPr>
          <p:cNvSpPr>
            <a:spLocks noGrp="1"/>
          </p:cNvSpPr>
          <p:nvPr>
            <p:ph type="title"/>
          </p:nvPr>
        </p:nvSpPr>
        <p:spPr/>
        <p:txBody>
          <a:bodyPr/>
          <a:lstStyle/>
          <a:p>
            <a:r>
              <a:rPr lang="en-US" dirty="0"/>
              <a:t>Categorizing Non-profit Organizations</a:t>
            </a:r>
          </a:p>
        </p:txBody>
      </p:sp>
      <p:sp>
        <p:nvSpPr>
          <p:cNvPr id="3" name="Content Placeholder 2">
            <a:extLst>
              <a:ext uri="{FF2B5EF4-FFF2-40B4-BE49-F238E27FC236}">
                <a16:creationId xmlns:a16="http://schemas.microsoft.com/office/drawing/2014/main" id="{6A8B2733-4C0C-B3AE-BE0C-10E4E6E71C2B}"/>
              </a:ext>
            </a:extLst>
          </p:cNvPr>
          <p:cNvSpPr>
            <a:spLocks noGrp="1"/>
          </p:cNvSpPr>
          <p:nvPr>
            <p:ph idx="1"/>
          </p:nvPr>
        </p:nvSpPr>
        <p:spPr>
          <a:xfrm>
            <a:off x="914400" y="1919673"/>
            <a:ext cx="6012611" cy="4123318"/>
          </a:xfrm>
        </p:spPr>
        <p:txBody>
          <a:bodyPr>
            <a:normAutofit fontScale="92500"/>
          </a:bodyPr>
          <a:lstStyle/>
          <a:p>
            <a:pPr algn="just"/>
            <a:r>
              <a:rPr lang="en-US" dirty="0"/>
              <a:t>DOBOR categorizes 501(c)(1) and 501(c)(3) entities requesting revocable permits to formulate its rental recommendations to the Board of Land and Natural Resources. The four categories are as follows:</a:t>
            </a:r>
          </a:p>
          <a:p>
            <a:pPr marL="914400" lvl="1" indent="-457200" algn="just">
              <a:buFont typeface="+mj-lt"/>
              <a:buAutoNum type="arabicPeriod"/>
            </a:pPr>
            <a:r>
              <a:rPr lang="en-US" dirty="0"/>
              <a:t>Provides a clear community benefit to the public.</a:t>
            </a:r>
          </a:p>
          <a:p>
            <a:pPr marL="914400" lvl="1" indent="-457200">
              <a:buFont typeface="+mj-lt"/>
              <a:buAutoNum type="arabicPeriod"/>
            </a:pPr>
            <a:r>
              <a:rPr lang="en-US" dirty="0"/>
              <a:t>Contributes to DLNR’s mission of conserving and protecting culture and/or historic resources.</a:t>
            </a:r>
          </a:p>
          <a:p>
            <a:pPr marL="914400" lvl="1" indent="-457200" algn="just">
              <a:buFont typeface="+mj-lt"/>
              <a:buAutoNum type="arabicPeriod"/>
            </a:pPr>
            <a:r>
              <a:rPr lang="en-US" dirty="0"/>
              <a:t>Applies to statutory criteria HRS 200-20.</a:t>
            </a:r>
          </a:p>
          <a:p>
            <a:pPr marL="914400" lvl="1" indent="-457200" algn="just">
              <a:buFont typeface="+mj-lt"/>
              <a:buAutoNum type="arabicPeriod"/>
            </a:pPr>
            <a:r>
              <a:rPr lang="en-US" dirty="0"/>
              <a:t>Benefits a specific group.</a:t>
            </a:r>
          </a:p>
          <a:p>
            <a:pPr marL="1371600" lvl="2" indent="-457200" algn="just">
              <a:buFont typeface="+mj-lt"/>
              <a:buAutoNum type="alphaLcParenR"/>
            </a:pPr>
            <a:r>
              <a:rPr lang="en-US" dirty="0"/>
              <a:t>Charge membership fees</a:t>
            </a:r>
          </a:p>
          <a:p>
            <a:pPr marL="1371600" lvl="2" indent="-457200" algn="just">
              <a:buFont typeface="+mj-lt"/>
              <a:buAutoNum type="alphaLcParenR"/>
            </a:pPr>
            <a:r>
              <a:rPr lang="en-US" dirty="0"/>
              <a:t>Charge for services</a:t>
            </a:r>
          </a:p>
          <a:p>
            <a:pPr marL="914400" lvl="1" indent="-457200" algn="just">
              <a:buFont typeface="+mj-lt"/>
              <a:buAutoNum type="arabicPeriod"/>
            </a:pPr>
            <a:endParaRPr lang="en-US" dirty="0"/>
          </a:p>
        </p:txBody>
      </p:sp>
      <p:graphicFrame>
        <p:nvGraphicFramePr>
          <p:cNvPr id="4" name="Diagram 3">
            <a:extLst>
              <a:ext uri="{FF2B5EF4-FFF2-40B4-BE49-F238E27FC236}">
                <a16:creationId xmlns:a16="http://schemas.microsoft.com/office/drawing/2014/main" id="{9CF1F899-8EAF-625D-882B-9BD21C4DC8CF}"/>
              </a:ext>
            </a:extLst>
          </p:cNvPr>
          <p:cNvGraphicFramePr/>
          <p:nvPr>
            <p:extLst>
              <p:ext uri="{D42A27DB-BD31-4B8C-83A1-F6EECF244321}">
                <p14:modId xmlns:p14="http://schemas.microsoft.com/office/powerpoint/2010/main" val="1084183474"/>
              </p:ext>
            </p:extLst>
          </p:nvPr>
        </p:nvGraphicFramePr>
        <p:xfrm>
          <a:off x="6579080" y="2026756"/>
          <a:ext cx="5342626" cy="36970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8338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9F39B-57AB-B43B-3271-B050DF47DBCB}"/>
              </a:ext>
            </a:extLst>
          </p:cNvPr>
          <p:cNvSpPr>
            <a:spLocks noGrp="1"/>
          </p:cNvSpPr>
          <p:nvPr>
            <p:ph type="title"/>
          </p:nvPr>
        </p:nvSpPr>
        <p:spPr>
          <a:xfrm>
            <a:off x="905257" y="297370"/>
            <a:ext cx="10240071" cy="1329004"/>
          </a:xfrm>
        </p:spPr>
        <p:txBody>
          <a:bodyPr/>
          <a:lstStyle/>
          <a:p>
            <a:r>
              <a:rPr lang="en-US" dirty="0"/>
              <a:t>DOBOR’s Rental Policy for Non-Profit Organizations</a:t>
            </a:r>
          </a:p>
        </p:txBody>
      </p:sp>
      <p:sp>
        <p:nvSpPr>
          <p:cNvPr id="3" name="Content Placeholder 2">
            <a:extLst>
              <a:ext uri="{FF2B5EF4-FFF2-40B4-BE49-F238E27FC236}">
                <a16:creationId xmlns:a16="http://schemas.microsoft.com/office/drawing/2014/main" id="{9F525FBC-78C4-E691-5993-46731E352BE4}"/>
              </a:ext>
            </a:extLst>
          </p:cNvPr>
          <p:cNvSpPr>
            <a:spLocks noGrp="1"/>
          </p:cNvSpPr>
          <p:nvPr>
            <p:ph idx="1"/>
          </p:nvPr>
        </p:nvSpPr>
        <p:spPr>
          <a:xfrm>
            <a:off x="905257" y="2234242"/>
            <a:ext cx="9903641" cy="3981728"/>
          </a:xfrm>
        </p:spPr>
        <p:txBody>
          <a:bodyPr>
            <a:normAutofit/>
          </a:bodyPr>
          <a:lstStyle/>
          <a:p>
            <a:r>
              <a:rPr lang="en-US" dirty="0"/>
              <a:t>Permittee must demonstrate a broad community involvement, further DLNR’s mission to protect and preserve Hawaiian culture, or satisfy the statutory criteria to receive the minimum allowable rent or gratis.</a:t>
            </a:r>
          </a:p>
          <a:p>
            <a:pPr lvl="1"/>
            <a:r>
              <a:rPr lang="en-US" dirty="0"/>
              <a:t>DOBOR’s minimum allowable rent is $40.</a:t>
            </a:r>
          </a:p>
          <a:p>
            <a:r>
              <a:rPr lang="en-US" dirty="0"/>
              <a:t>Staff will make its future monthly rental recommendations to the Board for non-profit revocable permit applicants on a case-by-case basis based on 4 different criteria.</a:t>
            </a:r>
          </a:p>
          <a:p>
            <a:pPr marL="0" indent="0">
              <a:buNone/>
            </a:pPr>
            <a:endParaRPr lang="en-US" dirty="0"/>
          </a:p>
        </p:txBody>
      </p:sp>
    </p:spTree>
    <p:extLst>
      <p:ext uri="{BB962C8B-B14F-4D97-AF65-F5344CB8AC3E}">
        <p14:creationId xmlns:p14="http://schemas.microsoft.com/office/powerpoint/2010/main" val="1001642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82A6F-9ABD-0C00-8948-B08896EEF4D3}"/>
              </a:ext>
            </a:extLst>
          </p:cNvPr>
          <p:cNvSpPr>
            <a:spLocks noGrp="1"/>
          </p:cNvSpPr>
          <p:nvPr>
            <p:ph type="title"/>
          </p:nvPr>
        </p:nvSpPr>
        <p:spPr/>
        <p:txBody>
          <a:bodyPr/>
          <a:lstStyle/>
          <a:p>
            <a:r>
              <a:rPr lang="en-US" dirty="0"/>
              <a:t>DOBOR </a:t>
            </a:r>
            <a:br>
              <a:rPr lang="en-US" dirty="0"/>
            </a:br>
            <a:r>
              <a:rPr lang="en-US" dirty="0"/>
              <a:t>Non-profit Organizations</a:t>
            </a:r>
          </a:p>
        </p:txBody>
      </p:sp>
      <p:sp>
        <p:nvSpPr>
          <p:cNvPr id="3" name="Text Placeholder 2">
            <a:extLst>
              <a:ext uri="{FF2B5EF4-FFF2-40B4-BE49-F238E27FC236}">
                <a16:creationId xmlns:a16="http://schemas.microsoft.com/office/drawing/2014/main" id="{00BEF3C4-111C-E435-28F9-7A0D7F4EC5C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905577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E6A08-E44D-BE2F-7184-2DC0A8E429F2}"/>
              </a:ext>
            </a:extLst>
          </p:cNvPr>
          <p:cNvSpPr>
            <a:spLocks noGrp="1"/>
          </p:cNvSpPr>
          <p:nvPr>
            <p:ph type="title"/>
          </p:nvPr>
        </p:nvSpPr>
        <p:spPr/>
        <p:txBody>
          <a:bodyPr/>
          <a:lstStyle/>
          <a:p>
            <a:r>
              <a:rPr lang="en-US" dirty="0"/>
              <a:t>DOBOR Permittees</a:t>
            </a:r>
          </a:p>
        </p:txBody>
      </p:sp>
      <p:sp>
        <p:nvSpPr>
          <p:cNvPr id="3" name="Content Placeholder 2">
            <a:extLst>
              <a:ext uri="{FF2B5EF4-FFF2-40B4-BE49-F238E27FC236}">
                <a16:creationId xmlns:a16="http://schemas.microsoft.com/office/drawing/2014/main" id="{45265C6D-24F7-FCE1-1D69-6D6E8E0D9739}"/>
              </a:ext>
            </a:extLst>
          </p:cNvPr>
          <p:cNvSpPr>
            <a:spLocks noGrp="1"/>
          </p:cNvSpPr>
          <p:nvPr>
            <p:ph idx="1"/>
          </p:nvPr>
        </p:nvSpPr>
        <p:spPr>
          <a:xfrm>
            <a:off x="914400" y="1919672"/>
            <a:ext cx="9914860" cy="4347659"/>
          </a:xfrm>
        </p:spPr>
        <p:txBody>
          <a:bodyPr>
            <a:normAutofit lnSpcReduction="10000"/>
          </a:bodyPr>
          <a:lstStyle/>
          <a:p>
            <a:pPr marL="0" indent="0" algn="just">
              <a:buNone/>
            </a:pPr>
            <a:r>
              <a:rPr lang="en-US" dirty="0"/>
              <a:t>DOBOR currently has fifteen (15) revocable permits issued to non-profit 501(c)(1) and 501(c)(3) organizations.</a:t>
            </a:r>
          </a:p>
          <a:p>
            <a:r>
              <a:rPr lang="en-US" dirty="0" err="1"/>
              <a:t>O‘ahu</a:t>
            </a:r>
            <a:endParaRPr lang="en-US" dirty="0"/>
          </a:p>
          <a:p>
            <a:pPr lvl="1"/>
            <a:r>
              <a:rPr lang="en-US" dirty="0"/>
              <a:t>Hui Nalu O Hawaii Canoe Club</a:t>
            </a:r>
          </a:p>
          <a:p>
            <a:pPr lvl="1"/>
            <a:r>
              <a:rPr lang="en-US" dirty="0"/>
              <a:t>Ka Kahui Kai</a:t>
            </a:r>
          </a:p>
          <a:p>
            <a:pPr lvl="1"/>
            <a:r>
              <a:rPr lang="en-US" dirty="0"/>
              <a:t>Kaneohe Cultural Foundation (2)</a:t>
            </a:r>
          </a:p>
          <a:p>
            <a:pPr lvl="1"/>
            <a:r>
              <a:rPr lang="en-US" dirty="0"/>
              <a:t>Friends of </a:t>
            </a:r>
            <a:r>
              <a:rPr lang="en-US" dirty="0" err="1"/>
              <a:t>Hokule‘a</a:t>
            </a:r>
            <a:r>
              <a:rPr lang="en-US" dirty="0"/>
              <a:t> &amp; </a:t>
            </a:r>
            <a:r>
              <a:rPr lang="en-US" dirty="0" err="1"/>
              <a:t>Hawai‘iloa</a:t>
            </a:r>
            <a:endParaRPr lang="en-US" dirty="0"/>
          </a:p>
          <a:p>
            <a:pPr lvl="1"/>
            <a:r>
              <a:rPr lang="en-US" dirty="0"/>
              <a:t>Manu O Ke Kai Canoe Club</a:t>
            </a:r>
          </a:p>
          <a:p>
            <a:pPr lvl="1"/>
            <a:r>
              <a:rPr lang="en-US" dirty="0"/>
              <a:t>Lanikai Canoe Club</a:t>
            </a:r>
          </a:p>
          <a:p>
            <a:pPr lvl="1"/>
            <a:r>
              <a:rPr lang="en-US" dirty="0"/>
              <a:t>Hui </a:t>
            </a:r>
            <a:r>
              <a:rPr lang="en-US" dirty="0" err="1"/>
              <a:t>Pākōlea</a:t>
            </a:r>
            <a:endParaRPr lang="en-US" dirty="0"/>
          </a:p>
          <a:p>
            <a:pPr lvl="1"/>
            <a:r>
              <a:rPr lang="en-US" dirty="0"/>
              <a:t>North Shore Canoe Club</a:t>
            </a:r>
          </a:p>
          <a:p>
            <a:endParaRPr lang="en-US" dirty="0"/>
          </a:p>
        </p:txBody>
      </p:sp>
      <p:sp>
        <p:nvSpPr>
          <p:cNvPr id="4" name="Content Placeholder 2">
            <a:extLst>
              <a:ext uri="{FF2B5EF4-FFF2-40B4-BE49-F238E27FC236}">
                <a16:creationId xmlns:a16="http://schemas.microsoft.com/office/drawing/2014/main" id="{1D400FBD-DB5B-25DF-2118-6649F2029C17}"/>
              </a:ext>
            </a:extLst>
          </p:cNvPr>
          <p:cNvSpPr txBox="1">
            <a:spLocks/>
          </p:cNvSpPr>
          <p:nvPr/>
        </p:nvSpPr>
        <p:spPr>
          <a:xfrm>
            <a:off x="5862685" y="2648310"/>
            <a:ext cx="5799826" cy="323490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accent5"/>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Clr>
                <a:schemeClr val="accent5"/>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Clr>
                <a:schemeClr val="accent5"/>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Hawai‘i Island</a:t>
            </a:r>
          </a:p>
          <a:p>
            <a:pPr lvl="1"/>
            <a:r>
              <a:rPr lang="en-US" dirty="0"/>
              <a:t>The Island of Hawai‘i YMCA</a:t>
            </a:r>
          </a:p>
          <a:p>
            <a:pPr lvl="1"/>
            <a:r>
              <a:rPr lang="en-US" dirty="0" err="1"/>
              <a:t>Nā</a:t>
            </a:r>
            <a:r>
              <a:rPr lang="en-US" dirty="0"/>
              <a:t> </a:t>
            </a:r>
            <a:r>
              <a:rPr lang="en-US" dirty="0" err="1"/>
              <a:t>Kālai</a:t>
            </a:r>
            <a:r>
              <a:rPr lang="en-US" dirty="0"/>
              <a:t> </a:t>
            </a:r>
            <a:r>
              <a:rPr lang="en-US" dirty="0" err="1"/>
              <a:t>Wa‘a</a:t>
            </a:r>
            <a:endParaRPr lang="en-US" dirty="0"/>
          </a:p>
          <a:p>
            <a:pPr lvl="1"/>
            <a:r>
              <a:rPr lang="en-US" dirty="0" err="1"/>
              <a:t>Hoemana</a:t>
            </a:r>
            <a:r>
              <a:rPr lang="en-US" dirty="0"/>
              <a:t> Canoe Club</a:t>
            </a:r>
          </a:p>
          <a:p>
            <a:pPr lvl="1"/>
            <a:r>
              <a:rPr lang="en-US" dirty="0"/>
              <a:t>Hawaii Big Game Fishing Club</a:t>
            </a:r>
          </a:p>
          <a:p>
            <a:pPr lvl="1"/>
            <a:r>
              <a:rPr lang="en-US" dirty="0"/>
              <a:t>Hawaii Island </a:t>
            </a:r>
            <a:r>
              <a:rPr lang="en-US" dirty="0" err="1"/>
              <a:t>Paddlesports</a:t>
            </a:r>
            <a:r>
              <a:rPr lang="en-US" dirty="0"/>
              <a:t> Association</a:t>
            </a:r>
          </a:p>
          <a:p>
            <a:pPr lvl="1"/>
            <a:r>
              <a:rPr lang="en-US" dirty="0"/>
              <a:t>Kona Sailing Club</a:t>
            </a:r>
          </a:p>
          <a:p>
            <a:pPr lvl="1"/>
            <a:endParaRPr lang="en-US" dirty="0"/>
          </a:p>
          <a:p>
            <a:endParaRPr lang="en-US" dirty="0"/>
          </a:p>
        </p:txBody>
      </p:sp>
    </p:spTree>
    <p:extLst>
      <p:ext uri="{BB962C8B-B14F-4D97-AF65-F5344CB8AC3E}">
        <p14:creationId xmlns:p14="http://schemas.microsoft.com/office/powerpoint/2010/main" val="1138905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5505D-B69F-9E40-DC6E-A902FDDC64FA}"/>
              </a:ext>
            </a:extLst>
          </p:cNvPr>
          <p:cNvSpPr>
            <a:spLocks noGrp="1"/>
          </p:cNvSpPr>
          <p:nvPr>
            <p:ph type="title"/>
          </p:nvPr>
        </p:nvSpPr>
        <p:spPr/>
        <p:txBody>
          <a:bodyPr/>
          <a:lstStyle/>
          <a:p>
            <a:r>
              <a:rPr lang="en-US" dirty="0"/>
              <a:t>Category 1:</a:t>
            </a:r>
            <a:br>
              <a:rPr lang="en-US" dirty="0"/>
            </a:br>
            <a:r>
              <a:rPr lang="en-US" dirty="0">
                <a:solidFill>
                  <a:schemeClr val="accent6"/>
                </a:solidFill>
              </a:rPr>
              <a:t>Provides Community Benefit</a:t>
            </a:r>
          </a:p>
        </p:txBody>
      </p:sp>
      <p:sp>
        <p:nvSpPr>
          <p:cNvPr id="3" name="Text Placeholder 2">
            <a:extLst>
              <a:ext uri="{FF2B5EF4-FFF2-40B4-BE49-F238E27FC236}">
                <a16:creationId xmlns:a16="http://schemas.microsoft.com/office/drawing/2014/main" id="{4ADCA852-33A1-584B-36E5-51BEBA44240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03728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BC97C-FE53-407D-9FF4-12C49B45EDE5}"/>
              </a:ext>
            </a:extLst>
          </p:cNvPr>
          <p:cNvSpPr>
            <a:spLocks noGrp="1"/>
          </p:cNvSpPr>
          <p:nvPr>
            <p:ph type="title"/>
          </p:nvPr>
        </p:nvSpPr>
        <p:spPr/>
        <p:txBody>
          <a:bodyPr/>
          <a:lstStyle/>
          <a:p>
            <a:r>
              <a:rPr lang="en-US" dirty="0">
                <a:solidFill>
                  <a:schemeClr val="accent6"/>
                </a:solidFill>
              </a:rPr>
              <a:t>The Island of Hawai‘i YMCA</a:t>
            </a:r>
          </a:p>
        </p:txBody>
      </p:sp>
      <p:sp>
        <p:nvSpPr>
          <p:cNvPr id="3" name="Content Placeholder 2">
            <a:extLst>
              <a:ext uri="{FF2B5EF4-FFF2-40B4-BE49-F238E27FC236}">
                <a16:creationId xmlns:a16="http://schemas.microsoft.com/office/drawing/2014/main" id="{E3EAA209-E464-8F27-445C-F32BF30EDBB9}"/>
              </a:ext>
            </a:extLst>
          </p:cNvPr>
          <p:cNvSpPr>
            <a:spLocks noGrp="1"/>
          </p:cNvSpPr>
          <p:nvPr>
            <p:ph idx="1"/>
          </p:nvPr>
        </p:nvSpPr>
        <p:spPr>
          <a:xfrm>
            <a:off x="914399" y="1919673"/>
            <a:ext cx="4984377" cy="4615598"/>
          </a:xfrm>
        </p:spPr>
        <p:txBody>
          <a:bodyPr>
            <a:normAutofit fontScale="85000" lnSpcReduction="10000"/>
          </a:bodyPr>
          <a:lstStyle/>
          <a:p>
            <a:pPr marL="0" indent="0" algn="just">
              <a:buClr>
                <a:schemeClr val="accent2"/>
              </a:buClr>
              <a:buNone/>
            </a:pPr>
            <a:r>
              <a:rPr lang="en-US" b="1" dirty="0"/>
              <a:t>Location</a:t>
            </a:r>
            <a:r>
              <a:rPr lang="en-US" dirty="0"/>
              <a:t>: South </a:t>
            </a:r>
            <a:r>
              <a:rPr lang="en-US" dirty="0" err="1"/>
              <a:t>Kawaihae</a:t>
            </a:r>
            <a:r>
              <a:rPr lang="en-US" dirty="0"/>
              <a:t> Small Boat Harbor, Hawai‘i Island</a:t>
            </a:r>
          </a:p>
          <a:p>
            <a:pPr marL="0" indent="0" algn="just">
              <a:buClr>
                <a:schemeClr val="accent2"/>
              </a:buClr>
              <a:buNone/>
            </a:pPr>
            <a:r>
              <a:rPr lang="en-US" b="1" dirty="0"/>
              <a:t>Usage</a:t>
            </a:r>
            <a:r>
              <a:rPr lang="en-US" dirty="0"/>
              <a:t>: Sailing programs, storage purposes, marine education and youth programs.</a:t>
            </a:r>
          </a:p>
          <a:p>
            <a:pPr marL="0" indent="0" algn="just">
              <a:buClr>
                <a:schemeClr val="accent2"/>
              </a:buClr>
              <a:buNone/>
            </a:pPr>
            <a:r>
              <a:rPr lang="en-US" b="1" dirty="0"/>
              <a:t>Annual Rental</a:t>
            </a:r>
            <a:r>
              <a:rPr lang="en-US" dirty="0"/>
              <a:t>: $480.00</a:t>
            </a:r>
          </a:p>
          <a:p>
            <a:pPr marL="0" indent="0" algn="just">
              <a:buClr>
                <a:schemeClr val="accent2"/>
              </a:buClr>
              <a:buNone/>
            </a:pPr>
            <a:r>
              <a:rPr lang="en-US" b="1" dirty="0"/>
              <a:t>Criteria for Rental Determination:</a:t>
            </a:r>
          </a:p>
          <a:p>
            <a:pPr marL="0" indent="0" algn="just">
              <a:buClr>
                <a:schemeClr val="accent2"/>
              </a:buClr>
              <a:buNone/>
            </a:pPr>
            <a:r>
              <a:rPr lang="en-US" sz="1800" dirty="0">
                <a:effectLst/>
                <a:ea typeface="Calibri" panose="020F0502020204030204" pitchFamily="34" charset="0"/>
                <a:cs typeface="Times New Roman" panose="02020603050405020304" pitchFamily="18" charset="0"/>
              </a:rPr>
              <a:t>The YMCA’s sailing program at </a:t>
            </a:r>
            <a:r>
              <a:rPr lang="en-US" sz="1800" dirty="0" err="1">
                <a:effectLst/>
                <a:ea typeface="Calibri" panose="020F0502020204030204" pitchFamily="34" charset="0"/>
                <a:cs typeface="Times New Roman" panose="02020603050405020304" pitchFamily="18" charset="0"/>
              </a:rPr>
              <a:t>Kawaihae</a:t>
            </a:r>
            <a:r>
              <a:rPr lang="en-US" sz="1800" dirty="0">
                <a:effectLst/>
                <a:ea typeface="Calibri" panose="020F0502020204030204" pitchFamily="34" charset="0"/>
                <a:cs typeface="Times New Roman" panose="02020603050405020304" pitchFamily="18" charset="0"/>
              </a:rPr>
              <a:t> South is just one of the programs it offers to the public on Hawaii Island. The YMCA “is dedicated to providing comprehensive programs and services that enrich communities – and all of the people who live in them – across the country in fulfillment of our mission.” Considering the scope of programs and services it provides to the Hawai‘i Island community, staff believes it is eligible for the Board’s minimum allowable rent.</a:t>
            </a:r>
            <a:endParaRPr lang="en-US" dirty="0"/>
          </a:p>
          <a:p>
            <a:pPr marL="0" indent="0" algn="just">
              <a:buClr>
                <a:schemeClr val="accent2"/>
              </a:buClr>
              <a:buNone/>
            </a:pPr>
            <a:endParaRPr lang="en-US" dirty="0"/>
          </a:p>
        </p:txBody>
      </p:sp>
      <p:pic>
        <p:nvPicPr>
          <p:cNvPr id="5" name="Picture 4" descr="A picture containing text&#10;&#10;Description automatically generated">
            <a:extLst>
              <a:ext uri="{FF2B5EF4-FFF2-40B4-BE49-F238E27FC236}">
                <a16:creationId xmlns:a16="http://schemas.microsoft.com/office/drawing/2014/main" id="{E372FF6F-1427-E7BA-9B67-1B1CCBE307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008601"/>
            <a:ext cx="5542817" cy="3881211"/>
          </a:xfrm>
          <a:prstGeom prst="rect">
            <a:avLst/>
          </a:prstGeom>
          <a:ln>
            <a:solidFill>
              <a:schemeClr val="tx2"/>
            </a:solidFill>
          </a:ln>
        </p:spPr>
      </p:pic>
    </p:spTree>
    <p:extLst>
      <p:ext uri="{BB962C8B-B14F-4D97-AF65-F5344CB8AC3E}">
        <p14:creationId xmlns:p14="http://schemas.microsoft.com/office/powerpoint/2010/main" val="3743948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BC97C-FE53-407D-9FF4-12C49B45EDE5}"/>
              </a:ext>
            </a:extLst>
          </p:cNvPr>
          <p:cNvSpPr>
            <a:spLocks noGrp="1"/>
          </p:cNvSpPr>
          <p:nvPr>
            <p:ph type="title"/>
          </p:nvPr>
        </p:nvSpPr>
        <p:spPr/>
        <p:txBody>
          <a:bodyPr/>
          <a:lstStyle/>
          <a:p>
            <a:r>
              <a:rPr lang="en-US" dirty="0">
                <a:solidFill>
                  <a:schemeClr val="accent6"/>
                </a:solidFill>
              </a:rPr>
              <a:t>Hui Nalu O Hawaii Canoe Club </a:t>
            </a:r>
          </a:p>
        </p:txBody>
      </p:sp>
      <p:sp>
        <p:nvSpPr>
          <p:cNvPr id="3" name="Content Placeholder 2">
            <a:extLst>
              <a:ext uri="{FF2B5EF4-FFF2-40B4-BE49-F238E27FC236}">
                <a16:creationId xmlns:a16="http://schemas.microsoft.com/office/drawing/2014/main" id="{E3EAA209-E464-8F27-445C-F32BF30EDBB9}"/>
              </a:ext>
            </a:extLst>
          </p:cNvPr>
          <p:cNvSpPr>
            <a:spLocks noGrp="1"/>
          </p:cNvSpPr>
          <p:nvPr>
            <p:ph idx="1"/>
          </p:nvPr>
        </p:nvSpPr>
        <p:spPr>
          <a:xfrm>
            <a:off x="914400" y="1874848"/>
            <a:ext cx="4930588" cy="4938327"/>
          </a:xfrm>
        </p:spPr>
        <p:txBody>
          <a:bodyPr>
            <a:normAutofit fontScale="70000" lnSpcReduction="20000"/>
          </a:bodyPr>
          <a:lstStyle/>
          <a:p>
            <a:pPr marL="0" indent="0" algn="just">
              <a:buClr>
                <a:schemeClr val="accent2"/>
              </a:buClr>
              <a:buNone/>
            </a:pPr>
            <a:r>
              <a:rPr lang="en-US" b="1" dirty="0"/>
              <a:t>Location</a:t>
            </a:r>
            <a:r>
              <a:rPr lang="en-US" dirty="0"/>
              <a:t>: </a:t>
            </a:r>
            <a:r>
              <a:rPr lang="en-US" dirty="0" err="1"/>
              <a:t>Maunalua</a:t>
            </a:r>
            <a:r>
              <a:rPr lang="en-US" dirty="0"/>
              <a:t> Bay, </a:t>
            </a:r>
            <a:r>
              <a:rPr lang="en-US" dirty="0" err="1"/>
              <a:t>O‘ahu</a:t>
            </a:r>
            <a:endParaRPr lang="en-US" dirty="0"/>
          </a:p>
          <a:p>
            <a:pPr marL="0" indent="0" algn="just">
              <a:buClr>
                <a:schemeClr val="accent2"/>
              </a:buClr>
              <a:buNone/>
            </a:pPr>
            <a:r>
              <a:rPr lang="en-US" b="1" dirty="0"/>
              <a:t>Usage</a:t>
            </a:r>
            <a:r>
              <a:rPr lang="en-US" dirty="0"/>
              <a:t>: Storage of Hawaiian racing canoes.</a:t>
            </a:r>
          </a:p>
          <a:p>
            <a:pPr marL="0" indent="0" algn="just">
              <a:buClr>
                <a:schemeClr val="accent2"/>
              </a:buClr>
              <a:buNone/>
            </a:pPr>
            <a:r>
              <a:rPr lang="en-US" b="1" dirty="0"/>
              <a:t>Annual Rental</a:t>
            </a:r>
            <a:r>
              <a:rPr lang="en-US" dirty="0"/>
              <a:t>: $480.00</a:t>
            </a:r>
          </a:p>
          <a:p>
            <a:pPr marL="0" indent="0" algn="just">
              <a:buClr>
                <a:schemeClr val="accent2"/>
              </a:buClr>
              <a:buNone/>
            </a:pPr>
            <a:r>
              <a:rPr lang="en-US" b="1" dirty="0"/>
              <a:t>Criteria for Rental Determination:</a:t>
            </a:r>
          </a:p>
          <a:p>
            <a:pPr marL="0" indent="0" algn="just">
              <a:buClr>
                <a:schemeClr val="accent2"/>
              </a:buClr>
              <a:buNone/>
            </a:pPr>
            <a:r>
              <a:rPr lang="en-US" sz="1800" dirty="0">
                <a:effectLst/>
                <a:ea typeface="Calibri" panose="020F0502020204030204" pitchFamily="34" charset="0"/>
                <a:cs typeface="Times New Roman" panose="02020603050405020304" pitchFamily="18" charset="0"/>
              </a:rPr>
              <a:t>Hui Nalu is a member of the Oahu Hawaiian Canoe Racing Association ("OHCRA"), which in turn is a member association of the Hawaiian Canoe Racing Association. Hui Nalu is therefore eligible, under HRS 200-20, to store racing canoes on State shoreline free of charge. As there is no shoreline at </a:t>
            </a:r>
            <a:r>
              <a:rPr lang="en-US" sz="1800" dirty="0" err="1">
                <a:effectLst/>
                <a:ea typeface="Calibri" panose="020F0502020204030204" pitchFamily="34" charset="0"/>
                <a:cs typeface="Times New Roman" panose="02020603050405020304" pitchFamily="18" charset="0"/>
              </a:rPr>
              <a:t>Maunalua</a:t>
            </a:r>
            <a:r>
              <a:rPr lang="en-US" sz="1800" dirty="0">
                <a:effectLst/>
                <a:ea typeface="Calibri" panose="020F0502020204030204" pitchFamily="34" charset="0"/>
                <a:cs typeface="Times New Roman" panose="02020603050405020304" pitchFamily="18" charset="0"/>
              </a:rPr>
              <a:t> Bay, the permittee requested use of fast lands at the facility. Club members serve as Hawaiian outrigger racing canoe paddling team coaches for Kaiser and Kalani High Schools. Hui Nalu also supports these teams by allowing them to use the club’s racing canoes. Hui Nalu also participates in beach clean ups and scattering the ashes of loved ones at sea for no charge.  Proceeds from its Ka Iwi Coast Run &amp; Walk support various organizations such as Livable Hawaii Kai Hui, </a:t>
            </a:r>
            <a:r>
              <a:rPr lang="en-US" sz="1800" dirty="0" err="1">
                <a:effectLst/>
                <a:ea typeface="Calibri" panose="020F0502020204030204" pitchFamily="34" charset="0"/>
                <a:cs typeface="Times New Roman" panose="02020603050405020304" pitchFamily="18" charset="0"/>
              </a:rPr>
              <a:t>Maunalua</a:t>
            </a:r>
            <a:r>
              <a:rPr lang="en-US" sz="1800" dirty="0">
                <a:effectLst/>
                <a:ea typeface="Calibri" panose="020F0502020204030204" pitchFamily="34" charset="0"/>
                <a:cs typeface="Times New Roman" panose="02020603050405020304" pitchFamily="18" charset="0"/>
              </a:rPr>
              <a:t> Fishpond Heritage Center, and the Hawaii Kai Lions Club. Due to its membership in OHCRA, and its history of community service, staff recommended the minimum allowable rent to the Board in connection with the issuance of its revocable permit.</a:t>
            </a:r>
            <a:endParaRPr lang="en-US" dirty="0"/>
          </a:p>
        </p:txBody>
      </p:sp>
      <p:pic>
        <p:nvPicPr>
          <p:cNvPr id="5" name="Picture 4" descr="A picture containing text, indoor&#10;&#10;Description automatically generated">
            <a:extLst>
              <a:ext uri="{FF2B5EF4-FFF2-40B4-BE49-F238E27FC236}">
                <a16:creationId xmlns:a16="http://schemas.microsoft.com/office/drawing/2014/main" id="{2205B2E7-82B5-A632-D054-BAFC66AF73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303929"/>
            <a:ext cx="5452143" cy="3451412"/>
          </a:xfrm>
          <a:prstGeom prst="rect">
            <a:avLst/>
          </a:prstGeom>
          <a:ln>
            <a:solidFill>
              <a:schemeClr val="tx2"/>
            </a:solidFill>
          </a:ln>
        </p:spPr>
      </p:pic>
    </p:spTree>
    <p:extLst>
      <p:ext uri="{BB962C8B-B14F-4D97-AF65-F5344CB8AC3E}">
        <p14:creationId xmlns:p14="http://schemas.microsoft.com/office/powerpoint/2010/main" val="4153691193"/>
      </p:ext>
    </p:extLst>
  </p:cSld>
  <p:clrMapOvr>
    <a:masterClrMapping/>
  </p:clrMapOvr>
</p:sld>
</file>

<file path=ppt/theme/theme1.xml><?xml version="1.0" encoding="utf-8"?>
<a:theme xmlns:a="http://schemas.openxmlformats.org/drawingml/2006/main" name="ModOverlayVTI">
  <a:themeElements>
    <a:clrScheme name="Custom 50">
      <a:dk1>
        <a:sysClr val="windowText" lastClr="000000"/>
      </a:dk1>
      <a:lt1>
        <a:srgbClr val="F4F2EC"/>
      </a:lt1>
      <a:dk2>
        <a:srgbClr val="09283F"/>
      </a:dk2>
      <a:lt2>
        <a:srgbClr val="FFFFFF"/>
      </a:lt2>
      <a:accent1>
        <a:srgbClr val="3C9A8F"/>
      </a:accent1>
      <a:accent2>
        <a:srgbClr val="18818C"/>
      </a:accent2>
      <a:accent3>
        <a:srgbClr val="800A2F"/>
      </a:accent3>
      <a:accent4>
        <a:srgbClr val="F6635C"/>
      </a:accent4>
      <a:accent5>
        <a:srgbClr val="F48E7C"/>
      </a:accent5>
      <a:accent6>
        <a:srgbClr val="DA9D16"/>
      </a:accent6>
      <a:hlink>
        <a:srgbClr val="ED621D"/>
      </a:hlink>
      <a:folHlink>
        <a:srgbClr val="A18A6D"/>
      </a:folHlink>
    </a:clrScheme>
    <a:fontScheme name="Elephant Arial Nova Light">
      <a:majorFont>
        <a:latin typeface="Elephant"/>
        <a:ea typeface=""/>
        <a:cs typeface=""/>
      </a:majorFont>
      <a:minorFont>
        <a:latin typeface="Arial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OverlayVTI" id="{85202D65-63D3-4793-A090-FA8DF18DC0BE}" vid="{91924FCD-E846-48AE-B233-F25A78D18B8D}"/>
    </a:ext>
  </a:extLst>
</a:theme>
</file>

<file path=docProps/app.xml><?xml version="1.0" encoding="utf-8"?>
<Properties xmlns="http://schemas.openxmlformats.org/officeDocument/2006/extended-properties" xmlns:vt="http://schemas.openxmlformats.org/officeDocument/2006/docPropsVTypes">
  <Template/>
  <TotalTime>1979</TotalTime>
  <Words>2687</Words>
  <Application>Microsoft Office PowerPoint</Application>
  <PresentationFormat>Widescreen</PresentationFormat>
  <Paragraphs>145</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Arial Nova Light</vt:lpstr>
      <vt:lpstr>Elephant</vt:lpstr>
      <vt:lpstr>Elephant Pro</vt:lpstr>
      <vt:lpstr>ModOverlayVTI</vt:lpstr>
      <vt:lpstr>Informational Briefing on DOBOR’s Non-Profit Rent Policy for 501(c)(1) &amp; 501(c)(3) Organizations</vt:lpstr>
      <vt:lpstr>HRS 171-43.1  Lease to eleemosynary organizations</vt:lpstr>
      <vt:lpstr>Categorizing Non-profit Organizations</vt:lpstr>
      <vt:lpstr>DOBOR’s Rental Policy for Non-Profit Organizations</vt:lpstr>
      <vt:lpstr>DOBOR  Non-profit Organizations</vt:lpstr>
      <vt:lpstr>DOBOR Permittees</vt:lpstr>
      <vt:lpstr>Category 1: Provides Community Benefit</vt:lpstr>
      <vt:lpstr>The Island of Hawai‘i YMCA</vt:lpstr>
      <vt:lpstr>Hui Nalu O Hawaii Canoe Club </vt:lpstr>
      <vt:lpstr>Ka Lahui Kai</vt:lpstr>
      <vt:lpstr>Category 2: Contributes to DLNR’s Mission</vt:lpstr>
      <vt:lpstr>Kaneohe Cultural Foundation</vt:lpstr>
      <vt:lpstr>Nā Kālai Wa‘a</vt:lpstr>
      <vt:lpstr>Friends of Hokule‘a &amp; Hawai‘iloa</vt:lpstr>
      <vt:lpstr>Manu O Ke Kai Canoe Club</vt:lpstr>
      <vt:lpstr>Hoemana Canoe Club</vt:lpstr>
      <vt:lpstr>Category 3: Statutory Criteria  HRS 200-21</vt:lpstr>
      <vt:lpstr>HRS 200-21 Hawaiian Outrigger Canoes On State Shoreline</vt:lpstr>
      <vt:lpstr>Lanikai Canoe Club</vt:lpstr>
      <vt:lpstr>Kaneohe Cultural Foundation</vt:lpstr>
      <vt:lpstr>Hui Pākōlea</vt:lpstr>
      <vt:lpstr>Category 4: Benefits A Specific Group</vt:lpstr>
      <vt:lpstr>Hawai‘i Big Game Fishing Club, Inc.</vt:lpstr>
      <vt:lpstr>Hawai‘i Island Paddlesports Association</vt:lpstr>
      <vt:lpstr>Kona Sailing Club</vt:lpstr>
      <vt:lpstr>North Shore Canoe Club</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Honokohau  Small Boat Harbor  Parking Plan</dc:title>
  <dc:creator>Kahaleua, Kimberly K</dc:creator>
  <cp:lastModifiedBy>Kahaleua, Kimberly K</cp:lastModifiedBy>
  <cp:revision>74</cp:revision>
  <cp:lastPrinted>2023-06-02T18:46:40Z</cp:lastPrinted>
  <dcterms:created xsi:type="dcterms:W3CDTF">2023-03-03T22:37:15Z</dcterms:created>
  <dcterms:modified xsi:type="dcterms:W3CDTF">2023-08-26T01:31:08Z</dcterms:modified>
</cp:coreProperties>
</file>